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notesSlides/notesSlide3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notesSlides/notesSlide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6.xml" ContentType="application/vnd.openxmlformats-officedocument.themeOverride+xml"/>
  <Override PartName="/ppt/notesSlides/notesSlide5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7.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8.xml" ContentType="application/vnd.openxmlformats-officedocument.themeOverride+xml"/>
  <Override PartName="/ppt/notesSlides/notesSlide5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xml" ContentType="application/vnd.openxmlformats-officedocument.drawingml.chartshapes+xml"/>
  <Override PartName="/ppt/notesSlides/notesSlide5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9.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1" r:id="rId4"/>
  </p:sldMasterIdLst>
  <p:notesMasterIdLst>
    <p:notesMasterId r:id="rId64"/>
  </p:notesMasterIdLst>
  <p:handoutMasterIdLst>
    <p:handoutMasterId r:id="rId65"/>
  </p:handoutMasterIdLst>
  <p:sldIdLst>
    <p:sldId id="873" r:id="rId5"/>
    <p:sldId id="649" r:id="rId6"/>
    <p:sldId id="650" r:id="rId7"/>
    <p:sldId id="651" r:id="rId8"/>
    <p:sldId id="1819" r:id="rId9"/>
    <p:sldId id="735" r:id="rId10"/>
    <p:sldId id="1800" r:id="rId11"/>
    <p:sldId id="1801" r:id="rId12"/>
    <p:sldId id="1802" r:id="rId13"/>
    <p:sldId id="764" r:id="rId14"/>
    <p:sldId id="1743" r:id="rId15"/>
    <p:sldId id="1728" r:id="rId16"/>
    <p:sldId id="1818" r:id="rId17"/>
    <p:sldId id="1810" r:id="rId18"/>
    <p:sldId id="878" r:id="rId19"/>
    <p:sldId id="1777" r:id="rId20"/>
    <p:sldId id="328" r:id="rId21"/>
    <p:sldId id="1682" r:id="rId22"/>
    <p:sldId id="1769" r:id="rId23"/>
    <p:sldId id="1723" r:id="rId24"/>
    <p:sldId id="773" r:id="rId25"/>
    <p:sldId id="1767" r:id="rId26"/>
    <p:sldId id="1806" r:id="rId27"/>
    <p:sldId id="1678" r:id="rId28"/>
    <p:sldId id="1752" r:id="rId29"/>
    <p:sldId id="1674" r:id="rId30"/>
    <p:sldId id="1740" r:id="rId31"/>
    <p:sldId id="1719" r:id="rId32"/>
    <p:sldId id="1650" r:id="rId33"/>
    <p:sldId id="1771" r:id="rId34"/>
    <p:sldId id="1764" r:id="rId35"/>
    <p:sldId id="1667" r:id="rId36"/>
    <p:sldId id="1627" r:id="rId37"/>
    <p:sldId id="1668" r:id="rId38"/>
    <p:sldId id="1776" r:id="rId39"/>
    <p:sldId id="1772" r:id="rId40"/>
    <p:sldId id="1711" r:id="rId41"/>
    <p:sldId id="880" r:id="rId42"/>
    <p:sldId id="292" r:id="rId43"/>
    <p:sldId id="885" r:id="rId44"/>
    <p:sldId id="1722" r:id="rId45"/>
    <p:sldId id="896" r:id="rId46"/>
    <p:sldId id="1747" r:id="rId47"/>
    <p:sldId id="1817" r:id="rId48"/>
    <p:sldId id="897" r:id="rId49"/>
    <p:sldId id="1742" r:id="rId50"/>
    <p:sldId id="1775" r:id="rId51"/>
    <p:sldId id="1773" r:id="rId52"/>
    <p:sldId id="1713" r:id="rId53"/>
    <p:sldId id="1714" r:id="rId54"/>
    <p:sldId id="269" r:id="rId55"/>
    <p:sldId id="1708" r:id="rId56"/>
    <p:sldId id="1729" r:id="rId57"/>
    <p:sldId id="679" r:id="rId58"/>
    <p:sldId id="1744" r:id="rId59"/>
    <p:sldId id="1816" r:id="rId60"/>
    <p:sldId id="681" r:id="rId61"/>
    <p:sldId id="1741" r:id="rId62"/>
    <p:sldId id="921" r:id="rId63"/>
  </p:sldIdLst>
  <p:sldSz cx="12192000" cy="6858000"/>
  <p:notesSz cx="7010400" cy="92964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48F1C-9577-3C50-4BD3-F63F94B34F5D}" name="Shrestha, Dhana M - DHS" initials="SD" userId="S::dhana.shrestha@dhs.wisconsin.gov::6a65a3ec-9f75-42b8-8b68-5cbcaeeec031" providerId="AD"/>
  <p188:author id="{2ED4D663-A4A1-5F16-FA4D-3F7D115060E2}" name="Shrestha, Dhana M - DHS" initials="SDMD" userId="S::Dhana.Shrestha@dhs.wisconsin.gov::6a65a3ec-9f75-42b8-8b68-5cbcaeeec031" providerId="AD"/>
  <p188:author id="{3CAE45A9-9372-8D3F-68D9-C0350BDAB527}" name="McCarroll, Julia R - DHS" initials="MJRD" userId="S::julia.mccarroll@dhs.wisconsin.gov::a70ab223-7313-41a6-980c-df7dc74b7307" providerId="AD"/>
  <p188:author id="{825B32C0-92AF-53CE-0FC5-DCFA64682F1F}" name="Rattunde, Carla W - DHS" initials="RCWD" userId="S::carla.rattunde@dhs.wisconsin.gov::6cbba92a-4d10-44ee-980f-200a2cf7288c" providerId="AD"/>
  <p188:author id="{BD8FE1E2-2B86-3C28-5A84-758D03E42022}" name="Quigley, Kyla M - DHS (WI State Lab of Hygiene)" initials="QKMD(SLoH" userId="Quigley, Kyla M - DHS (WI State Lab of Hygiene)" providerId="None"/>
  <p188:author id="{5D55B8E9-4EB8-9A0B-AD10-9D8FB7367471}" name="Bell, Constance E - DHS" initials="BCED" userId="S::Constance.Bell@dhs.wisconsin.gov::ca71ad9f-c04f-4d02-bc61-217c026a1a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iser, William J" initials="WJR" lastIdx="7" clrIdx="0"/>
  <p:cmAuthor id="1" name="DeSalvo, Traci E" initials="DTE" lastIdx="2" clrIdx="1">
    <p:extLst>
      <p:ext uri="{19B8F6BF-5375-455C-9EA6-DF929625EA0E}">
        <p15:presenceInfo xmlns:p15="http://schemas.microsoft.com/office/powerpoint/2012/main" userId="S-1-5-21-781256798-401653752-3358417428-19667" providerId="AD"/>
      </p:ext>
    </p:extLst>
  </p:cmAuthor>
  <p:cmAuthor id="2" name="Kaplan, Beth M." initials="KBM" lastIdx="20" clrIdx="2">
    <p:extLst>
      <p:ext uri="{19B8F6BF-5375-455C-9EA6-DF929625EA0E}">
        <p15:presenceInfo xmlns:p15="http://schemas.microsoft.com/office/powerpoint/2012/main" userId="S-1-5-21-781256798-401653752-3358417428-29046" providerId="AD"/>
      </p:ext>
    </p:extLst>
  </p:cmAuthor>
  <p:cmAuthor id="3" name="Shrestha, Dhana M" initials="SDM" lastIdx="10" clrIdx="3">
    <p:extLst>
      <p:ext uri="{19B8F6BF-5375-455C-9EA6-DF929625EA0E}">
        <p15:presenceInfo xmlns:p15="http://schemas.microsoft.com/office/powerpoint/2012/main" userId="S-1-5-21-781256798-401653752-3358417428-20197" providerId="AD"/>
      </p:ext>
    </p:extLst>
  </p:cmAuthor>
  <p:cmAuthor id="4" name="Winkler, Abby L - DHS" initials="WALD" lastIdx="42" clrIdx="4">
    <p:extLst>
      <p:ext uri="{19B8F6BF-5375-455C-9EA6-DF929625EA0E}">
        <p15:presenceInfo xmlns:p15="http://schemas.microsoft.com/office/powerpoint/2012/main" userId="S::Abby.Winkler@dhs.wisconsin.gov::4fb27292-8891-403f-ae43-85ea44d6088b" providerId="AD"/>
      </p:ext>
    </p:extLst>
  </p:cmAuthor>
  <p:cmAuthor id="5" name="Shrestha, Dhana M - DHS (State Lab of Hygiene)" initials="SDMD(LoH" lastIdx="2" clrIdx="5">
    <p:extLst>
      <p:ext uri="{19B8F6BF-5375-455C-9EA6-DF929625EA0E}">
        <p15:presenceInfo xmlns:p15="http://schemas.microsoft.com/office/powerpoint/2012/main" userId="Shrestha, Dhana M - DHS (State Lab of Hygi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003D78"/>
    <a:srgbClr val="17311D"/>
    <a:srgbClr val="8AA490"/>
    <a:srgbClr val="800280"/>
    <a:srgbClr val="2A5934"/>
    <a:srgbClr val="000000"/>
    <a:srgbClr val="DC6D12"/>
    <a:srgbClr val="C86D12"/>
    <a:srgbClr val="F68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76263" autoAdjust="0"/>
  </p:normalViewPr>
  <p:slideViewPr>
    <p:cSldViewPr>
      <p:cViewPr varScale="1">
        <p:scale>
          <a:sx n="76" d="100"/>
          <a:sy n="76" d="100"/>
        </p:scale>
        <p:origin x="147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8" d="100"/>
          <a:sy n="48" d="100"/>
        </p:scale>
        <p:origin x="2732"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hs.wistate.us\1WW\Control\DPHCtl\Bcdp_Std\EPI\DATA\STI_ANNUAL_REPORT\STI_AnnualReportGraph.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2.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3.bin"/></Relationships>
</file>

<file path=ppt/charts/_rels/chart2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202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4.bin"/></Relationships>
</file>

<file path=ppt/charts/_rels/chart28.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5.bin"/></Relationships>
</file>

<file path=ppt/charts/_rels/chart3.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6.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7.bin"/></Relationships>
</file>

<file path=ppt/charts/_rels/chart3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2021.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8.bin"/></Relationships>
</file>

<file path=ppt/charts/_rels/chart4.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13358052465661E-2"/>
          <c:y val="5.1287211508040803E-2"/>
          <c:w val="0.95143011637434205"/>
          <c:h val="0.81164449731750055"/>
        </c:manualLayout>
      </c:layout>
      <c:barChart>
        <c:barDir val="col"/>
        <c:grouping val="clustered"/>
        <c:varyColors val="0"/>
        <c:ser>
          <c:idx val="0"/>
          <c:order val="0"/>
          <c:tx>
            <c:strRef>
              <c:f>'STI Rates Trend by Neighbors22 '!$H$2</c:f>
              <c:strCache>
                <c:ptCount val="1"/>
                <c:pt idx="0">
                  <c:v>P&amp;S Syph</c:v>
                </c:pt>
              </c:strCache>
            </c:strRef>
          </c:tx>
          <c:spPr>
            <a:solidFill>
              <a:schemeClr val="tx1">
                <a:lumMod val="75000"/>
              </a:schemeClr>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7BE1-4187-832D-9EDE97CC5096}"/>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7BE1-4187-832D-9EDE97CC509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Rates Trend by Neighbors22 '!$G$3:$G$8</c:f>
              <c:strCache>
                <c:ptCount val="6"/>
                <c:pt idx="0">
                  <c:v>U.S. total</c:v>
                </c:pt>
                <c:pt idx="1">
                  <c:v>Wisconsin</c:v>
                </c:pt>
                <c:pt idx="2">
                  <c:v>Minnesota</c:v>
                </c:pt>
                <c:pt idx="3">
                  <c:v>Illinois</c:v>
                </c:pt>
                <c:pt idx="4">
                  <c:v>Iowa</c:v>
                </c:pt>
                <c:pt idx="5">
                  <c:v>Michigan</c:v>
                </c:pt>
              </c:strCache>
            </c:strRef>
          </c:cat>
          <c:val>
            <c:numRef>
              <c:f>'STI Rates Trend by Neighbors22 '!$H$3:$H$8</c:f>
              <c:numCache>
                <c:formatCode>General</c:formatCode>
                <c:ptCount val="6"/>
                <c:pt idx="0">
                  <c:v>17.7</c:v>
                </c:pt>
                <c:pt idx="1">
                  <c:v>12.6</c:v>
                </c:pt>
                <c:pt idx="2">
                  <c:v>11.8</c:v>
                </c:pt>
                <c:pt idx="3">
                  <c:v>11.6</c:v>
                </c:pt>
                <c:pt idx="4">
                  <c:v>10.4</c:v>
                </c:pt>
                <c:pt idx="5">
                  <c:v>9.6999999999999993</c:v>
                </c:pt>
              </c:numCache>
            </c:numRef>
          </c:val>
          <c:extLst>
            <c:ext xmlns:c16="http://schemas.microsoft.com/office/drawing/2014/chart" uri="{C3380CC4-5D6E-409C-BE32-E72D297353CC}">
              <c16:uniqueId val="{00000000-7BE1-4187-832D-9EDE97CC5096}"/>
            </c:ext>
          </c:extLst>
        </c:ser>
        <c:dLbls>
          <c:showLegendKey val="0"/>
          <c:showVal val="0"/>
          <c:showCatName val="0"/>
          <c:showSerName val="0"/>
          <c:showPercent val="0"/>
          <c:showBubbleSize val="0"/>
        </c:dLbls>
        <c:gapWidth val="100"/>
        <c:overlap val="-27"/>
        <c:axId val="897136192"/>
        <c:axId val="897135472"/>
      </c:barChart>
      <c:catAx>
        <c:axId val="8971361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897135472"/>
        <c:crosses val="autoZero"/>
        <c:auto val="1"/>
        <c:lblAlgn val="ctr"/>
        <c:lblOffset val="100"/>
        <c:noMultiLvlLbl val="0"/>
      </c:catAx>
      <c:valAx>
        <c:axId val="897135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36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Syphilis2022!$B$2</c:f>
              <c:strCache>
                <c:ptCount val="1"/>
                <c:pt idx="0">
                  <c:v>Case</c:v>
                </c:pt>
              </c:strCache>
            </c:strRef>
          </c:tx>
          <c:spPr>
            <a:solidFill>
              <a:srgbClr val="00602B"/>
            </a:solidFill>
            <a:ln>
              <a:noFill/>
            </a:ln>
            <a:effectLst/>
          </c:spPr>
          <c:invertIfNegative val="0"/>
          <c:dLbls>
            <c:dLbl>
              <c:idx val="8"/>
              <c:layout>
                <c:manualLayout>
                  <c:x val="1.3328163525014845E-3"/>
                  <c:y val="0.79062726257078964"/>
                </c:manualLayout>
              </c:layout>
              <c:tx>
                <c:rich>
                  <a:bodyPr/>
                  <a:lstStyle/>
                  <a:p>
                    <a:r>
                      <a:rPr lang="en-US" dirty="0"/>
                      <a:t>1915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43-43D5-9D46-B57866362578}"/>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Syphilis2022!$A$3:$A$12</c:f>
              <c:numCache>
                <c:formatCode>General</c:formatCode>
                <c:ptCount val="10"/>
                <c:pt idx="0">
                  <c:v>2014</c:v>
                </c:pt>
                <c:pt idx="2">
                  <c:v>2016</c:v>
                </c:pt>
                <c:pt idx="4">
                  <c:v>2018</c:v>
                </c:pt>
                <c:pt idx="6">
                  <c:v>2020</c:v>
                </c:pt>
                <c:pt idx="8">
                  <c:v>2022</c:v>
                </c:pt>
                <c:pt idx="9">
                  <c:v>2023</c:v>
                </c:pt>
              </c:numCache>
            </c:numRef>
          </c:cat>
          <c:val>
            <c:numRef>
              <c:f>Syphilis2022!$B$3:$B$12</c:f>
              <c:numCache>
                <c:formatCode>General</c:formatCode>
                <c:ptCount val="10"/>
                <c:pt idx="0">
                  <c:v>279</c:v>
                </c:pt>
                <c:pt idx="1">
                  <c:v>270</c:v>
                </c:pt>
                <c:pt idx="2">
                  <c:v>427</c:v>
                </c:pt>
                <c:pt idx="3">
                  <c:v>563</c:v>
                </c:pt>
                <c:pt idx="4">
                  <c:v>511</c:v>
                </c:pt>
                <c:pt idx="5">
                  <c:v>585</c:v>
                </c:pt>
                <c:pt idx="6">
                  <c:v>810</c:v>
                </c:pt>
                <c:pt idx="7">
                  <c:v>1608</c:v>
                </c:pt>
                <c:pt idx="8">
                  <c:v>1883</c:v>
                </c:pt>
                <c:pt idx="9">
                  <c:v>1794</c:v>
                </c:pt>
              </c:numCache>
            </c:numRef>
          </c:val>
          <c:extLst>
            <c:ext xmlns:c16="http://schemas.microsoft.com/office/drawing/2014/chart" uri="{C3380CC4-5D6E-409C-BE32-E72D297353CC}">
              <c16:uniqueId val="{00000000-901C-4521-AA0B-0D5A4934DB6F}"/>
            </c:ext>
          </c:extLst>
        </c:ser>
        <c:dLbls>
          <c:showLegendKey val="0"/>
          <c:showVal val="0"/>
          <c:showCatName val="0"/>
          <c:showSerName val="0"/>
          <c:showPercent val="0"/>
          <c:showBubbleSize val="0"/>
        </c:dLbls>
        <c:gapWidth val="30"/>
        <c:axId val="718238120"/>
        <c:axId val="718239760"/>
      </c:barChart>
      <c:lineChart>
        <c:grouping val="standard"/>
        <c:varyColors val="0"/>
        <c:ser>
          <c:idx val="1"/>
          <c:order val="1"/>
          <c:tx>
            <c:strRef>
              <c:f>Syphilis2022!$C$2</c:f>
              <c:strCache>
                <c:ptCount val="1"/>
                <c:pt idx="0">
                  <c:v>Rate</c:v>
                </c:pt>
              </c:strCache>
            </c:strRef>
          </c:tx>
          <c:spPr>
            <a:ln w="63500" cap="rnd">
              <a:solidFill>
                <a:schemeClr val="bg1">
                  <a:lumMod val="65000"/>
                  <a:lumOff val="35000"/>
                </a:schemeClr>
              </a:solidFill>
              <a:round/>
              <a:tailEnd type="none"/>
            </a:ln>
            <a:effectLst/>
          </c:spPr>
          <c:marker>
            <c:symbol val="none"/>
          </c:marker>
          <c:dLbls>
            <c:dLbl>
              <c:idx val="6"/>
              <c:layout>
                <c:manualLayout>
                  <c:x val="-3.4340352342320843E-2"/>
                  <c:y val="-8.0419114388438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E-45BD-913F-C3744B3F1081}"/>
                </c:ext>
              </c:extLst>
            </c:dLbl>
            <c:dLbl>
              <c:idx val="7"/>
              <c:dLblPos val="t"/>
              <c:showLegendKey val="0"/>
              <c:showVal val="1"/>
              <c:showCatName val="0"/>
              <c:showSerName val="0"/>
              <c:showPercent val="0"/>
              <c:showBubbleSize val="0"/>
              <c:extLst>
                <c:ext xmlns:c15="http://schemas.microsoft.com/office/drawing/2012/chart" uri="{CE6537A1-D6FC-4f65-9D91-7224C49458BB}">
                  <c15:layout>
                    <c:manualLayout>
                      <c:w val="5.4507575757575755E-2"/>
                      <c:h val="9.1316107528550336E-2"/>
                    </c:manualLayout>
                  </c15:layout>
                </c:ext>
                <c:ext xmlns:c16="http://schemas.microsoft.com/office/drawing/2014/chart" uri="{C3380CC4-5D6E-409C-BE32-E72D297353CC}">
                  <c16:uniqueId val="{00000000-B7BE-45BD-913F-C3744B3F1081}"/>
                </c:ext>
              </c:extLst>
            </c:dLbl>
            <c:dLbl>
              <c:idx val="8"/>
              <c:tx>
                <c:rich>
                  <a:bodyPr/>
                  <a:lstStyle/>
                  <a:p>
                    <a:r>
                      <a:rPr lang="en-US" dirty="0"/>
                      <a:t>33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43-43D5-9D46-B57866362578}"/>
                </c:ext>
              </c:extLst>
            </c:dLbl>
            <c:spPr>
              <a:noFill/>
              <a:ln>
                <a:noFill/>
              </a:ln>
              <a:effectLst/>
            </c:spPr>
            <c:txPr>
              <a:bodyPr rot="0" spcFirstLastPara="1" vertOverflow="ellipsis" vert="horz" wrap="square" anchor="ctr" anchorCtr="1"/>
              <a:lstStyle/>
              <a:p>
                <a:pPr>
                  <a:defRPr sz="2400" b="1" i="0" u="none" strike="noStrike" kern="1200" baseline="0">
                    <a:solidFill>
                      <a:srgbClr val="17311D"/>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Syphilis2022!$A$3:$A$12</c:f>
              <c:numCache>
                <c:formatCode>General</c:formatCode>
                <c:ptCount val="10"/>
                <c:pt idx="0">
                  <c:v>2014</c:v>
                </c:pt>
                <c:pt idx="2">
                  <c:v>2016</c:v>
                </c:pt>
                <c:pt idx="4">
                  <c:v>2018</c:v>
                </c:pt>
                <c:pt idx="6">
                  <c:v>2020</c:v>
                </c:pt>
                <c:pt idx="8">
                  <c:v>2022</c:v>
                </c:pt>
                <c:pt idx="9">
                  <c:v>2023</c:v>
                </c:pt>
              </c:numCache>
            </c:numRef>
          </c:cat>
          <c:val>
            <c:numRef>
              <c:f>Syphilis2022!$C$3:$C$12</c:f>
              <c:numCache>
                <c:formatCode>General</c:formatCode>
                <c:ptCount val="10"/>
                <c:pt idx="0">
                  <c:v>5</c:v>
                </c:pt>
                <c:pt idx="1">
                  <c:v>5</c:v>
                </c:pt>
                <c:pt idx="2">
                  <c:v>7</c:v>
                </c:pt>
                <c:pt idx="3">
                  <c:v>10</c:v>
                </c:pt>
                <c:pt idx="4">
                  <c:v>9</c:v>
                </c:pt>
                <c:pt idx="5">
                  <c:v>10</c:v>
                </c:pt>
                <c:pt idx="6">
                  <c:v>14</c:v>
                </c:pt>
                <c:pt idx="7">
                  <c:v>28</c:v>
                </c:pt>
                <c:pt idx="8" formatCode="0">
                  <c:v>33</c:v>
                </c:pt>
                <c:pt idx="9" formatCode="0">
                  <c:v>30</c:v>
                </c:pt>
              </c:numCache>
            </c:numRef>
          </c:val>
          <c:smooth val="0"/>
          <c:extLst>
            <c:ext xmlns:c16="http://schemas.microsoft.com/office/drawing/2014/chart" uri="{C3380CC4-5D6E-409C-BE32-E72D297353CC}">
              <c16:uniqueId val="{00000001-901C-4521-AA0B-0D5A4934DB6F}"/>
            </c:ext>
          </c:extLst>
        </c:ser>
        <c:dLbls>
          <c:showLegendKey val="0"/>
          <c:showVal val="0"/>
          <c:showCatName val="0"/>
          <c:showSerName val="0"/>
          <c:showPercent val="0"/>
          <c:showBubbleSize val="0"/>
        </c:dLbls>
        <c:marker val="1"/>
        <c:smooth val="0"/>
        <c:axId val="549281816"/>
        <c:axId val="549280504"/>
      </c:lineChart>
      <c:catAx>
        <c:axId val="718238120"/>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Franklin Gothic Book" panose="020B0503020102020204" pitchFamily="34" charset="0"/>
                <a:ea typeface="+mn-ea"/>
                <a:cs typeface="+mn-cs"/>
              </a:defRPr>
            </a:pPr>
            <a:endParaRPr lang="en-US"/>
          </a:p>
        </c:txPr>
        <c:crossAx val="718239760"/>
        <c:crosses val="autoZero"/>
        <c:auto val="1"/>
        <c:lblAlgn val="ctr"/>
        <c:lblOffset val="100"/>
        <c:noMultiLvlLbl val="0"/>
      </c:catAx>
      <c:valAx>
        <c:axId val="71823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Franklin Gothic Book" panose="020B0503020102020204" pitchFamily="34" charset="0"/>
                    <a:ea typeface="+mn-ea"/>
                    <a:cs typeface="+mn-cs"/>
                  </a:defRPr>
                </a:pPr>
                <a:r>
                  <a:rPr lang="en-US" sz="1600" dirty="0">
                    <a:solidFill>
                      <a:schemeClr val="bg1"/>
                    </a:solidFill>
                  </a:rPr>
                  <a:t>Syphilis case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718238120"/>
        <c:crosses val="autoZero"/>
        <c:crossBetween val="between"/>
      </c:valAx>
      <c:valAx>
        <c:axId val="549280504"/>
        <c:scaling>
          <c:orientation val="minMax"/>
        </c:scaling>
        <c:delete val="0"/>
        <c:axPos val="r"/>
        <c:title>
          <c:tx>
            <c:rich>
              <a:bodyPr rot="-5400000" spcFirstLastPara="1" vertOverflow="ellipsis" vert="horz" wrap="square" anchor="ctr" anchorCtr="1"/>
              <a:lstStyle/>
              <a:p>
                <a:pPr>
                  <a:defRPr sz="1600" b="1" i="0" u="none" strike="noStrike" kern="1200" baseline="0">
                    <a:solidFill>
                      <a:srgbClr val="17311D"/>
                    </a:solidFill>
                    <a:latin typeface="Franklin Gothic Book" panose="020B0503020102020204" pitchFamily="34" charset="0"/>
                    <a:ea typeface="+mn-ea"/>
                    <a:cs typeface="+mn-cs"/>
                  </a:defRPr>
                </a:pPr>
                <a:r>
                  <a:rPr lang="en-US" sz="1600" b="1" dirty="0">
                    <a:solidFill>
                      <a:srgbClr val="17311D"/>
                    </a:solidFill>
                  </a:rPr>
                  <a:t>Syphilis rate</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17311D"/>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17311D"/>
                </a:solidFill>
                <a:latin typeface="Franklin Gothic Book" panose="020B0503020102020204" pitchFamily="34" charset="0"/>
                <a:ea typeface="+mn-ea"/>
                <a:cs typeface="+mn-cs"/>
              </a:defRPr>
            </a:pPr>
            <a:endParaRPr lang="en-US"/>
          </a:p>
        </c:txPr>
        <c:crossAx val="549281816"/>
        <c:crosses val="max"/>
        <c:crossBetween val="between"/>
      </c:valAx>
      <c:catAx>
        <c:axId val="549281816"/>
        <c:scaling>
          <c:orientation val="minMax"/>
        </c:scaling>
        <c:delete val="1"/>
        <c:axPos val="b"/>
        <c:numFmt formatCode="General" sourceLinked="1"/>
        <c:majorTickMark val="out"/>
        <c:minorTickMark val="none"/>
        <c:tickLblPos val="nextTo"/>
        <c:crossAx val="5492805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800">
          <a:solidFill>
            <a:schemeClr val="bg1"/>
          </a:solidFill>
          <a:latin typeface="Franklin Gothic Book" panose="020B05030201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14615944091332E-2"/>
          <c:y val="7.6971071891555318E-2"/>
          <c:w val="0.84277076811181739"/>
          <c:h val="0.72706306715526658"/>
        </c:manualLayout>
      </c:layout>
      <c:lineChart>
        <c:grouping val="standard"/>
        <c:varyColors val="0"/>
        <c:ser>
          <c:idx val="0"/>
          <c:order val="0"/>
          <c:tx>
            <c:strRef>
              <c:f>'Syphilis2019-2023'!$Q$1</c:f>
              <c:strCache>
                <c:ptCount val="1"/>
                <c:pt idx="0">
                  <c:v>Rate</c:v>
                </c:pt>
              </c:strCache>
            </c:strRef>
          </c:tx>
          <c:spPr>
            <a:ln w="63500" cap="rnd">
              <a:solidFill>
                <a:srgbClr val="2A5934"/>
              </a:solidFill>
              <a:round/>
              <a:tailEnd type="none"/>
            </a:ln>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'Syphilis2019-2023'!$P$7:$P$11</c:f>
              <c:numCache>
                <c:formatCode>General</c:formatCode>
                <c:ptCount val="5"/>
                <c:pt idx="0">
                  <c:v>2019</c:v>
                </c:pt>
                <c:pt idx="1">
                  <c:v>2020</c:v>
                </c:pt>
                <c:pt idx="2">
                  <c:v>2021</c:v>
                </c:pt>
                <c:pt idx="3">
                  <c:v>2022</c:v>
                </c:pt>
                <c:pt idx="4">
                  <c:v>2023</c:v>
                </c:pt>
              </c:numCache>
            </c:numRef>
          </c:cat>
          <c:val>
            <c:numRef>
              <c:f>'Syphilis2019-2023'!$Q$7:$Q$11</c:f>
              <c:numCache>
                <c:formatCode>General</c:formatCode>
                <c:ptCount val="5"/>
                <c:pt idx="0">
                  <c:v>10</c:v>
                </c:pt>
                <c:pt idx="1">
                  <c:v>14</c:v>
                </c:pt>
                <c:pt idx="2">
                  <c:v>28</c:v>
                </c:pt>
                <c:pt idx="3">
                  <c:v>33</c:v>
                </c:pt>
                <c:pt idx="4">
                  <c:v>30</c:v>
                </c:pt>
              </c:numCache>
            </c:numRef>
          </c:val>
          <c:smooth val="1"/>
          <c:extLst>
            <c:ext xmlns:c16="http://schemas.microsoft.com/office/drawing/2014/chart" uri="{C3380CC4-5D6E-409C-BE32-E72D297353CC}">
              <c16:uniqueId val="{00000000-3E0C-4AC3-A6E7-1D3D3C629343}"/>
            </c:ext>
          </c:extLst>
        </c:ser>
        <c:dLbls>
          <c:showLegendKey val="0"/>
          <c:showVal val="0"/>
          <c:showCatName val="0"/>
          <c:showSerName val="0"/>
          <c:showPercent val="0"/>
          <c:showBubbleSize val="0"/>
        </c:dLbls>
        <c:smooth val="0"/>
        <c:axId val="730141784"/>
        <c:axId val="730145744"/>
      </c:lineChart>
      <c:catAx>
        <c:axId val="73014178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730145744"/>
        <c:crosses val="autoZero"/>
        <c:auto val="1"/>
        <c:lblAlgn val="ctr"/>
        <c:lblOffset val="100"/>
        <c:noMultiLvlLbl val="0"/>
      </c:catAx>
      <c:valAx>
        <c:axId val="730145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14178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SyphilisAnalyses2023!$I$22</c:f>
              <c:strCache>
                <c:ptCount val="1"/>
                <c:pt idx="0">
                  <c:v>Male</c:v>
                </c:pt>
              </c:strCache>
            </c:strRef>
          </c:tx>
          <c:spPr>
            <a:ln w="63500" cap="rnd">
              <a:solidFill>
                <a:srgbClr val="0033A1"/>
              </a:solidFill>
              <a:round/>
              <a:tailEnd type="none"/>
            </a:ln>
            <a:effectLst/>
          </c:spPr>
          <c:marker>
            <c:symbol val="none"/>
          </c:marker>
          <c:dLbls>
            <c:dLbl>
              <c:idx val="0"/>
              <c:layout>
                <c:manualLayout>
                  <c:x val="-3.0574115941598173E-2"/>
                  <c:y val="-3.2574834831755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D-4E6C-B7F1-CDD73F03EA93}"/>
                </c:ext>
              </c:extLst>
            </c:dLbl>
            <c:dLbl>
              <c:idx val="1"/>
              <c:layout>
                <c:manualLayout>
                  <c:x val="-3.0084532250892589E-2"/>
                  <c:y val="-2.028819427984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AD-4E6C-B7F1-CDD73F03EA93}"/>
                </c:ext>
              </c:extLst>
            </c:dLbl>
            <c:dLbl>
              <c:idx val="2"/>
              <c:layout>
                <c:manualLayout>
                  <c:x val="-3.1936591257070102E-2"/>
                  <c:y val="-8.0015537279312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AD-4E6C-B7F1-CDD73F03EA93}"/>
                </c:ext>
              </c:extLst>
            </c:dLbl>
            <c:dLbl>
              <c:idx val="3"/>
              <c:layout>
                <c:manualLayout>
                  <c:x val="-3.1830203748840998E-2"/>
                  <c:y val="1.4731391786138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AD-4E6C-B7F1-CDD73F03EA93}"/>
                </c:ext>
              </c:extLst>
            </c:dLbl>
            <c:dLbl>
              <c:idx val="4"/>
              <c:layout>
                <c:manualLayout>
                  <c:x val="-3.1503777371176052E-2"/>
                  <c:y val="-1.414487400388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AD-4E6C-B7F1-CDD73F03EA93}"/>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SyphilisAnalyses2023!$H$23:$H$27</c:f>
              <c:numCache>
                <c:formatCode>General</c:formatCode>
                <c:ptCount val="5"/>
                <c:pt idx="0">
                  <c:v>2019</c:v>
                </c:pt>
                <c:pt idx="1">
                  <c:v>2020</c:v>
                </c:pt>
                <c:pt idx="2">
                  <c:v>2021</c:v>
                </c:pt>
                <c:pt idx="3" formatCode="0">
                  <c:v>2022</c:v>
                </c:pt>
                <c:pt idx="4">
                  <c:v>2023</c:v>
                </c:pt>
              </c:numCache>
            </c:numRef>
          </c:cat>
          <c:val>
            <c:numRef>
              <c:f>SyphilisAnalyses2023!$I$23:$I$27</c:f>
              <c:numCache>
                <c:formatCode>0</c:formatCode>
                <c:ptCount val="5"/>
                <c:pt idx="0">
                  <c:v>6</c:v>
                </c:pt>
                <c:pt idx="1">
                  <c:v>10</c:v>
                </c:pt>
                <c:pt idx="2">
                  <c:v>18</c:v>
                </c:pt>
                <c:pt idx="3">
                  <c:v>19</c:v>
                </c:pt>
                <c:pt idx="4">
                  <c:v>14</c:v>
                </c:pt>
              </c:numCache>
            </c:numRef>
          </c:val>
          <c:smooth val="0"/>
          <c:extLst>
            <c:ext xmlns:c16="http://schemas.microsoft.com/office/drawing/2014/chart" uri="{C3380CC4-5D6E-409C-BE32-E72D297353CC}">
              <c16:uniqueId val="{00000000-1280-4B98-A840-8CE54B79269F}"/>
            </c:ext>
          </c:extLst>
        </c:ser>
        <c:ser>
          <c:idx val="1"/>
          <c:order val="1"/>
          <c:tx>
            <c:strRef>
              <c:f>SyphilisAnalyses2023!$J$22</c:f>
              <c:strCache>
                <c:ptCount val="1"/>
                <c:pt idx="0">
                  <c:v>Female</c:v>
                </c:pt>
              </c:strCache>
            </c:strRef>
          </c:tx>
          <c:spPr>
            <a:ln w="63500" cap="rnd">
              <a:solidFill>
                <a:srgbClr val="800280"/>
              </a:solidFill>
              <a:round/>
              <a:tailEnd type="none"/>
            </a:ln>
            <a:effectLst/>
          </c:spPr>
          <c:marker>
            <c:symbol val="none"/>
          </c:marker>
          <c:dLbls>
            <c:dLbl>
              <c:idx val="0"/>
              <c:layout>
                <c:manualLayout>
                  <c:x val="-3.0574115941598173E-2"/>
                  <c:y val="-2.0288194279843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AD-4E6C-B7F1-CDD73F03EA93}"/>
                </c:ext>
              </c:extLst>
            </c:dLbl>
            <c:dLbl>
              <c:idx val="1"/>
              <c:layout>
                <c:manualLayout>
                  <c:x val="-2.0639400099615415E-2"/>
                  <c:y val="-4.92989358995320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AD-4E6C-B7F1-CDD73F03EA93}"/>
                </c:ext>
              </c:extLst>
            </c:dLbl>
            <c:dLbl>
              <c:idx val="2"/>
              <c:layout>
                <c:manualLayout>
                  <c:x val="-2.6316380580748502E-2"/>
                  <c:y val="7.35674696195870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AD-4E6C-B7F1-CDD73F03EA93}"/>
                </c:ext>
              </c:extLst>
            </c:dLbl>
            <c:dLbl>
              <c:idx val="3"/>
              <c:layout>
                <c:manualLayout>
                  <c:x val="-2.347789034018188E-2"/>
                  <c:y val="7.35674696195870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AD-4E6C-B7F1-CDD73F03EA93}"/>
                </c:ext>
              </c:extLst>
            </c:dLbl>
            <c:dLbl>
              <c:idx val="4"/>
              <c:layout>
                <c:manualLayout>
                  <c:x val="-2.2058645219898726E-2"/>
                  <c:y val="-1.1073213865909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AD-4E6C-B7F1-CDD73F03EA93}"/>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SyphilisAnalyses2023!$H$23:$H$27</c:f>
              <c:numCache>
                <c:formatCode>General</c:formatCode>
                <c:ptCount val="5"/>
                <c:pt idx="0">
                  <c:v>2019</c:v>
                </c:pt>
                <c:pt idx="1">
                  <c:v>2020</c:v>
                </c:pt>
                <c:pt idx="2">
                  <c:v>2021</c:v>
                </c:pt>
                <c:pt idx="3" formatCode="0">
                  <c:v>2022</c:v>
                </c:pt>
                <c:pt idx="4">
                  <c:v>2023</c:v>
                </c:pt>
              </c:numCache>
            </c:numRef>
          </c:cat>
          <c:val>
            <c:numRef>
              <c:f>SyphilisAnalyses2023!$J$23:$J$27</c:f>
              <c:numCache>
                <c:formatCode>0</c:formatCode>
                <c:ptCount val="5"/>
                <c:pt idx="0">
                  <c:v>1</c:v>
                </c:pt>
                <c:pt idx="1">
                  <c:v>2</c:v>
                </c:pt>
                <c:pt idx="2">
                  <c:v>7</c:v>
                </c:pt>
                <c:pt idx="3">
                  <c:v>7</c:v>
                </c:pt>
                <c:pt idx="4">
                  <c:v>4</c:v>
                </c:pt>
              </c:numCache>
            </c:numRef>
          </c:val>
          <c:smooth val="0"/>
          <c:extLst>
            <c:ext xmlns:c16="http://schemas.microsoft.com/office/drawing/2014/chart" uri="{C3380CC4-5D6E-409C-BE32-E72D297353CC}">
              <c16:uniqueId val="{00000001-1280-4B98-A840-8CE54B79269F}"/>
            </c:ext>
          </c:extLst>
        </c:ser>
        <c:dLbls>
          <c:showLegendKey val="0"/>
          <c:showVal val="0"/>
          <c:showCatName val="0"/>
          <c:showSerName val="0"/>
          <c:showPercent val="0"/>
          <c:showBubbleSize val="0"/>
        </c:dLbls>
        <c:smooth val="0"/>
        <c:axId val="1162777536"/>
        <c:axId val="1162779336"/>
      </c:lineChart>
      <c:catAx>
        <c:axId val="116277753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1162779336"/>
        <c:crosses val="autoZero"/>
        <c:auto val="1"/>
        <c:lblAlgn val="ctr"/>
        <c:lblOffset val="100"/>
        <c:noMultiLvlLbl val="0"/>
      </c:catAx>
      <c:valAx>
        <c:axId val="1162779336"/>
        <c:scaling>
          <c:orientation val="minMax"/>
        </c:scaling>
        <c:delete val="1"/>
        <c:axPos val="l"/>
        <c:numFmt formatCode="0" sourceLinked="1"/>
        <c:majorTickMark val="none"/>
        <c:minorTickMark val="none"/>
        <c:tickLblPos val="nextTo"/>
        <c:crossAx val="116277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11649482124747E-2"/>
          <c:y val="3.1918821548883092E-2"/>
          <c:w val="0.94620067107957484"/>
          <c:h val="0.82771559027657193"/>
        </c:manualLayout>
      </c:layout>
      <c:lineChart>
        <c:grouping val="standard"/>
        <c:varyColors val="0"/>
        <c:ser>
          <c:idx val="0"/>
          <c:order val="0"/>
          <c:tx>
            <c:strRef>
              <c:f>'Syphilis2019-2023'!$AC$1</c:f>
              <c:strCache>
                <c:ptCount val="1"/>
                <c:pt idx="0">
                  <c:v>P&amp;S cases</c:v>
                </c:pt>
              </c:strCache>
            </c:strRef>
          </c:tx>
          <c:spPr>
            <a:ln w="63500" cap="rnd">
              <a:solidFill>
                <a:srgbClr val="DB7E03"/>
              </a:solidFill>
              <a:round/>
              <a:tailEnd type="triangle"/>
            </a:ln>
            <a:effectLst/>
          </c:spPr>
          <c:marker>
            <c:symbol val="none"/>
          </c:marker>
          <c:dPt>
            <c:idx val="1"/>
            <c:marker>
              <c:symbol val="none"/>
            </c:marker>
            <c:bubble3D val="0"/>
            <c:spPr>
              <a:ln w="63500" cap="rnd">
                <a:solidFill>
                  <a:srgbClr val="DB7E03"/>
                </a:solidFill>
                <a:round/>
                <a:tailEnd type="none"/>
              </a:ln>
              <a:effectLst/>
            </c:spPr>
            <c:extLst>
              <c:ext xmlns:c16="http://schemas.microsoft.com/office/drawing/2014/chart" uri="{C3380CC4-5D6E-409C-BE32-E72D297353CC}">
                <c16:uniqueId val="{00000004-FBA1-4DF0-95A5-5AF4C5DF7CFF}"/>
              </c:ext>
            </c:extLst>
          </c:dPt>
          <c:dPt>
            <c:idx val="2"/>
            <c:marker>
              <c:symbol val="none"/>
            </c:marker>
            <c:bubble3D val="0"/>
            <c:spPr>
              <a:ln w="63500" cap="rnd">
                <a:solidFill>
                  <a:srgbClr val="DB7E03"/>
                </a:solidFill>
                <a:round/>
                <a:tailEnd type="none"/>
              </a:ln>
              <a:effectLst/>
            </c:spPr>
            <c:extLst>
              <c:ext xmlns:c16="http://schemas.microsoft.com/office/drawing/2014/chart" uri="{C3380CC4-5D6E-409C-BE32-E72D297353CC}">
                <c16:uniqueId val="{00000003-FBA1-4DF0-95A5-5AF4C5DF7CFF}"/>
              </c:ext>
            </c:extLst>
          </c:dPt>
          <c:dPt>
            <c:idx val="3"/>
            <c:marker>
              <c:symbol val="none"/>
            </c:marker>
            <c:bubble3D val="0"/>
            <c:spPr>
              <a:ln w="63500" cap="rnd">
                <a:solidFill>
                  <a:srgbClr val="DB7E03"/>
                </a:solidFill>
                <a:round/>
                <a:tailEnd type="none"/>
              </a:ln>
              <a:effectLst/>
            </c:spPr>
            <c:extLst>
              <c:ext xmlns:c16="http://schemas.microsoft.com/office/drawing/2014/chart" uri="{C3380CC4-5D6E-409C-BE32-E72D297353CC}">
                <c16:uniqueId val="{00000002-FBA1-4DF0-95A5-5AF4C5DF7CFF}"/>
              </c:ext>
            </c:extLst>
          </c:dPt>
          <c:dPt>
            <c:idx val="4"/>
            <c:marker>
              <c:symbol val="none"/>
            </c:marker>
            <c:bubble3D val="0"/>
            <c:spPr>
              <a:ln w="63500" cap="rnd">
                <a:solidFill>
                  <a:srgbClr val="DB7E03"/>
                </a:solidFill>
                <a:round/>
                <a:tailEnd type="triangle"/>
              </a:ln>
              <a:effectLst/>
            </c:spPr>
            <c:extLst>
              <c:ext xmlns:c16="http://schemas.microsoft.com/office/drawing/2014/chart" uri="{C3380CC4-5D6E-409C-BE32-E72D297353CC}">
                <c16:uniqueId val="{00000006-246F-457F-92B7-5426714AAE18}"/>
              </c:ext>
            </c:extLst>
          </c:dPt>
          <c:dLbls>
            <c:dLbl>
              <c:idx val="0"/>
              <c:layout>
                <c:manualLayout>
                  <c:x val="-4.4785559134276939E-2"/>
                  <c:y val="3.5966822704083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FC-40B0-9218-FB989D85EA4D}"/>
                </c:ext>
              </c:extLst>
            </c:dLbl>
            <c:dLbl>
              <c:idx val="1"/>
              <c:layout>
                <c:manualLayout>
                  <c:x val="-3.5166077270516925E-2"/>
                  <c:y val="-4.65713199449451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A1-4DF0-95A5-5AF4C5DF7CFF}"/>
                </c:ext>
              </c:extLst>
            </c:dLbl>
            <c:dLbl>
              <c:idx val="2"/>
              <c:layout>
                <c:manualLayout>
                  <c:x val="-4.3469778487895461E-2"/>
                  <c:y val="-2.2067398293885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A1-4DF0-95A5-5AF4C5DF7CFF}"/>
                </c:ext>
              </c:extLst>
            </c:dLbl>
            <c:dLbl>
              <c:idx val="3"/>
              <c:layout>
                <c:manualLayout>
                  <c:x val="-5.0340836962009645E-2"/>
                  <c:y val="4.1770244803880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A1-4DF0-95A5-5AF4C5DF7CFF}"/>
                </c:ext>
              </c:extLst>
            </c:dLbl>
            <c:dLbl>
              <c:idx val="4"/>
              <c:layout>
                <c:manualLayout>
                  <c:x val="-4.1391256248064473E-2"/>
                  <c:y val="-1.75542094459605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6F-457F-92B7-5426714AAE18}"/>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B7E0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'Syphilis2019-2023'!$AB$7:$AB$11</c:f>
              <c:numCache>
                <c:formatCode>General</c:formatCode>
                <c:ptCount val="5"/>
                <c:pt idx="0">
                  <c:v>2019</c:v>
                </c:pt>
                <c:pt idx="1">
                  <c:v>2020</c:v>
                </c:pt>
                <c:pt idx="2">
                  <c:v>2021</c:v>
                </c:pt>
                <c:pt idx="3">
                  <c:v>2022</c:v>
                </c:pt>
                <c:pt idx="4">
                  <c:v>2023</c:v>
                </c:pt>
              </c:numCache>
            </c:numRef>
          </c:cat>
          <c:val>
            <c:numRef>
              <c:f>'Syphilis2019-2023'!$AC$7:$AC$11</c:f>
              <c:numCache>
                <c:formatCode>0.0</c:formatCode>
                <c:ptCount val="5"/>
                <c:pt idx="0">
                  <c:v>3.2276999839130061</c:v>
                </c:pt>
                <c:pt idx="1">
                  <c:v>6.020754473462973</c:v>
                </c:pt>
                <c:pt idx="2">
                  <c:v>12.26169414436929</c:v>
                </c:pt>
                <c:pt idx="3">
                  <c:v>12.575224364234163</c:v>
                </c:pt>
                <c:pt idx="4">
                  <c:v>9.1471605024591263</c:v>
                </c:pt>
              </c:numCache>
            </c:numRef>
          </c:val>
          <c:smooth val="0"/>
          <c:extLst>
            <c:ext xmlns:c16="http://schemas.microsoft.com/office/drawing/2014/chart" uri="{C3380CC4-5D6E-409C-BE32-E72D297353CC}">
              <c16:uniqueId val="{00000000-99D6-4A2C-8470-9C619F77955C}"/>
            </c:ext>
          </c:extLst>
        </c:ser>
        <c:ser>
          <c:idx val="2"/>
          <c:order val="1"/>
          <c:tx>
            <c:strRef>
              <c:f>'Syphilis2019-2023'!$AE$1</c:f>
              <c:strCache>
                <c:ptCount val="1"/>
                <c:pt idx="0">
                  <c:v>Late Latent</c:v>
                </c:pt>
              </c:strCache>
            </c:strRef>
          </c:tx>
          <c:spPr>
            <a:ln w="63500" cap="rnd">
              <a:solidFill>
                <a:schemeClr val="tx1">
                  <a:lumMod val="65000"/>
                </a:schemeClr>
              </a:solidFill>
              <a:round/>
              <a:tailEnd type="triangle"/>
            </a:ln>
            <a:effectLst/>
          </c:spPr>
          <c:marker>
            <c:symbol val="none"/>
          </c:marker>
          <c:dLbls>
            <c:dLbl>
              <c:idx val="0"/>
              <c:layout>
                <c:manualLayout>
                  <c:x val="-4.672319762397717E-2"/>
                  <c:y val="-4.3525665748476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FC-40B0-9218-FB989D85EA4D}"/>
                </c:ext>
              </c:extLst>
            </c:dLbl>
            <c:dLbl>
              <c:idx val="1"/>
              <c:layout>
                <c:manualLayout>
                  <c:x val="-1.78647520326972E-2"/>
                  <c:y val="5.80342209979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FC-40B0-9218-FB989D85EA4D}"/>
                </c:ext>
              </c:extLst>
            </c:dLbl>
            <c:dLbl>
              <c:idx val="2"/>
              <c:layout>
                <c:manualLayout>
                  <c:x val="-2.6110022201634296E-2"/>
                  <c:y val="-8.70513314969538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FC-40B0-9218-FB989D85EA4D}"/>
                </c:ext>
              </c:extLst>
            </c:dLbl>
            <c:dLbl>
              <c:idx val="3"/>
              <c:layout>
                <c:manualLayout>
                  <c:x val="-5.0322117385379381E-2"/>
                  <c:y val="-3.4820532598781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1-4DF0-95A5-5AF4C5DF7CFF}"/>
                </c:ext>
              </c:extLst>
            </c:dLbl>
            <c:dLbl>
              <c:idx val="4"/>
              <c:layout>
                <c:manualLayout>
                  <c:x val="-3.2981080675748682E-2"/>
                  <c:y val="5.8034220997969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FC-40B0-9218-FB989D85EA4D}"/>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'Syphilis2019-2023'!$AB$7:$AB$11</c:f>
              <c:numCache>
                <c:formatCode>General</c:formatCode>
                <c:ptCount val="5"/>
                <c:pt idx="0">
                  <c:v>2019</c:v>
                </c:pt>
                <c:pt idx="1">
                  <c:v>2020</c:v>
                </c:pt>
                <c:pt idx="2">
                  <c:v>2021</c:v>
                </c:pt>
                <c:pt idx="3">
                  <c:v>2022</c:v>
                </c:pt>
                <c:pt idx="4">
                  <c:v>2023</c:v>
                </c:pt>
              </c:numCache>
            </c:numRef>
          </c:cat>
          <c:val>
            <c:numRef>
              <c:f>'Syphilis2019-2023'!$AE$7:$AE$11</c:f>
              <c:numCache>
                <c:formatCode>0.0</c:formatCode>
                <c:ptCount val="5"/>
                <c:pt idx="0" formatCode="General">
                  <c:v>3.4</c:v>
                </c:pt>
                <c:pt idx="1">
                  <c:v>3.8329310169088227</c:v>
                </c:pt>
                <c:pt idx="2">
                  <c:v>8.486248790624515</c:v>
                </c:pt>
                <c:pt idx="3">
                  <c:v>12.575224364234163</c:v>
                </c:pt>
                <c:pt idx="4">
                  <c:v>14.747462850903489</c:v>
                </c:pt>
              </c:numCache>
            </c:numRef>
          </c:val>
          <c:smooth val="0"/>
          <c:extLst>
            <c:ext xmlns:c16="http://schemas.microsoft.com/office/drawing/2014/chart" uri="{C3380CC4-5D6E-409C-BE32-E72D297353CC}">
              <c16:uniqueId val="{00000002-99D6-4A2C-8470-9C619F77955C}"/>
            </c:ext>
          </c:extLst>
        </c:ser>
        <c:dLbls>
          <c:showLegendKey val="0"/>
          <c:showVal val="0"/>
          <c:showCatName val="0"/>
          <c:showSerName val="0"/>
          <c:showPercent val="0"/>
          <c:showBubbleSize val="0"/>
        </c:dLbls>
        <c:smooth val="0"/>
        <c:axId val="847958416"/>
        <c:axId val="847947256"/>
      </c:lineChart>
      <c:catAx>
        <c:axId val="8479584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847947256"/>
        <c:crosses val="autoZero"/>
        <c:auto val="1"/>
        <c:lblAlgn val="ctr"/>
        <c:lblOffset val="100"/>
        <c:noMultiLvlLbl val="0"/>
      </c:catAx>
      <c:valAx>
        <c:axId val="847947256"/>
        <c:scaling>
          <c:orientation val="minMax"/>
        </c:scaling>
        <c:delete val="1"/>
        <c:axPos val="l"/>
        <c:numFmt formatCode="0.0" sourceLinked="1"/>
        <c:majorTickMark val="none"/>
        <c:minorTickMark val="none"/>
        <c:tickLblPos val="nextTo"/>
        <c:crossAx val="847958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8521-483B-A3A9-8D156B6F3E99}"/>
              </c:ext>
            </c:extLst>
          </c:dPt>
          <c:dPt>
            <c:idx val="2"/>
            <c:invertIfNegative val="0"/>
            <c:bubble3D val="0"/>
            <c:spPr>
              <a:solidFill>
                <a:srgbClr val="800280"/>
              </a:solidFill>
              <a:ln>
                <a:noFill/>
              </a:ln>
              <a:effectLst/>
            </c:spPr>
            <c:extLst>
              <c:ext xmlns:c16="http://schemas.microsoft.com/office/drawing/2014/chart" uri="{C3380CC4-5D6E-409C-BE32-E72D297353CC}">
                <c16:uniqueId val="{00000003-8521-483B-A3A9-8D156B6F3E99}"/>
              </c:ext>
            </c:extLst>
          </c:dPt>
          <c:dPt>
            <c:idx val="3"/>
            <c:invertIfNegative val="0"/>
            <c:bubble3D val="0"/>
            <c:spPr>
              <a:solidFill>
                <a:srgbClr val="800280"/>
              </a:solidFill>
              <a:ln>
                <a:noFill/>
              </a:ln>
              <a:effectLst/>
            </c:spPr>
            <c:extLst>
              <c:ext xmlns:c16="http://schemas.microsoft.com/office/drawing/2014/chart" uri="{C3380CC4-5D6E-409C-BE32-E72D297353CC}">
                <c16:uniqueId val="{00000005-8521-483B-A3A9-8D156B6F3E99}"/>
              </c:ext>
            </c:extLst>
          </c:dPt>
          <c:dPt>
            <c:idx val="4"/>
            <c:invertIfNegative val="0"/>
            <c:bubble3D val="0"/>
            <c:spPr>
              <a:solidFill>
                <a:srgbClr val="800280"/>
              </a:solidFill>
              <a:ln>
                <a:noFill/>
              </a:ln>
              <a:effectLst/>
            </c:spPr>
            <c:extLst>
              <c:ext xmlns:c16="http://schemas.microsoft.com/office/drawing/2014/chart" uri="{C3380CC4-5D6E-409C-BE32-E72D297353CC}">
                <c16:uniqueId val="{00000007-8521-483B-A3A9-8D156B6F3E99}"/>
              </c:ext>
            </c:extLst>
          </c:dPt>
          <c:dPt>
            <c:idx val="5"/>
            <c:invertIfNegative val="0"/>
            <c:bubble3D val="0"/>
            <c:spPr>
              <a:solidFill>
                <a:srgbClr val="800280"/>
              </a:solidFill>
              <a:ln>
                <a:noFill/>
              </a:ln>
              <a:effectLst/>
            </c:spPr>
            <c:extLst>
              <c:ext xmlns:c16="http://schemas.microsoft.com/office/drawing/2014/chart" uri="{C3380CC4-5D6E-409C-BE32-E72D297353CC}">
                <c16:uniqueId val="{00000009-8521-483B-A3A9-8D156B6F3E99}"/>
              </c:ext>
            </c:extLst>
          </c:dPt>
          <c:dPt>
            <c:idx val="10"/>
            <c:invertIfNegative val="0"/>
            <c:bubble3D val="0"/>
            <c:spPr>
              <a:solidFill>
                <a:srgbClr val="0033A1"/>
              </a:solidFill>
              <a:ln>
                <a:noFill/>
              </a:ln>
              <a:effectLst/>
            </c:spPr>
            <c:extLst>
              <c:ext xmlns:c16="http://schemas.microsoft.com/office/drawing/2014/chart" uri="{C3380CC4-5D6E-409C-BE32-E72D297353CC}">
                <c16:uniqueId val="{0000000B-8521-483B-A3A9-8D156B6F3E99}"/>
              </c:ext>
            </c:extLst>
          </c:dPt>
          <c:dPt>
            <c:idx val="11"/>
            <c:invertIfNegative val="0"/>
            <c:bubble3D val="0"/>
            <c:spPr>
              <a:solidFill>
                <a:srgbClr val="0033A1"/>
              </a:solidFill>
              <a:ln>
                <a:noFill/>
              </a:ln>
              <a:effectLst/>
            </c:spPr>
            <c:extLst>
              <c:ext xmlns:c16="http://schemas.microsoft.com/office/drawing/2014/chart" uri="{C3380CC4-5D6E-409C-BE32-E72D297353CC}">
                <c16:uniqueId val="{0000000D-8521-483B-A3A9-8D156B6F3E99}"/>
              </c:ext>
            </c:extLst>
          </c:dPt>
          <c:dPt>
            <c:idx val="12"/>
            <c:invertIfNegative val="0"/>
            <c:bubble3D val="0"/>
            <c:spPr>
              <a:solidFill>
                <a:srgbClr val="0033A1"/>
              </a:solidFill>
              <a:ln>
                <a:noFill/>
              </a:ln>
              <a:effectLst/>
            </c:spPr>
            <c:extLst>
              <c:ext xmlns:c16="http://schemas.microsoft.com/office/drawing/2014/chart" uri="{C3380CC4-5D6E-409C-BE32-E72D297353CC}">
                <c16:uniqueId val="{0000000F-8521-483B-A3A9-8D156B6F3E99}"/>
              </c:ext>
            </c:extLst>
          </c:dPt>
          <c:dPt>
            <c:idx val="13"/>
            <c:invertIfNegative val="0"/>
            <c:bubble3D val="0"/>
            <c:spPr>
              <a:solidFill>
                <a:srgbClr val="0033A1"/>
              </a:solidFill>
              <a:ln>
                <a:noFill/>
              </a:ln>
              <a:effectLst/>
            </c:spPr>
            <c:extLst>
              <c:ext xmlns:c16="http://schemas.microsoft.com/office/drawing/2014/chart" uri="{C3380CC4-5D6E-409C-BE32-E72D297353CC}">
                <c16:uniqueId val="{00000011-8521-483B-A3A9-8D156B6F3E99}"/>
              </c:ext>
            </c:extLst>
          </c:dPt>
          <c:dPt>
            <c:idx val="14"/>
            <c:invertIfNegative val="0"/>
            <c:bubble3D val="0"/>
            <c:spPr>
              <a:solidFill>
                <a:srgbClr val="0033A1"/>
              </a:solidFill>
              <a:ln>
                <a:noFill/>
              </a:ln>
              <a:effectLst/>
            </c:spPr>
            <c:extLst>
              <c:ext xmlns:c16="http://schemas.microsoft.com/office/drawing/2014/chart" uri="{C3380CC4-5D6E-409C-BE32-E72D297353CC}">
                <c16:uniqueId val="{00000023-8521-483B-A3A9-8D156B6F3E99}"/>
              </c:ext>
            </c:extLst>
          </c:dPt>
          <c:dPt>
            <c:idx val="18"/>
            <c:invertIfNegative val="0"/>
            <c:bubble3D val="0"/>
            <c:spPr>
              <a:solidFill>
                <a:srgbClr val="2A5934"/>
              </a:solidFill>
              <a:ln>
                <a:noFill/>
              </a:ln>
              <a:effectLst/>
            </c:spPr>
            <c:extLst>
              <c:ext xmlns:c16="http://schemas.microsoft.com/office/drawing/2014/chart" uri="{C3380CC4-5D6E-409C-BE32-E72D297353CC}">
                <c16:uniqueId val="{00000013-8521-483B-A3A9-8D156B6F3E99}"/>
              </c:ext>
            </c:extLst>
          </c:dPt>
          <c:dPt>
            <c:idx val="19"/>
            <c:invertIfNegative val="0"/>
            <c:bubble3D val="0"/>
            <c:spPr>
              <a:solidFill>
                <a:srgbClr val="2A5934"/>
              </a:solidFill>
              <a:ln>
                <a:noFill/>
              </a:ln>
              <a:effectLst/>
            </c:spPr>
            <c:extLst>
              <c:ext xmlns:c16="http://schemas.microsoft.com/office/drawing/2014/chart" uri="{C3380CC4-5D6E-409C-BE32-E72D297353CC}">
                <c16:uniqueId val="{00000015-8521-483B-A3A9-8D156B6F3E99}"/>
              </c:ext>
            </c:extLst>
          </c:dPt>
          <c:dPt>
            <c:idx val="20"/>
            <c:invertIfNegative val="0"/>
            <c:bubble3D val="0"/>
            <c:spPr>
              <a:solidFill>
                <a:srgbClr val="2A5934"/>
              </a:solidFill>
              <a:ln>
                <a:noFill/>
              </a:ln>
              <a:effectLst/>
            </c:spPr>
            <c:extLst>
              <c:ext xmlns:c16="http://schemas.microsoft.com/office/drawing/2014/chart" uri="{C3380CC4-5D6E-409C-BE32-E72D297353CC}">
                <c16:uniqueId val="{00000017-8521-483B-A3A9-8D156B6F3E99}"/>
              </c:ext>
            </c:extLst>
          </c:dPt>
          <c:dPt>
            <c:idx val="21"/>
            <c:invertIfNegative val="0"/>
            <c:bubble3D val="0"/>
            <c:spPr>
              <a:solidFill>
                <a:srgbClr val="2A5934"/>
              </a:solidFill>
              <a:ln>
                <a:noFill/>
              </a:ln>
              <a:effectLst/>
            </c:spPr>
            <c:extLst>
              <c:ext xmlns:c16="http://schemas.microsoft.com/office/drawing/2014/chart" uri="{C3380CC4-5D6E-409C-BE32-E72D297353CC}">
                <c16:uniqueId val="{00000019-8521-483B-A3A9-8D156B6F3E99}"/>
              </c:ext>
            </c:extLst>
          </c:dPt>
          <c:dPt>
            <c:idx val="22"/>
            <c:invertIfNegative val="0"/>
            <c:bubble3D val="0"/>
            <c:spPr>
              <a:solidFill>
                <a:srgbClr val="2A5934"/>
              </a:solidFill>
              <a:ln>
                <a:noFill/>
              </a:ln>
              <a:effectLst/>
            </c:spPr>
            <c:extLst>
              <c:ext xmlns:c16="http://schemas.microsoft.com/office/drawing/2014/chart" uri="{C3380CC4-5D6E-409C-BE32-E72D297353CC}">
                <c16:uniqueId val="{00000024-8521-483B-A3A9-8D156B6F3E99}"/>
              </c:ext>
            </c:extLst>
          </c:dPt>
          <c:dPt>
            <c:idx val="27"/>
            <c:invertIfNegative val="0"/>
            <c:bubble3D val="0"/>
            <c:spPr>
              <a:solidFill>
                <a:srgbClr val="DC6D12"/>
              </a:solidFill>
              <a:ln>
                <a:noFill/>
              </a:ln>
              <a:effectLst/>
            </c:spPr>
            <c:extLst>
              <c:ext xmlns:c16="http://schemas.microsoft.com/office/drawing/2014/chart" uri="{C3380CC4-5D6E-409C-BE32-E72D297353CC}">
                <c16:uniqueId val="{0000001B-8521-483B-A3A9-8D156B6F3E99}"/>
              </c:ext>
            </c:extLst>
          </c:dPt>
          <c:dPt>
            <c:idx val="28"/>
            <c:invertIfNegative val="0"/>
            <c:bubble3D val="0"/>
            <c:spPr>
              <a:solidFill>
                <a:srgbClr val="DC6D12"/>
              </a:solidFill>
              <a:ln>
                <a:solidFill>
                  <a:srgbClr val="DC6D12"/>
                </a:solidFill>
              </a:ln>
              <a:effectLst/>
            </c:spPr>
            <c:extLst>
              <c:ext xmlns:c16="http://schemas.microsoft.com/office/drawing/2014/chart" uri="{C3380CC4-5D6E-409C-BE32-E72D297353CC}">
                <c16:uniqueId val="{0000001D-8521-483B-A3A9-8D156B6F3E99}"/>
              </c:ext>
            </c:extLst>
          </c:dPt>
          <c:dPt>
            <c:idx val="29"/>
            <c:invertIfNegative val="0"/>
            <c:bubble3D val="0"/>
            <c:spPr>
              <a:solidFill>
                <a:srgbClr val="DC6D12"/>
              </a:solidFill>
              <a:ln>
                <a:noFill/>
              </a:ln>
              <a:effectLst/>
            </c:spPr>
            <c:extLst>
              <c:ext xmlns:c16="http://schemas.microsoft.com/office/drawing/2014/chart" uri="{C3380CC4-5D6E-409C-BE32-E72D297353CC}">
                <c16:uniqueId val="{0000001F-8521-483B-A3A9-8D156B6F3E99}"/>
              </c:ext>
            </c:extLst>
          </c:dPt>
          <c:dPt>
            <c:idx val="30"/>
            <c:invertIfNegative val="0"/>
            <c:bubble3D val="0"/>
            <c:spPr>
              <a:solidFill>
                <a:srgbClr val="DC6D12"/>
              </a:solidFill>
              <a:ln>
                <a:noFill/>
              </a:ln>
              <a:effectLst/>
            </c:spPr>
            <c:extLst>
              <c:ext xmlns:c16="http://schemas.microsoft.com/office/drawing/2014/chart" uri="{C3380CC4-5D6E-409C-BE32-E72D297353CC}">
                <c16:uniqueId val="{00000021-8521-483B-A3A9-8D156B6F3E99}"/>
              </c:ext>
            </c:extLst>
          </c:dPt>
          <c:dPt>
            <c:idx val="31"/>
            <c:invertIfNegative val="0"/>
            <c:bubble3D val="0"/>
            <c:spPr>
              <a:solidFill>
                <a:srgbClr val="DC6D12"/>
              </a:solidFill>
              <a:ln>
                <a:noFill/>
              </a:ln>
              <a:effectLst/>
            </c:spPr>
            <c:extLst>
              <c:ext xmlns:c16="http://schemas.microsoft.com/office/drawing/2014/chart" uri="{C3380CC4-5D6E-409C-BE32-E72D297353CC}">
                <c16:uniqueId val="{00000025-8521-483B-A3A9-8D156B6F3E99}"/>
              </c:ext>
            </c:extLst>
          </c:dPt>
          <c:cat>
            <c:strRef>
              <c:f>AnKEmry_2023_Syph_RatesData!$A$19:$AH$19</c:f>
              <c:strCache>
                <c:ptCount val="32"/>
                <c:pt idx="2">
                  <c:v>'19</c:v>
                </c:pt>
                <c:pt idx="4">
                  <c:v>'21</c:v>
                </c:pt>
                <c:pt idx="6">
                  <c:v>'23</c:v>
                </c:pt>
                <c:pt idx="10">
                  <c:v>'19</c:v>
                </c:pt>
                <c:pt idx="12">
                  <c:v>'21</c:v>
                </c:pt>
                <c:pt idx="14">
                  <c:v>'23</c:v>
                </c:pt>
                <c:pt idx="18">
                  <c:v>'19</c:v>
                </c:pt>
                <c:pt idx="20">
                  <c:v>'21</c:v>
                </c:pt>
                <c:pt idx="22">
                  <c:v>'23</c:v>
                </c:pt>
                <c:pt idx="27">
                  <c:v>'19</c:v>
                </c:pt>
                <c:pt idx="29">
                  <c:v>'21</c:v>
                </c:pt>
                <c:pt idx="31">
                  <c:v>'23</c:v>
                </c:pt>
              </c:strCache>
            </c:strRef>
          </c:cat>
          <c:val>
            <c:numRef>
              <c:f>AnKEmry_2023_Syph_RatesData!$A$20:$AH$20</c:f>
              <c:numCache>
                <c:formatCode>General</c:formatCode>
                <c:ptCount val="34"/>
                <c:pt idx="2" formatCode="0">
                  <c:v>3.1285848367921578</c:v>
                </c:pt>
                <c:pt idx="3" formatCode="0">
                  <c:v>2.6370543048592996</c:v>
                </c:pt>
                <c:pt idx="4" formatCode="0">
                  <c:v>6.8241443281250787</c:v>
                </c:pt>
                <c:pt idx="5" formatCode="0">
                  <c:v>7.66579259008628</c:v>
                </c:pt>
                <c:pt idx="6" formatCode="0">
                  <c:v>8.1944679411267121</c:v>
                </c:pt>
                <c:pt idx="10" formatCode="0">
                  <c:v>9.2340248164416945</c:v>
                </c:pt>
                <c:pt idx="11" formatCode="0">
                  <c:v>15.065282892534315</c:v>
                </c:pt>
                <c:pt idx="12" formatCode="0">
                  <c:v>32.235229495492867</c:v>
                </c:pt>
                <c:pt idx="13" formatCode="0">
                  <c:v>27.732960104711363</c:v>
                </c:pt>
                <c:pt idx="14" formatCode="0">
                  <c:v>22.419635972500309</c:v>
                </c:pt>
                <c:pt idx="18" formatCode="0">
                  <c:v>6.36519996207966</c:v>
                </c:pt>
                <c:pt idx="19" formatCode="0">
                  <c:v>13.819359296567514</c:v>
                </c:pt>
                <c:pt idx="20" formatCode="0">
                  <c:v>27.431283284078638</c:v>
                </c:pt>
                <c:pt idx="21" formatCode="0">
                  <c:v>28.943756709380224</c:v>
                </c:pt>
                <c:pt idx="22" formatCode="0">
                  <c:v>22.69299234960797</c:v>
                </c:pt>
                <c:pt idx="27" formatCode="0">
                  <c:v>4.8574412428192018</c:v>
                </c:pt>
                <c:pt idx="28" formatCode="0">
                  <c:v>7.3529729799869372</c:v>
                </c:pt>
                <c:pt idx="29" formatCode="0">
                  <c:v>17.266410644166616</c:v>
                </c:pt>
                <c:pt idx="30" formatCode="0">
                  <c:v>18.30265564212305</c:v>
                </c:pt>
                <c:pt idx="31" formatCode="0">
                  <c:v>11.128014630410814</c:v>
                </c:pt>
              </c:numCache>
            </c:numRef>
          </c:val>
          <c:extLst>
            <c:ext xmlns:c16="http://schemas.microsoft.com/office/drawing/2014/chart" uri="{C3380CC4-5D6E-409C-BE32-E72D297353CC}">
              <c16:uniqueId val="{00000022-8521-483B-A3A9-8D156B6F3E99}"/>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Franklin Gothic Book" panose="020B0503020102020204" pitchFamily="34" charset="0"/>
                <a:ea typeface="+mn-ea"/>
                <a:cs typeface="+mn-cs"/>
              </a:defRPr>
            </a:pPr>
            <a:endParaRPr lang="en-US"/>
          </a:p>
        </c:txPr>
        <c:crossAx val="186570072"/>
        <c:crosses val="autoZero"/>
        <c:auto val="1"/>
        <c:lblAlgn val="ctr"/>
        <c:lblOffset val="100"/>
        <c:tickLblSkip val="1"/>
        <c:noMultiLvlLbl val="0"/>
      </c:catAx>
      <c:valAx>
        <c:axId val="186570072"/>
        <c:scaling>
          <c:orientation val="minMax"/>
        </c:scaling>
        <c:delete val="1"/>
        <c:axPos val="l"/>
        <c:numFmt formatCode="General" sourceLinked="1"/>
        <c:majorTickMark val="none"/>
        <c:minorTickMark val="none"/>
        <c:tickLblPos val="nextTo"/>
        <c:crossAx val="18657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'Syphilis2019-2023'!$K$29</c:f>
              <c:strCache>
                <c:ptCount val="1"/>
                <c:pt idx="0">
                  <c:v>White</c:v>
                </c:pt>
              </c:strCache>
            </c:strRef>
          </c:tx>
          <c:spPr>
            <a:ln w="63500" cap="rnd">
              <a:solidFill>
                <a:srgbClr val="376C6B"/>
              </a:solidFill>
              <a:round/>
              <a:tailEnd type="none"/>
            </a:ln>
            <a:effectLst/>
          </c:spPr>
          <c:marker>
            <c:symbol val="none"/>
          </c:marker>
          <c:cat>
            <c:numRef>
              <c:f>'Syphilis2019-2023'!$J$30:$J$33</c:f>
              <c:numCache>
                <c:formatCode>General</c:formatCode>
                <c:ptCount val="4"/>
                <c:pt idx="0">
                  <c:v>2020</c:v>
                </c:pt>
                <c:pt idx="1">
                  <c:v>2021</c:v>
                </c:pt>
                <c:pt idx="2" formatCode="0">
                  <c:v>2022</c:v>
                </c:pt>
                <c:pt idx="3">
                  <c:v>2023</c:v>
                </c:pt>
              </c:numCache>
            </c:numRef>
          </c:cat>
          <c:val>
            <c:numRef>
              <c:f>'Syphilis2019-2023'!$K$30:$K$33</c:f>
              <c:numCache>
                <c:formatCode>General</c:formatCode>
                <c:ptCount val="4"/>
                <c:pt idx="0">
                  <c:v>3</c:v>
                </c:pt>
                <c:pt idx="1">
                  <c:v>4</c:v>
                </c:pt>
                <c:pt idx="2">
                  <c:v>4</c:v>
                </c:pt>
                <c:pt idx="3" formatCode="0">
                  <c:v>4</c:v>
                </c:pt>
              </c:numCache>
            </c:numRef>
          </c:val>
          <c:smooth val="0"/>
          <c:extLst>
            <c:ext xmlns:c16="http://schemas.microsoft.com/office/drawing/2014/chart" uri="{C3380CC4-5D6E-409C-BE32-E72D297353CC}">
              <c16:uniqueId val="{00000000-D4C4-458A-878C-56432D501ABA}"/>
            </c:ext>
          </c:extLst>
        </c:ser>
        <c:ser>
          <c:idx val="1"/>
          <c:order val="1"/>
          <c:tx>
            <c:strRef>
              <c:f>'Syphilis2019-2023'!$L$29</c:f>
              <c:strCache>
                <c:ptCount val="1"/>
                <c:pt idx="0">
                  <c:v>Black</c:v>
                </c:pt>
              </c:strCache>
            </c:strRef>
          </c:tx>
          <c:spPr>
            <a:ln w="63500" cap="rnd">
              <a:solidFill>
                <a:srgbClr val="800080"/>
              </a:solidFill>
              <a:round/>
              <a:tailEnd type="none"/>
            </a:ln>
            <a:effectLst/>
          </c:spPr>
          <c:marker>
            <c:symbol val="none"/>
          </c:marker>
          <c:dLbls>
            <c:dLbl>
              <c:idx val="2"/>
              <c:layout>
                <c:manualLayout>
                  <c:x val="-2.5750578678358648E-3"/>
                  <c:y val="1.2121212121212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E2-4C0E-A79E-AAEB17029676}"/>
                </c:ext>
              </c:extLst>
            </c:dLbl>
            <c:dLbl>
              <c:idx val="3"/>
              <c:layout>
                <c:manualLayout>
                  <c:x val="-1.54503472070151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2-4C0E-A79E-AAEB17029676}"/>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'Syphilis2019-2023'!$J$30:$J$33</c:f>
              <c:numCache>
                <c:formatCode>General</c:formatCode>
                <c:ptCount val="4"/>
                <c:pt idx="0">
                  <c:v>2020</c:v>
                </c:pt>
                <c:pt idx="1">
                  <c:v>2021</c:v>
                </c:pt>
                <c:pt idx="2" formatCode="0">
                  <c:v>2022</c:v>
                </c:pt>
                <c:pt idx="3">
                  <c:v>2023</c:v>
                </c:pt>
              </c:numCache>
            </c:numRef>
          </c:cat>
          <c:val>
            <c:numRef>
              <c:f>'Syphilis2019-2023'!$L$30:$L$33</c:f>
              <c:numCache>
                <c:formatCode>0</c:formatCode>
                <c:ptCount val="4"/>
                <c:pt idx="0">
                  <c:v>34</c:v>
                </c:pt>
                <c:pt idx="1">
                  <c:v>104</c:v>
                </c:pt>
                <c:pt idx="2">
                  <c:v>101</c:v>
                </c:pt>
                <c:pt idx="3">
                  <c:v>73</c:v>
                </c:pt>
              </c:numCache>
            </c:numRef>
          </c:val>
          <c:smooth val="0"/>
          <c:extLst>
            <c:ext xmlns:c16="http://schemas.microsoft.com/office/drawing/2014/chart" uri="{C3380CC4-5D6E-409C-BE32-E72D297353CC}">
              <c16:uniqueId val="{00000001-D4C4-458A-878C-56432D501ABA}"/>
            </c:ext>
          </c:extLst>
        </c:ser>
        <c:ser>
          <c:idx val="2"/>
          <c:order val="2"/>
          <c:tx>
            <c:strRef>
              <c:f>'Syphilis2019-2023'!$M$29</c:f>
              <c:strCache>
                <c:ptCount val="1"/>
                <c:pt idx="0">
                  <c:v>Native American</c:v>
                </c:pt>
              </c:strCache>
            </c:strRef>
          </c:tx>
          <c:spPr>
            <a:ln w="63500" cap="rnd">
              <a:solidFill>
                <a:srgbClr val="2A5934"/>
              </a:solidFill>
              <a:round/>
              <a:tailEnd type="none"/>
            </a:ln>
            <a:effectLst/>
          </c:spPr>
          <c:marker>
            <c:symbol val="none"/>
          </c:marker>
          <c:cat>
            <c:numRef>
              <c:f>'Syphilis2019-2023'!$J$30:$J$33</c:f>
              <c:numCache>
                <c:formatCode>General</c:formatCode>
                <c:ptCount val="4"/>
                <c:pt idx="0">
                  <c:v>2020</c:v>
                </c:pt>
                <c:pt idx="1">
                  <c:v>2021</c:v>
                </c:pt>
                <c:pt idx="2" formatCode="0">
                  <c:v>2022</c:v>
                </c:pt>
                <c:pt idx="3">
                  <c:v>2023</c:v>
                </c:pt>
              </c:numCache>
            </c:numRef>
          </c:cat>
          <c:val>
            <c:numRef>
              <c:f>'Syphilis2019-2023'!$M$30:$M$33</c:f>
              <c:numCache>
                <c:formatCode>General</c:formatCode>
                <c:ptCount val="4"/>
                <c:pt idx="0">
                  <c:v>12</c:v>
                </c:pt>
                <c:pt idx="1">
                  <c:v>26</c:v>
                </c:pt>
                <c:pt idx="2">
                  <c:v>23</c:v>
                </c:pt>
                <c:pt idx="3">
                  <c:v>11</c:v>
                </c:pt>
              </c:numCache>
            </c:numRef>
          </c:val>
          <c:smooth val="0"/>
          <c:extLst>
            <c:ext xmlns:c16="http://schemas.microsoft.com/office/drawing/2014/chart" uri="{C3380CC4-5D6E-409C-BE32-E72D297353CC}">
              <c16:uniqueId val="{00000002-D4C4-458A-878C-56432D501ABA}"/>
            </c:ext>
          </c:extLst>
        </c:ser>
        <c:ser>
          <c:idx val="3"/>
          <c:order val="3"/>
          <c:tx>
            <c:strRef>
              <c:f>'Syphilis2019-2023'!$N$29</c:f>
              <c:strCache>
                <c:ptCount val="1"/>
                <c:pt idx="0">
                  <c:v>Asian/NHOPI</c:v>
                </c:pt>
              </c:strCache>
            </c:strRef>
          </c:tx>
          <c:spPr>
            <a:ln w="63500" cap="rnd">
              <a:solidFill>
                <a:srgbClr val="CD7603"/>
              </a:solidFill>
              <a:round/>
              <a:tailEnd type="none"/>
            </a:ln>
            <a:effectLst/>
          </c:spPr>
          <c:marker>
            <c:symbol val="none"/>
          </c:marker>
          <c:cat>
            <c:numRef>
              <c:f>'Syphilis2019-2023'!$J$30:$J$33</c:f>
              <c:numCache>
                <c:formatCode>General</c:formatCode>
                <c:ptCount val="4"/>
                <c:pt idx="0">
                  <c:v>2020</c:v>
                </c:pt>
                <c:pt idx="1">
                  <c:v>2021</c:v>
                </c:pt>
                <c:pt idx="2" formatCode="0">
                  <c:v>2022</c:v>
                </c:pt>
                <c:pt idx="3">
                  <c:v>2023</c:v>
                </c:pt>
              </c:numCache>
            </c:numRef>
          </c:cat>
          <c:val>
            <c:numRef>
              <c:f>'Syphilis2019-2023'!$N$30:$N$33</c:f>
              <c:numCache>
                <c:formatCode>General</c:formatCode>
                <c:ptCount val="4"/>
                <c:pt idx="0">
                  <c:v>8</c:v>
                </c:pt>
                <c:pt idx="1">
                  <c:v>4</c:v>
                </c:pt>
                <c:pt idx="2">
                  <c:v>7</c:v>
                </c:pt>
                <c:pt idx="3">
                  <c:v>3</c:v>
                </c:pt>
              </c:numCache>
            </c:numRef>
          </c:val>
          <c:smooth val="0"/>
          <c:extLst>
            <c:ext xmlns:c16="http://schemas.microsoft.com/office/drawing/2014/chart" uri="{C3380CC4-5D6E-409C-BE32-E72D297353CC}">
              <c16:uniqueId val="{00000003-D4C4-458A-878C-56432D501ABA}"/>
            </c:ext>
          </c:extLst>
        </c:ser>
        <c:ser>
          <c:idx val="4"/>
          <c:order val="4"/>
          <c:tx>
            <c:strRef>
              <c:f>'Syphilis2019-2023'!$O$29</c:f>
              <c:strCache>
                <c:ptCount val="1"/>
                <c:pt idx="0">
                  <c:v>Hispanic</c:v>
                </c:pt>
              </c:strCache>
            </c:strRef>
          </c:tx>
          <c:spPr>
            <a:ln w="63500" cap="rnd">
              <a:solidFill>
                <a:srgbClr val="003D78"/>
              </a:solidFill>
              <a:round/>
              <a:tailEnd type="none"/>
            </a:ln>
            <a:effectLst/>
          </c:spPr>
          <c:marker>
            <c:symbol val="none"/>
          </c:marker>
          <c:cat>
            <c:numRef>
              <c:f>'Syphilis2019-2023'!$J$30:$J$33</c:f>
              <c:numCache>
                <c:formatCode>General</c:formatCode>
                <c:ptCount val="4"/>
                <c:pt idx="0">
                  <c:v>2020</c:v>
                </c:pt>
                <c:pt idx="1">
                  <c:v>2021</c:v>
                </c:pt>
                <c:pt idx="2" formatCode="0">
                  <c:v>2022</c:v>
                </c:pt>
                <c:pt idx="3">
                  <c:v>2023</c:v>
                </c:pt>
              </c:numCache>
            </c:numRef>
          </c:cat>
          <c:val>
            <c:numRef>
              <c:f>'Syphilis2019-2023'!$O$30:$O$33</c:f>
              <c:numCache>
                <c:formatCode>General</c:formatCode>
                <c:ptCount val="4"/>
                <c:pt idx="0">
                  <c:v>13</c:v>
                </c:pt>
                <c:pt idx="1">
                  <c:v>21</c:v>
                </c:pt>
                <c:pt idx="2">
                  <c:v>19</c:v>
                </c:pt>
                <c:pt idx="3">
                  <c:v>15</c:v>
                </c:pt>
              </c:numCache>
            </c:numRef>
          </c:val>
          <c:smooth val="0"/>
          <c:extLst>
            <c:ext xmlns:c16="http://schemas.microsoft.com/office/drawing/2014/chart" uri="{C3380CC4-5D6E-409C-BE32-E72D297353CC}">
              <c16:uniqueId val="{00000004-D4C4-458A-878C-56432D501ABA}"/>
            </c:ext>
          </c:extLst>
        </c:ser>
        <c:dLbls>
          <c:showLegendKey val="0"/>
          <c:showVal val="0"/>
          <c:showCatName val="0"/>
          <c:showSerName val="0"/>
          <c:showPercent val="0"/>
          <c:showBubbleSize val="0"/>
        </c:dLbls>
        <c:smooth val="0"/>
        <c:axId val="1096749120"/>
        <c:axId val="1096749840"/>
      </c:lineChart>
      <c:catAx>
        <c:axId val="109674912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cap="none" spc="0" normalizeH="0" baseline="0">
                <a:solidFill>
                  <a:schemeClr val="bg1"/>
                </a:solidFill>
                <a:latin typeface="Franklin Gothic Book" panose="020B0503020102020204" pitchFamily="34" charset="0"/>
                <a:ea typeface="+mn-ea"/>
                <a:cs typeface="+mn-cs"/>
              </a:defRPr>
            </a:pPr>
            <a:endParaRPr lang="en-US"/>
          </a:p>
        </c:txPr>
        <c:crossAx val="1096749840"/>
        <c:crosses val="autoZero"/>
        <c:auto val="1"/>
        <c:lblAlgn val="ctr"/>
        <c:lblOffset val="100"/>
        <c:noMultiLvlLbl val="0"/>
      </c:catAx>
      <c:valAx>
        <c:axId val="1096749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74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593989131640235E-2"/>
          <c:y val="0.1158304756845209"/>
          <c:w val="0.95862666814535502"/>
          <c:h val="0.76193205686138621"/>
        </c:manualLayout>
      </c:layout>
      <c:lineChart>
        <c:grouping val="standard"/>
        <c:varyColors val="0"/>
        <c:ser>
          <c:idx val="0"/>
          <c:order val="0"/>
          <c:tx>
            <c:strRef>
              <c:f>Sheet1!$A$20</c:f>
              <c:strCache>
                <c:ptCount val="1"/>
                <c:pt idx="0">
                  <c:v>Southeastern</c:v>
                </c:pt>
              </c:strCache>
            </c:strRef>
          </c:tx>
          <c:spPr>
            <a:ln w="76200" cap="rnd">
              <a:solidFill>
                <a:srgbClr val="DC6D12"/>
              </a:solidFill>
              <a:round/>
              <a:tailEnd type="none"/>
            </a:ln>
            <a:effectLst/>
          </c:spPr>
          <c:marker>
            <c:symbol val="none"/>
          </c:marker>
          <c:dLbls>
            <c:dLbl>
              <c:idx val="4"/>
              <c:tx>
                <c:rich>
                  <a:bodyPr/>
                  <a:lstStyle/>
                  <a:p>
                    <a:r>
                      <a:rPr lang="en-US" b="1" dirty="0"/>
                      <a:t>(-18%)</a:t>
                    </a:r>
                  </a:p>
                  <a:p>
                    <a:fld id="{21965520-8C71-4808-B8BA-3A494B62E309}"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30-41EC-8853-105E043E8EC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Sheet1!$B$19:$F$19</c:f>
              <c:numCache>
                <c:formatCode>General</c:formatCode>
                <c:ptCount val="5"/>
                <c:pt idx="0">
                  <c:v>2019</c:v>
                </c:pt>
                <c:pt idx="1">
                  <c:v>2020</c:v>
                </c:pt>
                <c:pt idx="2">
                  <c:v>2021</c:v>
                </c:pt>
                <c:pt idx="3">
                  <c:v>2022</c:v>
                </c:pt>
                <c:pt idx="4">
                  <c:v>2023</c:v>
                </c:pt>
              </c:numCache>
            </c:numRef>
          </c:cat>
          <c:val>
            <c:numRef>
              <c:f>Sheet1!$B$20:$F$20</c:f>
              <c:numCache>
                <c:formatCode>General</c:formatCode>
                <c:ptCount val="5"/>
                <c:pt idx="0">
                  <c:v>18</c:v>
                </c:pt>
                <c:pt idx="1">
                  <c:v>27</c:v>
                </c:pt>
                <c:pt idx="2">
                  <c:v>56</c:v>
                </c:pt>
                <c:pt idx="3">
                  <c:v>66</c:v>
                </c:pt>
                <c:pt idx="4" formatCode="0">
                  <c:v>54</c:v>
                </c:pt>
              </c:numCache>
            </c:numRef>
          </c:val>
          <c:smooth val="0"/>
          <c:extLst>
            <c:ext xmlns:c16="http://schemas.microsoft.com/office/drawing/2014/chart" uri="{C3380CC4-5D6E-409C-BE32-E72D297353CC}">
              <c16:uniqueId val="{00000000-8819-464A-AD4D-CBAEECE8913C}"/>
            </c:ext>
          </c:extLst>
        </c:ser>
        <c:ser>
          <c:idx val="1"/>
          <c:order val="1"/>
          <c:tx>
            <c:strRef>
              <c:f>Sheet1!$A$21</c:f>
              <c:strCache>
                <c:ptCount val="1"/>
                <c:pt idx="0">
                  <c:v>Southern</c:v>
                </c:pt>
              </c:strCache>
            </c:strRef>
          </c:tx>
          <c:spPr>
            <a:ln w="63500" cap="rnd">
              <a:solidFill>
                <a:srgbClr val="0033A1"/>
              </a:solidFill>
              <a:round/>
              <a:tailEnd type="none"/>
            </a:ln>
            <a:effectLst/>
          </c:spPr>
          <c:marker>
            <c:symbol val="none"/>
          </c:marker>
          <c:dLbls>
            <c:dLbl>
              <c:idx val="2"/>
              <c:layout>
                <c:manualLayout>
                  <c:x val="-2.0253135024788659E-2"/>
                  <c:y val="-4.6797092177287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9-47C5-8D68-354275CED991}"/>
                </c:ext>
              </c:extLst>
            </c:dLbl>
            <c:dLbl>
              <c:idx val="3"/>
              <c:layout>
                <c:manualLayout>
                  <c:x val="-1.9444444444444445E-2"/>
                  <c:y val="-4.6797092177287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09-47C5-8D68-354275CED991}"/>
                </c:ext>
              </c:extLst>
            </c:dLbl>
            <c:dLbl>
              <c:idx val="4"/>
              <c:layout>
                <c:manualLayout>
                  <c:x val="-8.8302712160979874E-3"/>
                  <c:y val="-3.2705793432212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9-47C5-8D68-354275CED991}"/>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Sheet1!$B$19:$F$19</c:f>
              <c:numCache>
                <c:formatCode>General</c:formatCode>
                <c:ptCount val="5"/>
                <c:pt idx="0">
                  <c:v>2019</c:v>
                </c:pt>
                <c:pt idx="1">
                  <c:v>2020</c:v>
                </c:pt>
                <c:pt idx="2">
                  <c:v>2021</c:v>
                </c:pt>
                <c:pt idx="3">
                  <c:v>2022</c:v>
                </c:pt>
                <c:pt idx="4">
                  <c:v>2023</c:v>
                </c:pt>
              </c:numCache>
            </c:numRef>
          </c:cat>
          <c:val>
            <c:numRef>
              <c:f>Sheet1!$B$21:$F$21</c:f>
              <c:numCache>
                <c:formatCode>General</c:formatCode>
                <c:ptCount val="5"/>
                <c:pt idx="0">
                  <c:v>8</c:v>
                </c:pt>
                <c:pt idx="1">
                  <c:v>11</c:v>
                </c:pt>
                <c:pt idx="2">
                  <c:v>15</c:v>
                </c:pt>
                <c:pt idx="3">
                  <c:v>17</c:v>
                </c:pt>
                <c:pt idx="4" formatCode="0">
                  <c:v>21</c:v>
                </c:pt>
              </c:numCache>
            </c:numRef>
          </c:val>
          <c:smooth val="0"/>
          <c:extLst>
            <c:ext xmlns:c16="http://schemas.microsoft.com/office/drawing/2014/chart" uri="{C3380CC4-5D6E-409C-BE32-E72D297353CC}">
              <c16:uniqueId val="{00000001-8819-464A-AD4D-CBAEECE8913C}"/>
            </c:ext>
          </c:extLst>
        </c:ser>
        <c:ser>
          <c:idx val="2"/>
          <c:order val="2"/>
          <c:tx>
            <c:strRef>
              <c:f>Sheet1!$A$22</c:f>
              <c:strCache>
                <c:ptCount val="1"/>
                <c:pt idx="0">
                  <c:v>Northeastern</c:v>
                </c:pt>
              </c:strCache>
            </c:strRef>
          </c:tx>
          <c:spPr>
            <a:ln w="63500" cap="rnd">
              <a:solidFill>
                <a:srgbClr val="2A5934"/>
              </a:solidFill>
              <a:round/>
              <a:tailEnd type="none"/>
            </a:ln>
            <a:effectLst/>
          </c:spPr>
          <c:marker>
            <c:symbol val="none"/>
          </c:marker>
          <c:dLbls>
            <c:dLbl>
              <c:idx val="0"/>
              <c:layout>
                <c:manualLayout>
                  <c:x val="-1.4814814814814815E-2"/>
                  <c:y val="-1.03334997062516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F7-4264-AF6D-D7DBF8AB1D4C}"/>
                </c:ext>
              </c:extLst>
            </c:dLbl>
            <c:dLbl>
              <c:idx val="1"/>
              <c:layout>
                <c:manualLayout>
                  <c:x val="-2.09876543209877E-2"/>
                  <c:y val="-1.03334997062516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F7-4264-AF6D-D7DBF8AB1D4C}"/>
                </c:ext>
              </c:extLst>
            </c:dLbl>
            <c:dLbl>
              <c:idx val="2"/>
              <c:layout>
                <c:manualLayout>
                  <c:x val="-1.9753086419753086E-2"/>
                  <c:y val="2.8182597490150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F7-4264-AF6D-D7DBF8AB1D4C}"/>
                </c:ext>
              </c:extLst>
            </c:dLbl>
            <c:dLbl>
              <c:idx val="3"/>
              <c:layout>
                <c:manualLayout>
                  <c:x val="-2.09876543209877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F7-4264-AF6D-D7DBF8AB1D4C}"/>
                </c:ext>
              </c:extLst>
            </c:dLbl>
            <c:dLbl>
              <c:idx val="4"/>
              <c:layout>
                <c:manualLayout>
                  <c:x val="-1.1111111111111112E-2"/>
                  <c:y val="-1.4091298745075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F7-4264-AF6D-D7DBF8AB1D4C}"/>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2A593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Sheet1!$B$19:$F$19</c:f>
              <c:numCache>
                <c:formatCode>General</c:formatCode>
                <c:ptCount val="5"/>
                <c:pt idx="0">
                  <c:v>2019</c:v>
                </c:pt>
                <c:pt idx="1">
                  <c:v>2020</c:v>
                </c:pt>
                <c:pt idx="2">
                  <c:v>2021</c:v>
                </c:pt>
                <c:pt idx="3">
                  <c:v>2022</c:v>
                </c:pt>
                <c:pt idx="4">
                  <c:v>2023</c:v>
                </c:pt>
              </c:numCache>
            </c:numRef>
          </c:cat>
          <c:val>
            <c:numRef>
              <c:f>Sheet1!$B$22:$F$22</c:f>
              <c:numCache>
                <c:formatCode>General</c:formatCode>
                <c:ptCount val="5"/>
                <c:pt idx="0">
                  <c:v>7</c:v>
                </c:pt>
                <c:pt idx="1">
                  <c:v>7</c:v>
                </c:pt>
                <c:pt idx="2">
                  <c:v>12</c:v>
                </c:pt>
                <c:pt idx="3">
                  <c:v>14</c:v>
                </c:pt>
                <c:pt idx="4" formatCode="0">
                  <c:v>15</c:v>
                </c:pt>
              </c:numCache>
            </c:numRef>
          </c:val>
          <c:smooth val="0"/>
          <c:extLst>
            <c:ext xmlns:c16="http://schemas.microsoft.com/office/drawing/2014/chart" uri="{C3380CC4-5D6E-409C-BE32-E72D297353CC}">
              <c16:uniqueId val="{00000002-8819-464A-AD4D-CBAEECE8913C}"/>
            </c:ext>
          </c:extLst>
        </c:ser>
        <c:ser>
          <c:idx val="3"/>
          <c:order val="3"/>
          <c:tx>
            <c:strRef>
              <c:f>Sheet1!$A$23</c:f>
              <c:strCache>
                <c:ptCount val="1"/>
                <c:pt idx="0">
                  <c:v>Westrn</c:v>
                </c:pt>
              </c:strCache>
            </c:strRef>
          </c:tx>
          <c:spPr>
            <a:ln w="63500" cap="rnd">
              <a:solidFill>
                <a:schemeClr val="tx1">
                  <a:lumMod val="65000"/>
                </a:schemeClr>
              </a:solidFill>
              <a:round/>
              <a:tailEnd type="none"/>
            </a:ln>
            <a:effectLst/>
          </c:spPr>
          <c:marker>
            <c:symbol val="none"/>
          </c:marker>
          <c:cat>
            <c:numRef>
              <c:f>Sheet1!$B$19:$F$19</c:f>
              <c:numCache>
                <c:formatCode>General</c:formatCode>
                <c:ptCount val="5"/>
                <c:pt idx="0">
                  <c:v>2019</c:v>
                </c:pt>
                <c:pt idx="1">
                  <c:v>2020</c:v>
                </c:pt>
                <c:pt idx="2">
                  <c:v>2021</c:v>
                </c:pt>
                <c:pt idx="3">
                  <c:v>2022</c:v>
                </c:pt>
                <c:pt idx="4">
                  <c:v>2023</c:v>
                </c:pt>
              </c:numCache>
            </c:numRef>
          </c:cat>
          <c:val>
            <c:numRef>
              <c:f>Sheet1!$B$23:$F$23</c:f>
              <c:numCache>
                <c:formatCode>General</c:formatCode>
                <c:ptCount val="5"/>
                <c:pt idx="0">
                  <c:v>6</c:v>
                </c:pt>
                <c:pt idx="1">
                  <c:v>4</c:v>
                </c:pt>
                <c:pt idx="2">
                  <c:v>7</c:v>
                </c:pt>
                <c:pt idx="3">
                  <c:v>12</c:v>
                </c:pt>
                <c:pt idx="4" formatCode="0">
                  <c:v>11</c:v>
                </c:pt>
              </c:numCache>
            </c:numRef>
          </c:val>
          <c:smooth val="0"/>
          <c:extLst>
            <c:ext xmlns:c16="http://schemas.microsoft.com/office/drawing/2014/chart" uri="{C3380CC4-5D6E-409C-BE32-E72D297353CC}">
              <c16:uniqueId val="{00000003-8819-464A-AD4D-CBAEECE8913C}"/>
            </c:ext>
          </c:extLst>
        </c:ser>
        <c:ser>
          <c:idx val="4"/>
          <c:order val="4"/>
          <c:tx>
            <c:strRef>
              <c:f>Sheet1!$A$24</c:f>
              <c:strCache>
                <c:ptCount val="1"/>
                <c:pt idx="0">
                  <c:v>Northern</c:v>
                </c:pt>
              </c:strCache>
            </c:strRef>
          </c:tx>
          <c:spPr>
            <a:ln w="63500" cap="rnd">
              <a:solidFill>
                <a:srgbClr val="800280"/>
              </a:solidFill>
              <a:round/>
              <a:tailEnd type="none"/>
            </a:ln>
            <a:effectLst/>
          </c:spPr>
          <c:marker>
            <c:symbol val="none"/>
          </c:marker>
          <c:dLbls>
            <c:dLbl>
              <c:idx val="0"/>
              <c:layout>
                <c:manualLayout>
                  <c:x val="-1.1111111111111112E-2"/>
                  <c:y val="5.6365194980302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F7-4264-AF6D-D7DBF8AB1D4C}"/>
                </c:ext>
              </c:extLst>
            </c:dLbl>
            <c:dLbl>
              <c:idx val="1"/>
              <c:layout>
                <c:manualLayout>
                  <c:x val="-2.09876543209877E-2"/>
                  <c:y val="1.6909558494090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F7-4264-AF6D-D7DBF8AB1D4C}"/>
                </c:ext>
              </c:extLst>
            </c:dLbl>
            <c:dLbl>
              <c:idx val="2"/>
              <c:layout>
                <c:manualLayout>
                  <c:x val="-1.2345679012345678E-2"/>
                  <c:y val="4.7910415733256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F7-4264-AF6D-D7DBF8AB1D4C}"/>
                </c:ext>
              </c:extLst>
            </c:dLbl>
            <c:dLbl>
              <c:idx val="3"/>
              <c:layout>
                <c:manualLayout>
                  <c:x val="-2.0987654320987745E-2"/>
                  <c:y val="3.9455636486211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F7-4264-AF6D-D7DBF8AB1D4C}"/>
                </c:ext>
              </c:extLst>
            </c:dLbl>
            <c:dLbl>
              <c:idx val="4"/>
              <c:layout>
                <c:manualLayout>
                  <c:x val="-8.6419753086421566E-3"/>
                  <c:y val="1.6909558494090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F7-4264-AF6D-D7DBF8AB1D4C}"/>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28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Sheet1!$B$19:$F$19</c:f>
              <c:numCache>
                <c:formatCode>General</c:formatCode>
                <c:ptCount val="5"/>
                <c:pt idx="0">
                  <c:v>2019</c:v>
                </c:pt>
                <c:pt idx="1">
                  <c:v>2020</c:v>
                </c:pt>
                <c:pt idx="2">
                  <c:v>2021</c:v>
                </c:pt>
                <c:pt idx="3">
                  <c:v>2022</c:v>
                </c:pt>
                <c:pt idx="4">
                  <c:v>2023</c:v>
                </c:pt>
              </c:numCache>
            </c:numRef>
          </c:cat>
          <c:val>
            <c:numRef>
              <c:f>Sheet1!$B$24:$F$24</c:f>
              <c:numCache>
                <c:formatCode>General</c:formatCode>
                <c:ptCount val="5"/>
                <c:pt idx="0">
                  <c:v>2</c:v>
                </c:pt>
                <c:pt idx="1">
                  <c:v>3</c:v>
                </c:pt>
                <c:pt idx="2">
                  <c:v>9</c:v>
                </c:pt>
                <c:pt idx="3">
                  <c:v>10</c:v>
                </c:pt>
                <c:pt idx="4" formatCode="0">
                  <c:v>11</c:v>
                </c:pt>
              </c:numCache>
            </c:numRef>
          </c:val>
          <c:smooth val="0"/>
          <c:extLst>
            <c:ext xmlns:c16="http://schemas.microsoft.com/office/drawing/2014/chart" uri="{C3380CC4-5D6E-409C-BE32-E72D297353CC}">
              <c16:uniqueId val="{00000004-8819-464A-AD4D-CBAEECE8913C}"/>
            </c:ext>
          </c:extLst>
        </c:ser>
        <c:dLbls>
          <c:showLegendKey val="0"/>
          <c:showVal val="0"/>
          <c:showCatName val="0"/>
          <c:showSerName val="0"/>
          <c:showPercent val="0"/>
          <c:showBubbleSize val="0"/>
        </c:dLbls>
        <c:smooth val="0"/>
        <c:axId val="805115720"/>
        <c:axId val="805116080"/>
      </c:lineChart>
      <c:catAx>
        <c:axId val="80511572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805116080"/>
        <c:crosses val="autoZero"/>
        <c:auto val="1"/>
        <c:lblAlgn val="ctr"/>
        <c:lblOffset val="100"/>
        <c:noMultiLvlLbl val="0"/>
      </c:catAx>
      <c:valAx>
        <c:axId val="80511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115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5197559764488"/>
          <c:y val="1.7746723791092246E-2"/>
          <c:w val="0.74149304816627648"/>
          <c:h val="0.98225327620890779"/>
        </c:manualLayout>
      </c:layout>
      <c:doughnutChart>
        <c:varyColors val="1"/>
        <c:ser>
          <c:idx val="0"/>
          <c:order val="0"/>
          <c:spPr>
            <a:solidFill>
              <a:srgbClr val="82C490"/>
            </a:solidFill>
          </c:spPr>
          <c:dPt>
            <c:idx val="0"/>
            <c:bubble3D val="0"/>
            <c:spPr>
              <a:solidFill>
                <a:srgbClr val="2A5934"/>
              </a:solidFill>
              <a:ln>
                <a:noFill/>
              </a:ln>
              <a:effectLst/>
            </c:spPr>
            <c:extLst>
              <c:ext xmlns:c16="http://schemas.microsoft.com/office/drawing/2014/chart" uri="{C3380CC4-5D6E-409C-BE32-E72D297353CC}">
                <c16:uniqueId val="{00000001-6098-4959-8447-8905C035EAAE}"/>
              </c:ext>
            </c:extLst>
          </c:dPt>
          <c:dLbls>
            <c:dLbl>
              <c:idx val="0"/>
              <c:layout>
                <c:manualLayout>
                  <c:x val="-1.5288891253458182E-2"/>
                  <c:y val="-0.37953432175786112"/>
                </c:manualLayout>
              </c:layout>
              <c:tx>
                <c:rich>
                  <a:bodyPr rot="0" spcFirstLastPara="1" vertOverflow="ellipsis" vert="horz" wrap="square" lIns="38100" tIns="19050" rIns="38100" bIns="19050" anchor="ctr" anchorCtr="1">
                    <a:noAutofit/>
                  </a:bodyPr>
                  <a:lstStyle/>
                  <a:p>
                    <a:pPr>
                      <a:defRPr sz="11500" b="1" i="0" u="none" strike="noStrike" kern="1200" baseline="0">
                        <a:solidFill>
                          <a:schemeClr val="bg1"/>
                        </a:solidFill>
                        <a:latin typeface="Franklin Gothic Book" panose="020B0503020102020204" pitchFamily="34" charset="0"/>
                        <a:ea typeface="+mn-ea"/>
                        <a:cs typeface="+mn-cs"/>
                      </a:defRPr>
                    </a:pPr>
                    <a:r>
                      <a:rPr lang="en-US" sz="11500" dirty="0"/>
                      <a:t>25</a:t>
                    </a:r>
                  </a:p>
                </c:rich>
              </c:tx>
              <c:spPr>
                <a:noFill/>
                <a:ln>
                  <a:noFill/>
                </a:ln>
                <a:effectLst/>
              </c:spPr>
              <c:txPr>
                <a:bodyPr rot="0" spcFirstLastPara="1" vertOverflow="ellipsis" vert="horz" wrap="square" lIns="38100" tIns="19050" rIns="38100" bIns="19050" anchor="ctr" anchorCtr="1">
                  <a:noAutofit/>
                </a:bodyPr>
                <a:lstStyle/>
                <a:p>
                  <a:pPr>
                    <a:defRPr sz="115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98"/>
                      <c:h val="0.24206768995410263"/>
                    </c:manualLayout>
                  </c15:layout>
                  <c15:showDataLabelsRange val="0"/>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7619047619047616E-2"/>
          <c:w val="0.97222222222222221"/>
          <c:h val="0.75477666854143233"/>
        </c:manualLayout>
      </c:layout>
      <c:barChart>
        <c:barDir val="col"/>
        <c:grouping val="clustered"/>
        <c:varyColors val="0"/>
        <c:ser>
          <c:idx val="0"/>
          <c:order val="0"/>
          <c:spPr>
            <a:solidFill>
              <a:srgbClr val="2A5934"/>
            </a:solidFill>
            <a:ln>
              <a:noFill/>
            </a:ln>
            <a:effectLst/>
          </c:spPr>
          <c:invertIfNegative val="0"/>
          <c:dPt>
            <c:idx val="4"/>
            <c:invertIfNegative val="0"/>
            <c:bubble3D val="0"/>
            <c:spPr>
              <a:solidFill>
                <a:srgbClr val="2A5934"/>
              </a:solidFill>
              <a:ln>
                <a:solidFill>
                  <a:sysClr val="window" lastClr="FFFFFF">
                    <a:lumMod val="65000"/>
                  </a:sysClr>
                </a:solidFill>
              </a:ln>
              <a:effectLst/>
            </c:spPr>
            <c:extLst>
              <c:ext xmlns:c16="http://schemas.microsoft.com/office/drawing/2014/chart" uri="{C3380CC4-5D6E-409C-BE32-E72D297353CC}">
                <c16:uniqueId val="{00000003-408B-4C69-8A77-FBE5D149E0F1}"/>
              </c:ext>
            </c:extLst>
          </c:dPt>
          <c:dLbls>
            <c:dLbl>
              <c:idx val="0"/>
              <c:layout>
                <c:manualLayout>
                  <c:x val="-5.8176697889218316E-3"/>
                  <c:y val="4.2086893393643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8B-4C69-8A77-FBE5D149E0F1}"/>
                </c:ext>
              </c:extLst>
            </c:dLbl>
            <c:dLbl>
              <c:idx val="1"/>
              <c:layout>
                <c:manualLayout>
                  <c:x val="-4.4751306068629478E-3"/>
                  <c:y val="7.57860054727201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8B-4C69-8A77-FBE5D149E0F1}"/>
                </c:ext>
              </c:extLst>
            </c:dLbl>
            <c:dLbl>
              <c:idx val="2"/>
              <c:layout>
                <c:manualLayout>
                  <c:x val="-8.9502612137258954E-4"/>
                  <c:y val="-2.233400346233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8B-4C69-8A77-FBE5D149E0F1}"/>
                </c:ext>
              </c:extLst>
            </c:dLbl>
            <c:dLbl>
              <c:idx val="3"/>
              <c:layout>
                <c:manualLayout>
                  <c:x val="-1.3425391820588843E-3"/>
                  <c:y val="-6.93108840118389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8B-4C69-8A77-FBE5D149E0F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SyphilisAnalyses2023!$G$69:$K$69</c:f>
              <c:numCache>
                <c:formatCode>General</c:formatCode>
                <c:ptCount val="5"/>
                <c:pt idx="0">
                  <c:v>2019</c:v>
                </c:pt>
                <c:pt idx="1">
                  <c:v>2020</c:v>
                </c:pt>
                <c:pt idx="2">
                  <c:v>2021</c:v>
                </c:pt>
                <c:pt idx="3">
                  <c:v>2022</c:v>
                </c:pt>
                <c:pt idx="4">
                  <c:v>2023</c:v>
                </c:pt>
              </c:numCache>
            </c:numRef>
          </c:cat>
          <c:val>
            <c:numRef>
              <c:f>SyphilisAnalyses2023!$G$70:$K$70</c:f>
              <c:numCache>
                <c:formatCode>General</c:formatCode>
                <c:ptCount val="5"/>
                <c:pt idx="0">
                  <c:v>2</c:v>
                </c:pt>
                <c:pt idx="1">
                  <c:v>5</c:v>
                </c:pt>
                <c:pt idx="2">
                  <c:v>16</c:v>
                </c:pt>
                <c:pt idx="3">
                  <c:v>29</c:v>
                </c:pt>
                <c:pt idx="4">
                  <c:v>25</c:v>
                </c:pt>
              </c:numCache>
            </c:numRef>
          </c:val>
          <c:extLst>
            <c:ext xmlns:c16="http://schemas.microsoft.com/office/drawing/2014/chart" uri="{C3380CC4-5D6E-409C-BE32-E72D297353CC}">
              <c16:uniqueId val="{00000000-408B-4C69-8A77-FBE5D149E0F1}"/>
            </c:ext>
          </c:extLst>
        </c:ser>
        <c:dLbls>
          <c:showLegendKey val="0"/>
          <c:showVal val="0"/>
          <c:showCatName val="0"/>
          <c:showSerName val="0"/>
          <c:showPercent val="0"/>
          <c:showBubbleSize val="0"/>
        </c:dLbls>
        <c:gapWidth val="150"/>
        <c:axId val="846805816"/>
        <c:axId val="846805456"/>
      </c:barChart>
      <c:catAx>
        <c:axId val="84680581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1" i="0" u="none" strike="noStrike" kern="1200" baseline="0">
                <a:solidFill>
                  <a:srgbClr val="0A0A0A"/>
                </a:solidFill>
                <a:latin typeface="Franklin Gothic Book" panose="020B0503020102020204" pitchFamily="34" charset="0"/>
                <a:ea typeface="+mn-ea"/>
                <a:cs typeface="+mn-cs"/>
              </a:defRPr>
            </a:pPr>
            <a:endParaRPr lang="en-US"/>
          </a:p>
        </c:txPr>
        <c:crossAx val="846805456"/>
        <c:crosses val="autoZero"/>
        <c:auto val="1"/>
        <c:lblAlgn val="ctr"/>
        <c:lblOffset val="100"/>
        <c:noMultiLvlLbl val="0"/>
      </c:catAx>
      <c:valAx>
        <c:axId val="846805456"/>
        <c:scaling>
          <c:orientation val="minMax"/>
        </c:scaling>
        <c:delete val="1"/>
        <c:axPos val="l"/>
        <c:numFmt formatCode="General" sourceLinked="1"/>
        <c:majorTickMark val="none"/>
        <c:minorTickMark val="none"/>
        <c:tickLblPos val="nextTo"/>
        <c:crossAx val="84680581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0433322086545"/>
          <c:y val="4.9000369094488197E-2"/>
          <c:w val="0.85390290764308552"/>
          <c:h val="0.92631869258530186"/>
        </c:manualLayout>
      </c:layout>
      <c:doughnutChart>
        <c:varyColors val="1"/>
        <c:ser>
          <c:idx val="0"/>
          <c:order val="0"/>
          <c:tx>
            <c:strRef>
              <c:f>SyphilisAnalyses2023!$A$74</c:f>
              <c:strCache>
                <c:ptCount val="1"/>
              </c:strCache>
            </c:strRef>
          </c:tx>
          <c:dPt>
            <c:idx val="0"/>
            <c:bubble3D val="0"/>
            <c:spPr>
              <a:solidFill>
                <a:srgbClr val="0033A1"/>
              </a:solidFill>
              <a:ln w="19050">
                <a:solidFill>
                  <a:schemeClr val="lt1"/>
                </a:solidFill>
              </a:ln>
              <a:effectLst/>
            </c:spPr>
            <c:extLst>
              <c:ext xmlns:c16="http://schemas.microsoft.com/office/drawing/2014/chart" uri="{C3380CC4-5D6E-409C-BE32-E72D297353CC}">
                <c16:uniqueId val="{00000001-42FA-4E76-83D4-51B134EB802F}"/>
              </c:ext>
            </c:extLst>
          </c:dPt>
          <c:dPt>
            <c:idx val="1"/>
            <c:bubble3D val="0"/>
            <c:spPr>
              <a:solidFill>
                <a:srgbClr val="800280"/>
              </a:solidFill>
              <a:ln w="19050">
                <a:solidFill>
                  <a:schemeClr val="lt1"/>
                </a:solidFill>
              </a:ln>
              <a:effectLst/>
            </c:spPr>
            <c:extLst>
              <c:ext xmlns:c16="http://schemas.microsoft.com/office/drawing/2014/chart" uri="{C3380CC4-5D6E-409C-BE32-E72D297353CC}">
                <c16:uniqueId val="{00000003-42FA-4E76-83D4-51B134EB802F}"/>
              </c:ext>
            </c:extLst>
          </c:dPt>
          <c:dLbls>
            <c:dLbl>
              <c:idx val="0"/>
              <c:layout>
                <c:manualLayout>
                  <c:x val="-0.16805248128589192"/>
                  <c:y val="-0.27589013287401576"/>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Franklin Gothic Book" panose="020B0503020102020204" pitchFamily="34" charset="0"/>
                        <a:ea typeface="+mn-ea"/>
                        <a:cs typeface="+mn-cs"/>
                      </a:defRPr>
                    </a:pPr>
                    <a:fld id="{326C5D85-7BED-4AA0-A9D2-93278C1C9B29}" type="CATEGORYNAME">
                      <a:rPr lang="en-US" sz="3000">
                        <a:solidFill>
                          <a:schemeClr val="tx1"/>
                        </a:solidFill>
                        <a:latin typeface="Leelawadee" panose="020B0502040204020203" pitchFamily="34" charset="-34"/>
                        <a:cs typeface="Leelawadee" panose="020B0502040204020203" pitchFamily="34" charset="-34"/>
                      </a:rPr>
                      <a:pPr>
                        <a:defRPr sz="2400" b="1">
                          <a:solidFill>
                            <a:schemeClr val="tx1"/>
                          </a:solidFill>
                          <a:latin typeface="Franklin Gothic Book" panose="020B0503020102020204" pitchFamily="34" charset="0"/>
                        </a:defRPr>
                      </a:pPr>
                      <a:t>[CATEGORY NAME]</a:t>
                    </a:fld>
                    <a:endParaRPr lang="en-US" sz="3000" baseline="0" dirty="0">
                      <a:solidFill>
                        <a:schemeClr val="tx1"/>
                      </a:solidFill>
                      <a:latin typeface="Leelawadee" panose="020B0502040204020203" pitchFamily="34" charset="-34"/>
                      <a:cs typeface="Leelawadee" panose="020B0502040204020203" pitchFamily="34" charset="-34"/>
                    </a:endParaRPr>
                  </a:p>
                  <a:p>
                    <a:pPr>
                      <a:defRPr sz="2400" b="1">
                        <a:solidFill>
                          <a:schemeClr val="tx1"/>
                        </a:solidFill>
                        <a:latin typeface="Franklin Gothic Book" panose="020B0503020102020204" pitchFamily="34" charset="0"/>
                      </a:defRPr>
                    </a:pPr>
                    <a:fld id="{2C8351AA-91A7-4C61-81E0-446F49D7E1CF}" type="VALUE">
                      <a:rPr lang="en-US" sz="3000">
                        <a:solidFill>
                          <a:schemeClr val="tx1"/>
                        </a:solidFill>
                        <a:latin typeface="Leelawadee" panose="020B0502040204020203" pitchFamily="34" charset="-34"/>
                        <a:cs typeface="Leelawadee" panose="020B0502040204020203" pitchFamily="34" charset="-34"/>
                      </a:rPr>
                      <a:pPr>
                        <a:defRPr sz="2400" b="1">
                          <a:solidFill>
                            <a:schemeClr val="tx1"/>
                          </a:solidFill>
                          <a:latin typeface="Franklin Gothic Book" panose="020B0503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669812343494367"/>
                      <c:h val="0.240327468832021"/>
                    </c:manualLayout>
                  </c15:layout>
                  <c15:dlblFieldTable/>
                  <c15:showDataLabelsRange val="0"/>
                </c:ext>
                <c:ext xmlns:c16="http://schemas.microsoft.com/office/drawing/2014/chart" uri="{C3380CC4-5D6E-409C-BE32-E72D297353CC}">
                  <c16:uniqueId val="{00000001-42FA-4E76-83D4-51B134EB802F}"/>
                </c:ext>
              </c:extLst>
            </c:dLbl>
            <c:dLbl>
              <c:idx val="1"/>
              <c:layout>
                <c:manualLayout>
                  <c:x val="0.20476575935401095"/>
                  <c:y val="0.31097420439632556"/>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Franklin Gothic Book" panose="020B0503020102020204" pitchFamily="34" charset="0"/>
                        <a:ea typeface="+mn-ea"/>
                        <a:cs typeface="+mn-cs"/>
                      </a:defRPr>
                    </a:pPr>
                    <a:fld id="{0B9175F2-10AD-43ED-A509-3B11BB709C0F}" type="CATEGORYNAME">
                      <a:rPr lang="en-US" sz="3000">
                        <a:solidFill>
                          <a:schemeClr val="tx1"/>
                        </a:solidFill>
                        <a:latin typeface="Leelawadee" panose="020B0502040204020203" pitchFamily="34" charset="-34"/>
                        <a:cs typeface="Leelawadee" panose="020B0502040204020203" pitchFamily="34" charset="-34"/>
                      </a:rPr>
                      <a:pPr>
                        <a:defRPr sz="2400" b="1">
                          <a:solidFill>
                            <a:schemeClr val="tx1"/>
                          </a:solidFill>
                          <a:latin typeface="Franklin Gothic Book" panose="020B0503020102020204" pitchFamily="34" charset="0"/>
                        </a:defRPr>
                      </a:pPr>
                      <a:t>[CATEGORY NAME]</a:t>
                    </a:fld>
                    <a:endParaRPr lang="en-US" sz="3000" baseline="0" dirty="0">
                      <a:solidFill>
                        <a:schemeClr val="tx1"/>
                      </a:solidFill>
                      <a:latin typeface="Leelawadee" panose="020B0502040204020203" pitchFamily="34" charset="-34"/>
                      <a:cs typeface="Leelawadee" panose="020B0502040204020203" pitchFamily="34" charset="-34"/>
                    </a:endParaRPr>
                  </a:p>
                  <a:p>
                    <a:pPr>
                      <a:defRPr sz="2400" b="1">
                        <a:solidFill>
                          <a:schemeClr val="tx1"/>
                        </a:solidFill>
                        <a:latin typeface="Franklin Gothic Book" panose="020B0503020102020204" pitchFamily="34" charset="0"/>
                      </a:defRPr>
                    </a:pPr>
                    <a:fld id="{DBEB8A3B-BB75-487C-AB7C-8FE48C464B28}" type="VALUE">
                      <a:rPr lang="en-US" sz="3000">
                        <a:solidFill>
                          <a:schemeClr val="tx1"/>
                        </a:solidFill>
                        <a:latin typeface="Leelawadee" panose="020B0502040204020203" pitchFamily="34" charset="-34"/>
                        <a:cs typeface="Leelawadee" panose="020B0502040204020203" pitchFamily="34" charset="-34"/>
                      </a:rPr>
                      <a:pPr>
                        <a:defRPr sz="2400" b="1">
                          <a:solidFill>
                            <a:schemeClr val="tx1"/>
                          </a:solidFill>
                          <a:latin typeface="Franklin Gothic Book" panose="020B0503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697736200591961"/>
                      <c:h val="0.28772104658792652"/>
                    </c:manualLayout>
                  </c15:layout>
                  <c15:dlblFieldTable/>
                  <c15:showDataLabelsRange val="0"/>
                </c:ext>
                <c:ext xmlns:c16="http://schemas.microsoft.com/office/drawing/2014/chart" uri="{C3380CC4-5D6E-409C-BE32-E72D297353CC}">
                  <c16:uniqueId val="{00000003-42FA-4E76-83D4-51B134EB802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SyphilisAnalyses2023!$B$73:$C$73</c:f>
              <c:strCache>
                <c:ptCount val="2"/>
                <c:pt idx="0">
                  <c:v>Male </c:v>
                </c:pt>
                <c:pt idx="1">
                  <c:v>Female</c:v>
                </c:pt>
              </c:strCache>
            </c:strRef>
          </c:cat>
          <c:val>
            <c:numRef>
              <c:f>SyphilisAnalyses2023!$B$74:$C$74</c:f>
              <c:numCache>
                <c:formatCode>General</c:formatCode>
                <c:ptCount val="2"/>
                <c:pt idx="0">
                  <c:v>12</c:v>
                </c:pt>
                <c:pt idx="1">
                  <c:v>13</c:v>
                </c:pt>
              </c:numCache>
            </c:numRef>
          </c:val>
          <c:extLst>
            <c:ext xmlns:c16="http://schemas.microsoft.com/office/drawing/2014/chart" uri="{C3380CC4-5D6E-409C-BE32-E72D297353CC}">
              <c16:uniqueId val="{00000004-42FA-4E76-83D4-51B134EB802F}"/>
            </c:ext>
          </c:extLst>
        </c:ser>
        <c:dLbls>
          <c:showLegendKey val="0"/>
          <c:showVal val="0"/>
          <c:showCatName val="0"/>
          <c:showSerName val="0"/>
          <c:showPercent val="0"/>
          <c:showBubbleSize val="0"/>
          <c:showLeaderLines val="0"/>
        </c:dLbls>
        <c:firstSliceAng val="0"/>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'STI Rates Trend by Neighbors22 '!$E$2</c:f>
              <c:strCache>
                <c:ptCount val="1"/>
                <c:pt idx="0">
                  <c:v>GC</c:v>
                </c:pt>
              </c:strCache>
            </c:strRef>
          </c:tx>
          <c:spPr>
            <a:solidFill>
              <a:schemeClr val="tx1">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805-405D-A9AD-8B37FDC47339}"/>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8805-405D-A9AD-8B37FDC4733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Rates Trend by Neighbors22 '!$D$3:$D$8</c:f>
              <c:strCache>
                <c:ptCount val="6"/>
                <c:pt idx="0">
                  <c:v>U.S. total</c:v>
                </c:pt>
                <c:pt idx="1">
                  <c:v>Illinois</c:v>
                </c:pt>
                <c:pt idx="2">
                  <c:v>Michigan</c:v>
                </c:pt>
                <c:pt idx="3">
                  <c:v>Wisconsin</c:v>
                </c:pt>
                <c:pt idx="4">
                  <c:v>Minnesota</c:v>
                </c:pt>
                <c:pt idx="5">
                  <c:v>Iowa</c:v>
                </c:pt>
              </c:strCache>
            </c:strRef>
          </c:cat>
          <c:val>
            <c:numRef>
              <c:f>'STI Rates Trend by Neighbors22 '!$E$3:$E$8</c:f>
              <c:numCache>
                <c:formatCode>General</c:formatCode>
                <c:ptCount val="6"/>
                <c:pt idx="0">
                  <c:v>194.4</c:v>
                </c:pt>
                <c:pt idx="1">
                  <c:v>210.2</c:v>
                </c:pt>
                <c:pt idx="2">
                  <c:v>163.19999999999999</c:v>
                </c:pt>
                <c:pt idx="3">
                  <c:v>148.30000000000001</c:v>
                </c:pt>
                <c:pt idx="4">
                  <c:v>142.6</c:v>
                </c:pt>
                <c:pt idx="5">
                  <c:v>139.5</c:v>
                </c:pt>
              </c:numCache>
            </c:numRef>
          </c:val>
          <c:extLst>
            <c:ext xmlns:c16="http://schemas.microsoft.com/office/drawing/2014/chart" uri="{C3380CC4-5D6E-409C-BE32-E72D297353CC}">
              <c16:uniqueId val="{00000004-8805-405D-A9AD-8B37FDC47339}"/>
            </c:ext>
          </c:extLst>
        </c:ser>
        <c:dLbls>
          <c:showLegendKey val="0"/>
          <c:showVal val="0"/>
          <c:showCatName val="0"/>
          <c:showSerName val="0"/>
          <c:showPercent val="0"/>
          <c:showBubbleSize val="0"/>
        </c:dLbls>
        <c:gapWidth val="100"/>
        <c:overlap val="-27"/>
        <c:axId val="919650384"/>
        <c:axId val="919651104"/>
      </c:barChart>
      <c:catAx>
        <c:axId val="91965038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919651104"/>
        <c:crosses val="autoZero"/>
        <c:auto val="1"/>
        <c:lblAlgn val="ctr"/>
        <c:lblOffset val="100"/>
        <c:noMultiLvlLbl val="0"/>
      </c:catAx>
      <c:valAx>
        <c:axId val="919651104"/>
        <c:scaling>
          <c:orientation val="minMax"/>
        </c:scaling>
        <c:delete val="1"/>
        <c:axPos val="l"/>
        <c:numFmt formatCode="General" sourceLinked="1"/>
        <c:majorTickMark val="none"/>
        <c:minorTickMark val="none"/>
        <c:tickLblPos val="nextTo"/>
        <c:crossAx val="919650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SyphilisAnalyses2023!$A$79</c:f>
              <c:strCache>
                <c:ptCount val="1"/>
                <c:pt idx="0">
                  <c:v>Congenital Syphilis</c:v>
                </c:pt>
              </c:strCache>
            </c:strRef>
          </c:tx>
          <c:spPr>
            <a:solidFill>
              <a:schemeClr val="tx1">
                <a:lumMod val="50000"/>
              </a:schemeClr>
            </a:solidFill>
            <a:ln>
              <a:noFill/>
            </a:ln>
            <a:effectLst/>
          </c:spPr>
          <c:invertIfNegative val="0"/>
          <c:dPt>
            <c:idx val="0"/>
            <c:invertIfNegative val="0"/>
            <c:bubble3D val="0"/>
            <c:spPr>
              <a:solidFill>
                <a:srgbClr val="2A5934"/>
              </a:solidFill>
              <a:ln>
                <a:noFill/>
              </a:ln>
              <a:effectLst/>
            </c:spPr>
            <c:extLst>
              <c:ext xmlns:c16="http://schemas.microsoft.com/office/drawing/2014/chart" uri="{C3380CC4-5D6E-409C-BE32-E72D297353CC}">
                <c16:uniqueId val="{00000001-E102-4896-8C96-AE30526157EC}"/>
              </c:ext>
            </c:extLst>
          </c:dPt>
          <c:dPt>
            <c:idx val="4"/>
            <c:invertIfNegative val="0"/>
            <c:bubble3D val="0"/>
            <c:spPr>
              <a:solidFill>
                <a:schemeClr val="tx1">
                  <a:lumMod val="50000"/>
                </a:schemeClr>
              </a:solidFill>
              <a:ln>
                <a:solidFill>
                  <a:schemeClr val="tx1">
                    <a:lumMod val="50000"/>
                  </a:schemeClr>
                </a:solidFill>
              </a:ln>
              <a:effectLst/>
            </c:spPr>
            <c:extLst>
              <c:ext xmlns:c16="http://schemas.microsoft.com/office/drawing/2014/chart" uri="{C3380CC4-5D6E-409C-BE32-E72D297353CC}">
                <c16:uniqueId val="{00000000-E102-4896-8C96-AE30526157E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SyphilisAnalyses2023!$B$78:$F$78</c:f>
              <c:strCache>
                <c:ptCount val="5"/>
                <c:pt idx="0">
                  <c:v>Black</c:v>
                </c:pt>
                <c:pt idx="1">
                  <c:v>White</c:v>
                </c:pt>
                <c:pt idx="2">
                  <c:v>Hispanic</c:v>
                </c:pt>
                <c:pt idx="3">
                  <c:v>Other/Unknown</c:v>
                </c:pt>
                <c:pt idx="4">
                  <c:v>Multi Races</c:v>
                </c:pt>
              </c:strCache>
            </c:strRef>
          </c:cat>
          <c:val>
            <c:numRef>
              <c:f>SyphilisAnalyses2023!$B$79:$F$79</c:f>
              <c:numCache>
                <c:formatCode>General</c:formatCode>
                <c:ptCount val="5"/>
                <c:pt idx="0">
                  <c:v>14</c:v>
                </c:pt>
                <c:pt idx="1">
                  <c:v>5</c:v>
                </c:pt>
                <c:pt idx="2">
                  <c:v>3</c:v>
                </c:pt>
                <c:pt idx="3">
                  <c:v>2</c:v>
                </c:pt>
                <c:pt idx="4">
                  <c:v>1</c:v>
                </c:pt>
              </c:numCache>
            </c:numRef>
          </c:val>
          <c:extLst>
            <c:ext xmlns:c16="http://schemas.microsoft.com/office/drawing/2014/chart" uri="{C3380CC4-5D6E-409C-BE32-E72D297353CC}">
              <c16:uniqueId val="{00000000-CF97-422B-878F-3B02B3A54C13}"/>
            </c:ext>
          </c:extLst>
        </c:ser>
        <c:dLbls>
          <c:showLegendKey val="0"/>
          <c:showVal val="0"/>
          <c:showCatName val="0"/>
          <c:showSerName val="0"/>
          <c:showPercent val="0"/>
          <c:showBubbleSize val="0"/>
        </c:dLbls>
        <c:gapWidth val="30"/>
        <c:axId val="1169169320"/>
        <c:axId val="1169169680"/>
      </c:barChart>
      <c:catAx>
        <c:axId val="116916932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rgbClr val="0A0A0A"/>
                </a:solidFill>
                <a:latin typeface="Franklin Gothic Book" panose="020B0503020102020204" pitchFamily="34" charset="0"/>
                <a:ea typeface="+mn-ea"/>
                <a:cs typeface="+mn-cs"/>
              </a:defRPr>
            </a:pPr>
            <a:endParaRPr lang="en-US"/>
          </a:p>
        </c:txPr>
        <c:crossAx val="1169169680"/>
        <c:crosses val="autoZero"/>
        <c:auto val="1"/>
        <c:lblAlgn val="ctr"/>
        <c:lblOffset val="100"/>
        <c:noMultiLvlLbl val="0"/>
      </c:catAx>
      <c:valAx>
        <c:axId val="1169169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916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3846208413135"/>
          <c:y val="1.7746723791092246E-2"/>
          <c:w val="0.74149304816627648"/>
          <c:h val="0.98225327620890779"/>
        </c:manualLayout>
      </c:layout>
      <c:doughnutChart>
        <c:varyColors val="1"/>
        <c:ser>
          <c:idx val="0"/>
          <c:order val="0"/>
          <c:spPr>
            <a:solidFill>
              <a:srgbClr val="800080"/>
            </a:solidFill>
          </c:spPr>
          <c:dPt>
            <c:idx val="0"/>
            <c:bubble3D val="0"/>
            <c:spPr>
              <a:solidFill>
                <a:srgbClr val="800080"/>
              </a:solidFill>
              <a:ln>
                <a:noFill/>
              </a:ln>
              <a:effectLst/>
            </c:spPr>
            <c:extLst>
              <c:ext xmlns:c16="http://schemas.microsoft.com/office/drawing/2014/chart" uri="{C3380CC4-5D6E-409C-BE32-E72D297353CC}">
                <c16:uniqueId val="{00000001-6098-4959-8447-8905C035EAAE}"/>
              </c:ext>
            </c:extLst>
          </c:dPt>
          <c:dLbls>
            <c:dLbl>
              <c:idx val="0"/>
              <c:layout>
                <c:manualLayout>
                  <c:x val="-1.5288891253458182E-2"/>
                  <c:y val="-0.38102609714206376"/>
                </c:manualLayout>
              </c:layout>
              <c:tx>
                <c:rich>
                  <a:bodyPr rot="0" spcFirstLastPara="1" vertOverflow="ellipsis" vert="horz" wrap="square" lIns="38100" tIns="19050" rIns="38100" bIns="19050" anchor="ctr" anchorCtr="1">
                    <a:noAutofit/>
                  </a:bodyPr>
                  <a:lstStyle/>
                  <a:p>
                    <a:pPr>
                      <a:defRPr sz="5400" b="1" i="0" u="none" strike="noStrike" kern="1200" baseline="0">
                        <a:solidFill>
                          <a:schemeClr val="bg1"/>
                        </a:solidFill>
                        <a:latin typeface="Franklin Gothic Book" panose="020B0503020102020204" pitchFamily="34" charset="0"/>
                        <a:ea typeface="+mn-ea"/>
                        <a:cs typeface="+mn-cs"/>
                      </a:defRPr>
                    </a:pPr>
                    <a:r>
                      <a:rPr lang="en-US" sz="5400" dirty="0"/>
                      <a:t>7,005</a:t>
                    </a:r>
                  </a:p>
                </c:rich>
              </c:tx>
              <c:spPr>
                <a:noFill/>
                <a:ln>
                  <a:noFill/>
                </a:ln>
                <a:effectLst/>
              </c:spPr>
              <c:txPr>
                <a:bodyPr rot="0" spcFirstLastPara="1" vertOverflow="ellipsis" vert="horz" wrap="square" lIns="38100" tIns="19050" rIns="38100" bIns="19050" anchor="ctr" anchorCtr="1">
                  <a:noAutofit/>
                </a:bodyPr>
                <a:lstStyle/>
                <a:p>
                  <a:pPr>
                    <a:defRPr sz="5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86"/>
                      <c:h val="0.17941312381759178"/>
                    </c:manualLayout>
                  </c15:layout>
                  <c15:showDataLabelsRange val="0"/>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714314556834242E-2"/>
          <c:y val="0.10393428990507268"/>
          <c:w val="0.91269841269841268"/>
          <c:h val="0.74057487303972847"/>
        </c:manualLayout>
      </c:layout>
      <c:barChart>
        <c:barDir val="col"/>
        <c:grouping val="clustered"/>
        <c:varyColors val="0"/>
        <c:ser>
          <c:idx val="0"/>
          <c:order val="0"/>
          <c:spPr>
            <a:solidFill>
              <a:srgbClr val="800280"/>
            </a:solidFill>
            <a:ln>
              <a:noFill/>
            </a:ln>
            <a:effectLst/>
          </c:spPr>
          <c:invertIfNegative val="0"/>
          <c:dPt>
            <c:idx val="0"/>
            <c:invertIfNegative val="0"/>
            <c:bubble3D val="0"/>
            <c:spPr>
              <a:solidFill>
                <a:srgbClr val="800280"/>
              </a:solidFill>
              <a:ln>
                <a:solidFill>
                  <a:sysClr val="window" lastClr="FFFFFF">
                    <a:lumMod val="65000"/>
                  </a:sysClr>
                </a:solidFill>
              </a:ln>
              <a:effectLst/>
            </c:spPr>
            <c:extLst>
              <c:ext xmlns:c16="http://schemas.microsoft.com/office/drawing/2014/chart" uri="{C3380CC4-5D6E-409C-BE32-E72D297353CC}">
                <c16:uniqueId val="{00000000-5D60-447E-8EBF-FA46E7D0964C}"/>
              </c:ext>
            </c:extLst>
          </c:dPt>
          <c:dPt>
            <c:idx val="1"/>
            <c:invertIfNegative val="0"/>
            <c:bubble3D val="0"/>
            <c:spPr>
              <a:solidFill>
                <a:srgbClr val="800280"/>
              </a:solidFill>
              <a:ln>
                <a:noFill/>
              </a:ln>
              <a:effectLst/>
            </c:spPr>
            <c:extLst>
              <c:ext xmlns:c16="http://schemas.microsoft.com/office/drawing/2014/chart" uri="{C3380CC4-5D6E-409C-BE32-E72D297353CC}">
                <c16:uniqueId val="{00000001-5D60-447E-8EBF-FA46E7D0964C}"/>
              </c:ext>
            </c:extLst>
          </c:dPt>
          <c:dLbls>
            <c:dLbl>
              <c:idx val="4"/>
              <c:tx>
                <c:rich>
                  <a:bodyPr/>
                  <a:lstStyle/>
                  <a:p>
                    <a:r>
                      <a:rPr lang="en-US" dirty="0"/>
                      <a:t>7,005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0F7-438F-995C-6A5821149CF4}"/>
                </c:ext>
              </c:extLst>
            </c:dLbl>
            <c:spPr>
              <a:noFill/>
              <a:ln>
                <a:noFill/>
              </a:ln>
              <a:effectLst/>
            </c:spPr>
            <c:txPr>
              <a:bodyPr rot="0" spcFirstLastPara="1" vertOverflow="ellipsis" vert="horz" wrap="square" anchor="ctr" anchorCtr="1"/>
              <a:lstStyle/>
              <a:p>
                <a:pPr>
                  <a:defRPr sz="2400" b="1" i="0" u="none" strike="noStrike" kern="1200" baseline="0">
                    <a:solidFill>
                      <a:srgbClr val="80008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'2023ChartsforAnl Rpt'!$O$11:$O$15</c:f>
              <c:numCache>
                <c:formatCode>General</c:formatCode>
                <c:ptCount val="5"/>
                <c:pt idx="0">
                  <c:v>2019</c:v>
                </c:pt>
                <c:pt idx="1">
                  <c:v>2020</c:v>
                </c:pt>
                <c:pt idx="2">
                  <c:v>2021</c:v>
                </c:pt>
                <c:pt idx="3">
                  <c:v>2022</c:v>
                </c:pt>
                <c:pt idx="4">
                  <c:v>2023</c:v>
                </c:pt>
              </c:numCache>
            </c:numRef>
          </c:cat>
          <c:val>
            <c:numRef>
              <c:f>'2023ChartsforAnl Rpt'!$T$11:$T$15</c:f>
              <c:numCache>
                <c:formatCode>#,##0</c:formatCode>
                <c:ptCount val="5"/>
                <c:pt idx="0">
                  <c:v>9054</c:v>
                </c:pt>
                <c:pt idx="1">
                  <c:v>10239</c:v>
                </c:pt>
                <c:pt idx="2">
                  <c:v>10491</c:v>
                </c:pt>
                <c:pt idx="3">
                  <c:v>8742</c:v>
                </c:pt>
                <c:pt idx="4">
                  <c:v>7062</c:v>
                </c:pt>
              </c:numCache>
            </c:numRef>
          </c:val>
          <c:extLst>
            <c:ext xmlns:c16="http://schemas.microsoft.com/office/drawing/2014/chart" uri="{C3380CC4-5D6E-409C-BE32-E72D297353CC}">
              <c16:uniqueId val="{00000000-2890-422C-A9A9-4094AE29DBD2}"/>
            </c:ext>
          </c:extLst>
        </c:ser>
        <c:dLbls>
          <c:showLegendKey val="0"/>
          <c:showVal val="0"/>
          <c:showCatName val="0"/>
          <c:showSerName val="0"/>
          <c:showPercent val="0"/>
          <c:showBubbleSize val="0"/>
        </c:dLbls>
        <c:gapWidth val="100"/>
        <c:overlap val="-27"/>
        <c:axId val="886526760"/>
        <c:axId val="886531800"/>
      </c:barChart>
      <c:catAx>
        <c:axId val="886526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C0B0F"/>
                </a:solidFill>
                <a:latin typeface="Franklin Gothic Book" panose="020B0503020102020204" pitchFamily="34" charset="0"/>
                <a:ea typeface="+mn-ea"/>
                <a:cs typeface="+mn-cs"/>
              </a:defRPr>
            </a:pPr>
            <a:endParaRPr lang="en-US"/>
          </a:p>
        </c:txPr>
        <c:crossAx val="886531800"/>
        <c:crosses val="autoZero"/>
        <c:auto val="1"/>
        <c:lblAlgn val="ctr"/>
        <c:lblOffset val="100"/>
        <c:noMultiLvlLbl val="0"/>
      </c:catAx>
      <c:valAx>
        <c:axId val="886531800"/>
        <c:scaling>
          <c:orientation val="minMax"/>
        </c:scaling>
        <c:delete val="1"/>
        <c:axPos val="l"/>
        <c:numFmt formatCode="#,##0" sourceLinked="1"/>
        <c:majorTickMark val="none"/>
        <c:minorTickMark val="none"/>
        <c:tickLblPos val="nextTo"/>
        <c:crossAx val="886526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latin typeface="Franklin Gothic Book" panose="020B05030201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950568678915133E-2"/>
          <c:y val="0.10648148148148148"/>
          <c:w val="0.9320987654320988"/>
          <c:h val="0.72537328667249923"/>
        </c:manualLayout>
      </c:layout>
      <c:lineChart>
        <c:grouping val="standard"/>
        <c:varyColors val="0"/>
        <c:ser>
          <c:idx val="0"/>
          <c:order val="0"/>
          <c:spPr>
            <a:ln w="63500" cap="rnd">
              <a:solidFill>
                <a:srgbClr val="800280"/>
              </a:solidFill>
              <a:round/>
              <a:tailEnd type="triangle"/>
            </a:ln>
            <a:effectLst/>
          </c:spPr>
          <c:marker>
            <c:symbol val="none"/>
          </c:marker>
          <c:dPt>
            <c:idx val="1"/>
            <c:marker>
              <c:symbol val="none"/>
            </c:marker>
            <c:bubble3D val="0"/>
            <c:spPr>
              <a:ln w="63500" cap="rnd">
                <a:solidFill>
                  <a:srgbClr val="800280"/>
                </a:solidFill>
                <a:round/>
                <a:tailEnd type="triangle"/>
              </a:ln>
              <a:effectLst/>
            </c:spPr>
            <c:extLst>
              <c:ext xmlns:c16="http://schemas.microsoft.com/office/drawing/2014/chart" uri="{C3380CC4-5D6E-409C-BE32-E72D297353CC}">
                <c16:uniqueId val="{00000001-810B-467E-BF14-36936D49E84B}"/>
              </c:ext>
            </c:extLst>
          </c:dPt>
          <c:dPt>
            <c:idx val="2"/>
            <c:marker>
              <c:symbol val="none"/>
            </c:marker>
            <c:bubble3D val="0"/>
            <c:spPr>
              <a:ln w="63500" cap="rnd">
                <a:solidFill>
                  <a:srgbClr val="800280"/>
                </a:solidFill>
                <a:round/>
                <a:tailEnd type="triangle"/>
              </a:ln>
              <a:effectLst/>
            </c:spPr>
            <c:extLst>
              <c:ext xmlns:c16="http://schemas.microsoft.com/office/drawing/2014/chart" uri="{C3380CC4-5D6E-409C-BE32-E72D297353CC}">
                <c16:uniqueId val="{00000000-CFF4-47F3-B547-4F3EE73A3FDE}"/>
              </c:ext>
            </c:extLst>
          </c:dPt>
          <c:dLbls>
            <c:dLbl>
              <c:idx val="4"/>
              <c:layout>
                <c:manualLayout>
                  <c:x val="-9.7480103293539917E-3"/>
                  <c:y val="1.305392452878667E-2"/>
                </c:manualLayout>
              </c:layout>
              <c:tx>
                <c:rich>
                  <a:bodyPr/>
                  <a:lstStyle/>
                  <a:p>
                    <a:r>
                      <a:rPr lang="en-US" dirty="0"/>
                      <a:t>119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0B-467E-BF14-36936D49E84B}"/>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'2023ChartsforAnl Rpt'!$X$11:$X$15</c:f>
              <c:numCache>
                <c:formatCode>General</c:formatCode>
                <c:ptCount val="5"/>
                <c:pt idx="0">
                  <c:v>2019</c:v>
                </c:pt>
                <c:pt idx="1">
                  <c:v>2020</c:v>
                </c:pt>
                <c:pt idx="2">
                  <c:v>2021</c:v>
                </c:pt>
                <c:pt idx="3">
                  <c:v>2022</c:v>
                </c:pt>
                <c:pt idx="4">
                  <c:v>2023</c:v>
                </c:pt>
              </c:numCache>
            </c:numRef>
          </c:cat>
          <c:val>
            <c:numRef>
              <c:f>'2023ChartsforAnl Rpt'!$AC$11:$AC$15</c:f>
              <c:numCache>
                <c:formatCode>General</c:formatCode>
                <c:ptCount val="5"/>
                <c:pt idx="0">
                  <c:v>161</c:v>
                </c:pt>
                <c:pt idx="1">
                  <c:v>175</c:v>
                </c:pt>
                <c:pt idx="2">
                  <c:v>180</c:v>
                </c:pt>
                <c:pt idx="3" formatCode="0">
                  <c:v>150</c:v>
                </c:pt>
                <c:pt idx="4">
                  <c:v>120</c:v>
                </c:pt>
              </c:numCache>
            </c:numRef>
          </c:val>
          <c:smooth val="0"/>
          <c:extLst>
            <c:ext xmlns:c16="http://schemas.microsoft.com/office/drawing/2014/chart" uri="{C3380CC4-5D6E-409C-BE32-E72D297353CC}">
              <c16:uniqueId val="{00000000-810B-467E-BF14-36936D49E84B}"/>
            </c:ext>
          </c:extLst>
        </c:ser>
        <c:dLbls>
          <c:showLegendKey val="0"/>
          <c:showVal val="0"/>
          <c:showCatName val="0"/>
          <c:showSerName val="0"/>
          <c:showPercent val="0"/>
          <c:showBubbleSize val="0"/>
        </c:dLbls>
        <c:smooth val="0"/>
        <c:axId val="548194544"/>
        <c:axId val="548195264"/>
      </c:lineChart>
      <c:catAx>
        <c:axId val="548194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548195264"/>
        <c:crosses val="autoZero"/>
        <c:auto val="1"/>
        <c:lblAlgn val="ctr"/>
        <c:lblOffset val="100"/>
        <c:noMultiLvlLbl val="0"/>
      </c:catAx>
      <c:valAx>
        <c:axId val="548195264"/>
        <c:scaling>
          <c:orientation val="minMax"/>
        </c:scaling>
        <c:delete val="1"/>
        <c:axPos val="l"/>
        <c:numFmt formatCode="General" sourceLinked="1"/>
        <c:majorTickMark val="none"/>
        <c:minorTickMark val="none"/>
        <c:tickLblPos val="nextTo"/>
        <c:crossAx val="548194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348672325050281E-2"/>
          <c:y val="6.3365087645724863E-2"/>
          <c:w val="0.91955178853612984"/>
          <c:h val="0.77560226571310031"/>
        </c:manualLayout>
      </c:layout>
      <c:lineChart>
        <c:grouping val="standard"/>
        <c:varyColors val="0"/>
        <c:ser>
          <c:idx val="0"/>
          <c:order val="0"/>
          <c:spPr>
            <a:ln w="63500" cap="rnd">
              <a:solidFill>
                <a:srgbClr val="0033A1"/>
              </a:solidFill>
              <a:round/>
              <a:tailEnd type="none"/>
            </a:ln>
            <a:effectLst/>
          </c:spPr>
          <c:marker>
            <c:symbol val="none"/>
          </c:marker>
          <c:dPt>
            <c:idx val="1"/>
            <c:marker>
              <c:symbol val="none"/>
            </c:marker>
            <c:bubble3D val="0"/>
            <c:spPr>
              <a:ln w="63500" cap="rnd">
                <a:solidFill>
                  <a:srgbClr val="0033A1"/>
                </a:solidFill>
                <a:round/>
                <a:tailEnd type="none"/>
              </a:ln>
              <a:effectLst/>
            </c:spPr>
            <c:extLst>
              <c:ext xmlns:c16="http://schemas.microsoft.com/office/drawing/2014/chart" uri="{C3380CC4-5D6E-409C-BE32-E72D297353CC}">
                <c16:uniqueId val="{00000000-7118-4AF8-A579-BDE9DFDF75C7}"/>
              </c:ext>
            </c:extLst>
          </c:dPt>
          <c:dPt>
            <c:idx val="2"/>
            <c:marker>
              <c:symbol val="none"/>
            </c:marker>
            <c:bubble3D val="0"/>
            <c:spPr>
              <a:ln w="63500" cap="rnd">
                <a:solidFill>
                  <a:srgbClr val="0033A1"/>
                </a:solidFill>
                <a:round/>
                <a:tailEnd type="none"/>
              </a:ln>
              <a:effectLst/>
            </c:spPr>
            <c:extLst>
              <c:ext xmlns:c16="http://schemas.microsoft.com/office/drawing/2014/chart" uri="{C3380CC4-5D6E-409C-BE32-E72D297353CC}">
                <c16:uniqueId val="{00000000-A62E-4E20-ADBD-E2E88D88E288}"/>
              </c:ext>
            </c:extLst>
          </c:dPt>
          <c:dLbls>
            <c:dLbl>
              <c:idx val="0"/>
              <c:layout>
                <c:manualLayout>
                  <c:x val="-3.7931643866718358E-2"/>
                  <c:y val="-9.46897366778651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18-4AF8-A579-BDE9DFDF75C7}"/>
                </c:ext>
              </c:extLst>
            </c:dLbl>
            <c:dLbl>
              <c:idx val="1"/>
              <c:delete val="1"/>
              <c:extLst>
                <c:ext xmlns:c15="http://schemas.microsoft.com/office/drawing/2012/chart" uri="{CE6537A1-D6FC-4f65-9D91-7224C49458BB}"/>
                <c:ext xmlns:c16="http://schemas.microsoft.com/office/drawing/2014/chart" uri="{C3380CC4-5D6E-409C-BE32-E72D297353CC}">
                  <c16:uniqueId val="{00000000-7118-4AF8-A579-BDE9DFDF75C7}"/>
                </c:ext>
              </c:extLst>
            </c:dLbl>
            <c:dLbl>
              <c:idx val="2"/>
              <c:layout>
                <c:manualLayout>
                  <c:x val="-4.3289527291607691E-2"/>
                  <c:y val="-2.8598403866838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E-4E20-ADBD-E2E88D88E288}"/>
                </c:ext>
              </c:extLst>
            </c:dLbl>
            <c:dLbl>
              <c:idx val="3"/>
              <c:layout>
                <c:manualLayout>
                  <c:x val="-3.8759402320703559E-2"/>
                  <c:y val="-3.2396191589095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AC-4483-BF22-CC5546D45AD0}"/>
                </c:ext>
              </c:extLst>
            </c:dLbl>
            <c:dLbl>
              <c:idx val="4"/>
              <c:layout>
                <c:manualLayout>
                  <c:x val="-2.8355339959676748E-2"/>
                  <c:y val="-1.8904749890448491E-2"/>
                </c:manualLayout>
              </c:layout>
              <c:tx>
                <c:rich>
                  <a:bodyPr/>
                  <a:lstStyle/>
                  <a:p>
                    <a:r>
                      <a:rPr lang="en-US" dirty="0"/>
                      <a:t>128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DB7-44B9-80AB-D7E73889AC24}"/>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'!$H$6:$H$10</c:f>
              <c:numCache>
                <c:formatCode>General</c:formatCode>
                <c:ptCount val="5"/>
                <c:pt idx="0">
                  <c:v>2019</c:v>
                </c:pt>
                <c:pt idx="1">
                  <c:v>2020</c:v>
                </c:pt>
                <c:pt idx="2">
                  <c:v>2021</c:v>
                </c:pt>
                <c:pt idx="3">
                  <c:v>2022</c:v>
                </c:pt>
                <c:pt idx="4">
                  <c:v>2023</c:v>
                </c:pt>
              </c:numCache>
            </c:numRef>
          </c:cat>
          <c:val>
            <c:numRef>
              <c:f>'GonorrheaCase&amp;Rate2016-2020 '!$I$6:$I$10</c:f>
              <c:numCache>
                <c:formatCode>General</c:formatCode>
                <c:ptCount val="5"/>
                <c:pt idx="0">
                  <c:v>170</c:v>
                </c:pt>
                <c:pt idx="1">
                  <c:v>183</c:v>
                </c:pt>
                <c:pt idx="2">
                  <c:v>188</c:v>
                </c:pt>
                <c:pt idx="3">
                  <c:v>157</c:v>
                </c:pt>
                <c:pt idx="4" formatCode="0">
                  <c:v>129</c:v>
                </c:pt>
              </c:numCache>
            </c:numRef>
          </c:val>
          <c:smooth val="0"/>
          <c:extLst>
            <c:ext xmlns:c16="http://schemas.microsoft.com/office/drawing/2014/chart" uri="{C3380CC4-5D6E-409C-BE32-E72D297353CC}">
              <c16:uniqueId val="{00000002-7118-4AF8-A579-BDE9DFDF75C7}"/>
            </c:ext>
          </c:extLst>
        </c:ser>
        <c:ser>
          <c:idx val="1"/>
          <c:order val="1"/>
          <c:spPr>
            <a:ln w="63500" cap="rnd">
              <a:solidFill>
                <a:srgbClr val="800280"/>
              </a:solidFill>
              <a:round/>
              <a:tailEnd type="none"/>
            </a:ln>
            <a:effectLst/>
          </c:spPr>
          <c:marker>
            <c:symbol val="none"/>
          </c:marker>
          <c:dPt>
            <c:idx val="1"/>
            <c:marker>
              <c:symbol val="none"/>
            </c:marker>
            <c:bubble3D val="0"/>
            <c:spPr>
              <a:ln w="63500" cap="rnd">
                <a:solidFill>
                  <a:srgbClr val="800280"/>
                </a:solidFill>
                <a:round/>
                <a:tailEnd type="none"/>
              </a:ln>
              <a:effectLst/>
            </c:spPr>
            <c:extLst>
              <c:ext xmlns:c16="http://schemas.microsoft.com/office/drawing/2014/chart" uri="{C3380CC4-5D6E-409C-BE32-E72D297353CC}">
                <c16:uniqueId val="{00000004-7118-4AF8-A579-BDE9DFDF75C7}"/>
              </c:ext>
            </c:extLst>
          </c:dPt>
          <c:dPt>
            <c:idx val="2"/>
            <c:marker>
              <c:symbol val="none"/>
            </c:marker>
            <c:bubble3D val="0"/>
            <c:spPr>
              <a:ln w="63500" cap="rnd">
                <a:solidFill>
                  <a:srgbClr val="800280"/>
                </a:solidFill>
                <a:round/>
                <a:tailEnd type="none"/>
              </a:ln>
              <a:effectLst/>
            </c:spPr>
            <c:extLst>
              <c:ext xmlns:c16="http://schemas.microsoft.com/office/drawing/2014/chart" uri="{C3380CC4-5D6E-409C-BE32-E72D297353CC}">
                <c16:uniqueId val="{00000005-7118-4AF8-A579-BDE9DFDF75C7}"/>
              </c:ext>
            </c:extLst>
          </c:dPt>
          <c:dLbls>
            <c:dLbl>
              <c:idx val="0"/>
              <c:layout>
                <c:manualLayout>
                  <c:x val="-3.8023112705297957E-2"/>
                  <c:y val="1.9163424382859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18-4AF8-A579-BDE9DFDF75C7}"/>
                </c:ext>
              </c:extLst>
            </c:dLbl>
            <c:dLbl>
              <c:idx val="1"/>
              <c:delete val="1"/>
              <c:extLst>
                <c:ext xmlns:c15="http://schemas.microsoft.com/office/drawing/2012/chart" uri="{CE6537A1-D6FC-4f65-9D91-7224C49458BB}"/>
                <c:ext xmlns:c16="http://schemas.microsoft.com/office/drawing/2014/chart" uri="{C3380CC4-5D6E-409C-BE32-E72D297353CC}">
                  <c16:uniqueId val="{00000004-7118-4AF8-A579-BDE9DFDF75C7}"/>
                </c:ext>
              </c:extLst>
            </c:dLbl>
            <c:dLbl>
              <c:idx val="2"/>
              <c:layout>
                <c:manualLayout>
                  <c:x val="-4.2948319908858751E-2"/>
                  <c:y val="1.4645650470739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18-4AF8-A579-BDE9DFDF75C7}"/>
                </c:ext>
              </c:extLst>
            </c:dLbl>
            <c:dLbl>
              <c:idx val="3"/>
              <c:layout>
                <c:manualLayout>
                  <c:x val="-3.9872421197918138E-2"/>
                  <c:y val="1.189663643485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18-4AF8-A579-BDE9DFDF75C7}"/>
                </c:ext>
              </c:extLst>
            </c:dLbl>
            <c:dLbl>
              <c:idx val="4"/>
              <c:layout>
                <c:manualLayout>
                  <c:x val="-2.8708091953120289E-2"/>
                  <c:y val="2.6956059861633047E-2"/>
                </c:manualLayout>
              </c:layout>
              <c:tx>
                <c:rich>
                  <a:bodyPr/>
                  <a:lstStyle/>
                  <a:p>
                    <a:r>
                      <a:rPr lang="en-US" dirty="0"/>
                      <a:t>108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118-4AF8-A579-BDE9DFDF75C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'!$H$6:$H$10</c:f>
              <c:numCache>
                <c:formatCode>General</c:formatCode>
                <c:ptCount val="5"/>
                <c:pt idx="0">
                  <c:v>2019</c:v>
                </c:pt>
                <c:pt idx="1">
                  <c:v>2020</c:v>
                </c:pt>
                <c:pt idx="2">
                  <c:v>2021</c:v>
                </c:pt>
                <c:pt idx="3">
                  <c:v>2022</c:v>
                </c:pt>
                <c:pt idx="4">
                  <c:v>2023</c:v>
                </c:pt>
              </c:numCache>
            </c:numRef>
          </c:cat>
          <c:val>
            <c:numRef>
              <c:f>'GonorrheaCase&amp;Rate2016-2020 '!$J$6:$J$10</c:f>
              <c:numCache>
                <c:formatCode>General</c:formatCode>
                <c:ptCount val="5"/>
                <c:pt idx="0">
                  <c:v>151</c:v>
                </c:pt>
                <c:pt idx="1">
                  <c:v>166</c:v>
                </c:pt>
                <c:pt idx="2">
                  <c:v>170</c:v>
                </c:pt>
                <c:pt idx="3">
                  <c:v>142</c:v>
                </c:pt>
                <c:pt idx="4">
                  <c:v>109</c:v>
                </c:pt>
              </c:numCache>
            </c:numRef>
          </c:val>
          <c:smooth val="0"/>
          <c:extLst>
            <c:ext xmlns:c16="http://schemas.microsoft.com/office/drawing/2014/chart" uri="{C3380CC4-5D6E-409C-BE32-E72D297353CC}">
              <c16:uniqueId val="{00000007-7118-4AF8-A579-BDE9DFDF75C7}"/>
            </c:ext>
          </c:extLst>
        </c:ser>
        <c:dLbls>
          <c:showLegendKey val="0"/>
          <c:showVal val="0"/>
          <c:showCatName val="0"/>
          <c:showSerName val="0"/>
          <c:showPercent val="0"/>
          <c:showBubbleSize val="0"/>
        </c:dLbls>
        <c:smooth val="0"/>
        <c:axId val="927583792"/>
        <c:axId val="927579472"/>
      </c:lineChart>
      <c:catAx>
        <c:axId val="927583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927579472"/>
        <c:crosses val="autoZero"/>
        <c:auto val="1"/>
        <c:lblAlgn val="ctr"/>
        <c:lblOffset val="100"/>
        <c:noMultiLvlLbl val="0"/>
      </c:catAx>
      <c:valAx>
        <c:axId val="927579472"/>
        <c:scaling>
          <c:orientation val="minMax"/>
        </c:scaling>
        <c:delete val="1"/>
        <c:axPos val="l"/>
        <c:numFmt formatCode="General" sourceLinked="1"/>
        <c:majorTickMark val="none"/>
        <c:minorTickMark val="none"/>
        <c:tickLblPos val="nextTo"/>
        <c:crossAx val="9275837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D487-4916-9330-866EE890ECBC}"/>
              </c:ext>
            </c:extLst>
          </c:dPt>
          <c:dPt>
            <c:idx val="2"/>
            <c:invertIfNegative val="0"/>
            <c:bubble3D val="0"/>
            <c:spPr>
              <a:solidFill>
                <a:srgbClr val="800280"/>
              </a:solidFill>
              <a:ln>
                <a:noFill/>
              </a:ln>
              <a:effectLst/>
            </c:spPr>
            <c:extLst>
              <c:ext xmlns:c16="http://schemas.microsoft.com/office/drawing/2014/chart" uri="{C3380CC4-5D6E-409C-BE32-E72D297353CC}">
                <c16:uniqueId val="{00000003-D487-4916-9330-866EE890ECBC}"/>
              </c:ext>
            </c:extLst>
          </c:dPt>
          <c:dPt>
            <c:idx val="3"/>
            <c:invertIfNegative val="0"/>
            <c:bubble3D val="0"/>
            <c:spPr>
              <a:solidFill>
                <a:srgbClr val="800280"/>
              </a:solidFill>
              <a:ln>
                <a:noFill/>
              </a:ln>
              <a:effectLst/>
            </c:spPr>
            <c:extLst>
              <c:ext xmlns:c16="http://schemas.microsoft.com/office/drawing/2014/chart" uri="{C3380CC4-5D6E-409C-BE32-E72D297353CC}">
                <c16:uniqueId val="{00000005-D487-4916-9330-866EE890ECBC}"/>
              </c:ext>
            </c:extLst>
          </c:dPt>
          <c:dPt>
            <c:idx val="4"/>
            <c:invertIfNegative val="0"/>
            <c:bubble3D val="0"/>
            <c:spPr>
              <a:solidFill>
                <a:srgbClr val="800280"/>
              </a:solidFill>
              <a:ln>
                <a:noFill/>
              </a:ln>
              <a:effectLst/>
            </c:spPr>
            <c:extLst>
              <c:ext xmlns:c16="http://schemas.microsoft.com/office/drawing/2014/chart" uri="{C3380CC4-5D6E-409C-BE32-E72D297353CC}">
                <c16:uniqueId val="{00000007-D487-4916-9330-866EE890ECBC}"/>
              </c:ext>
            </c:extLst>
          </c:dPt>
          <c:dPt>
            <c:idx val="5"/>
            <c:invertIfNegative val="0"/>
            <c:bubble3D val="0"/>
            <c:spPr>
              <a:solidFill>
                <a:srgbClr val="800280"/>
              </a:solidFill>
              <a:ln>
                <a:noFill/>
              </a:ln>
              <a:effectLst/>
            </c:spPr>
            <c:extLst>
              <c:ext xmlns:c16="http://schemas.microsoft.com/office/drawing/2014/chart" uri="{C3380CC4-5D6E-409C-BE32-E72D297353CC}">
                <c16:uniqueId val="{00000009-D487-4916-9330-866EE890ECBC}"/>
              </c:ext>
            </c:extLst>
          </c:dPt>
          <c:dPt>
            <c:idx val="10"/>
            <c:invertIfNegative val="0"/>
            <c:bubble3D val="0"/>
            <c:spPr>
              <a:solidFill>
                <a:srgbClr val="0033A1"/>
              </a:solidFill>
              <a:ln>
                <a:noFill/>
              </a:ln>
              <a:effectLst/>
            </c:spPr>
            <c:extLst>
              <c:ext xmlns:c16="http://schemas.microsoft.com/office/drawing/2014/chart" uri="{C3380CC4-5D6E-409C-BE32-E72D297353CC}">
                <c16:uniqueId val="{0000000B-D487-4916-9330-866EE890ECBC}"/>
              </c:ext>
            </c:extLst>
          </c:dPt>
          <c:dPt>
            <c:idx val="11"/>
            <c:invertIfNegative val="0"/>
            <c:bubble3D val="0"/>
            <c:spPr>
              <a:solidFill>
                <a:srgbClr val="0033A1"/>
              </a:solidFill>
              <a:ln>
                <a:noFill/>
              </a:ln>
              <a:effectLst/>
            </c:spPr>
            <c:extLst>
              <c:ext xmlns:c16="http://schemas.microsoft.com/office/drawing/2014/chart" uri="{C3380CC4-5D6E-409C-BE32-E72D297353CC}">
                <c16:uniqueId val="{0000000D-D487-4916-9330-866EE890ECBC}"/>
              </c:ext>
            </c:extLst>
          </c:dPt>
          <c:dPt>
            <c:idx val="12"/>
            <c:invertIfNegative val="0"/>
            <c:bubble3D val="0"/>
            <c:spPr>
              <a:solidFill>
                <a:srgbClr val="0033A1"/>
              </a:solidFill>
              <a:ln>
                <a:noFill/>
              </a:ln>
              <a:effectLst/>
            </c:spPr>
            <c:extLst>
              <c:ext xmlns:c16="http://schemas.microsoft.com/office/drawing/2014/chart" uri="{C3380CC4-5D6E-409C-BE32-E72D297353CC}">
                <c16:uniqueId val="{0000000F-D487-4916-9330-866EE890ECBC}"/>
              </c:ext>
            </c:extLst>
          </c:dPt>
          <c:dPt>
            <c:idx val="13"/>
            <c:invertIfNegative val="0"/>
            <c:bubble3D val="0"/>
            <c:spPr>
              <a:solidFill>
                <a:srgbClr val="0033A1"/>
              </a:solidFill>
              <a:ln>
                <a:noFill/>
              </a:ln>
              <a:effectLst/>
            </c:spPr>
            <c:extLst>
              <c:ext xmlns:c16="http://schemas.microsoft.com/office/drawing/2014/chart" uri="{C3380CC4-5D6E-409C-BE32-E72D297353CC}">
                <c16:uniqueId val="{00000011-D487-4916-9330-866EE890ECBC}"/>
              </c:ext>
            </c:extLst>
          </c:dPt>
          <c:dPt>
            <c:idx val="14"/>
            <c:invertIfNegative val="0"/>
            <c:bubble3D val="0"/>
            <c:spPr>
              <a:solidFill>
                <a:srgbClr val="0033A1"/>
              </a:solidFill>
              <a:ln>
                <a:noFill/>
              </a:ln>
              <a:effectLst/>
            </c:spPr>
            <c:extLst>
              <c:ext xmlns:c16="http://schemas.microsoft.com/office/drawing/2014/chart" uri="{C3380CC4-5D6E-409C-BE32-E72D297353CC}">
                <c16:uniqueId val="{00000023-D487-4916-9330-866EE890ECBC}"/>
              </c:ext>
            </c:extLst>
          </c:dPt>
          <c:dPt>
            <c:idx val="18"/>
            <c:invertIfNegative val="0"/>
            <c:bubble3D val="0"/>
            <c:spPr>
              <a:solidFill>
                <a:srgbClr val="2A5934"/>
              </a:solidFill>
              <a:ln>
                <a:noFill/>
              </a:ln>
              <a:effectLst/>
            </c:spPr>
            <c:extLst>
              <c:ext xmlns:c16="http://schemas.microsoft.com/office/drawing/2014/chart" uri="{C3380CC4-5D6E-409C-BE32-E72D297353CC}">
                <c16:uniqueId val="{00000013-D487-4916-9330-866EE890ECBC}"/>
              </c:ext>
            </c:extLst>
          </c:dPt>
          <c:dPt>
            <c:idx val="19"/>
            <c:invertIfNegative val="0"/>
            <c:bubble3D val="0"/>
            <c:spPr>
              <a:solidFill>
                <a:srgbClr val="2A5934"/>
              </a:solidFill>
              <a:ln>
                <a:noFill/>
              </a:ln>
              <a:effectLst/>
            </c:spPr>
            <c:extLst>
              <c:ext xmlns:c16="http://schemas.microsoft.com/office/drawing/2014/chart" uri="{C3380CC4-5D6E-409C-BE32-E72D297353CC}">
                <c16:uniqueId val="{00000015-D487-4916-9330-866EE890ECBC}"/>
              </c:ext>
            </c:extLst>
          </c:dPt>
          <c:dPt>
            <c:idx val="20"/>
            <c:invertIfNegative val="0"/>
            <c:bubble3D val="0"/>
            <c:spPr>
              <a:solidFill>
                <a:srgbClr val="2A5934"/>
              </a:solidFill>
              <a:ln>
                <a:noFill/>
              </a:ln>
              <a:effectLst/>
            </c:spPr>
            <c:extLst>
              <c:ext xmlns:c16="http://schemas.microsoft.com/office/drawing/2014/chart" uri="{C3380CC4-5D6E-409C-BE32-E72D297353CC}">
                <c16:uniqueId val="{00000017-D487-4916-9330-866EE890ECBC}"/>
              </c:ext>
            </c:extLst>
          </c:dPt>
          <c:dPt>
            <c:idx val="21"/>
            <c:invertIfNegative val="0"/>
            <c:bubble3D val="0"/>
            <c:spPr>
              <a:solidFill>
                <a:srgbClr val="2A5934"/>
              </a:solidFill>
              <a:ln>
                <a:noFill/>
              </a:ln>
              <a:effectLst/>
            </c:spPr>
            <c:extLst>
              <c:ext xmlns:c16="http://schemas.microsoft.com/office/drawing/2014/chart" uri="{C3380CC4-5D6E-409C-BE32-E72D297353CC}">
                <c16:uniqueId val="{00000019-D487-4916-9330-866EE890ECBC}"/>
              </c:ext>
            </c:extLst>
          </c:dPt>
          <c:dPt>
            <c:idx val="22"/>
            <c:invertIfNegative val="0"/>
            <c:bubble3D val="0"/>
            <c:spPr>
              <a:solidFill>
                <a:srgbClr val="2A5934"/>
              </a:solidFill>
              <a:ln>
                <a:noFill/>
              </a:ln>
              <a:effectLst/>
            </c:spPr>
            <c:extLst>
              <c:ext xmlns:c16="http://schemas.microsoft.com/office/drawing/2014/chart" uri="{C3380CC4-5D6E-409C-BE32-E72D297353CC}">
                <c16:uniqueId val="{00000024-D487-4916-9330-866EE890ECBC}"/>
              </c:ext>
            </c:extLst>
          </c:dPt>
          <c:dPt>
            <c:idx val="27"/>
            <c:invertIfNegative val="0"/>
            <c:bubble3D val="0"/>
            <c:spPr>
              <a:solidFill>
                <a:srgbClr val="DC6D12"/>
              </a:solidFill>
              <a:ln>
                <a:noFill/>
              </a:ln>
              <a:effectLst/>
            </c:spPr>
            <c:extLst>
              <c:ext xmlns:c16="http://schemas.microsoft.com/office/drawing/2014/chart" uri="{C3380CC4-5D6E-409C-BE32-E72D297353CC}">
                <c16:uniqueId val="{0000001B-D487-4916-9330-866EE890ECBC}"/>
              </c:ext>
            </c:extLst>
          </c:dPt>
          <c:dPt>
            <c:idx val="28"/>
            <c:invertIfNegative val="0"/>
            <c:bubble3D val="0"/>
            <c:spPr>
              <a:solidFill>
                <a:srgbClr val="DC6D12"/>
              </a:solidFill>
              <a:ln>
                <a:noFill/>
              </a:ln>
              <a:effectLst/>
            </c:spPr>
            <c:extLst>
              <c:ext xmlns:c16="http://schemas.microsoft.com/office/drawing/2014/chart" uri="{C3380CC4-5D6E-409C-BE32-E72D297353CC}">
                <c16:uniqueId val="{0000001D-D487-4916-9330-866EE890ECBC}"/>
              </c:ext>
            </c:extLst>
          </c:dPt>
          <c:dPt>
            <c:idx val="29"/>
            <c:invertIfNegative val="0"/>
            <c:bubble3D val="0"/>
            <c:spPr>
              <a:solidFill>
                <a:srgbClr val="DC6D12"/>
              </a:solidFill>
              <a:ln>
                <a:solidFill>
                  <a:srgbClr val="DC6D12"/>
                </a:solidFill>
              </a:ln>
              <a:effectLst/>
            </c:spPr>
            <c:extLst>
              <c:ext xmlns:c16="http://schemas.microsoft.com/office/drawing/2014/chart" uri="{C3380CC4-5D6E-409C-BE32-E72D297353CC}">
                <c16:uniqueId val="{0000001F-D487-4916-9330-866EE890ECBC}"/>
              </c:ext>
            </c:extLst>
          </c:dPt>
          <c:dPt>
            <c:idx val="30"/>
            <c:invertIfNegative val="0"/>
            <c:bubble3D val="0"/>
            <c:spPr>
              <a:solidFill>
                <a:srgbClr val="DC6D12"/>
              </a:solidFill>
              <a:ln>
                <a:noFill/>
              </a:ln>
              <a:effectLst/>
            </c:spPr>
            <c:extLst>
              <c:ext xmlns:c16="http://schemas.microsoft.com/office/drawing/2014/chart" uri="{C3380CC4-5D6E-409C-BE32-E72D297353CC}">
                <c16:uniqueId val="{00000021-D487-4916-9330-866EE890ECBC}"/>
              </c:ext>
            </c:extLst>
          </c:dPt>
          <c:dPt>
            <c:idx val="31"/>
            <c:invertIfNegative val="0"/>
            <c:bubble3D val="0"/>
            <c:spPr>
              <a:solidFill>
                <a:srgbClr val="DC6D12"/>
              </a:solidFill>
              <a:ln>
                <a:noFill/>
              </a:ln>
              <a:effectLst/>
            </c:spPr>
            <c:extLst>
              <c:ext xmlns:c16="http://schemas.microsoft.com/office/drawing/2014/chart" uri="{C3380CC4-5D6E-409C-BE32-E72D297353CC}">
                <c16:uniqueId val="{00000025-D487-4916-9330-866EE890ECBC}"/>
              </c:ext>
            </c:extLst>
          </c:dPt>
          <c:cat>
            <c:strRef>
              <c:f>'AnnKEmery_2023_GC_RatesData (2)'!$A$19:$AH$19</c:f>
              <c:strCache>
                <c:ptCount val="32"/>
                <c:pt idx="2">
                  <c:v>'19</c:v>
                </c:pt>
                <c:pt idx="4">
                  <c:v>'21</c:v>
                </c:pt>
                <c:pt idx="6">
                  <c:v>'23</c:v>
                </c:pt>
                <c:pt idx="10">
                  <c:v>'19</c:v>
                </c:pt>
                <c:pt idx="12">
                  <c:v>'21</c:v>
                </c:pt>
                <c:pt idx="14">
                  <c:v>'23</c:v>
                </c:pt>
                <c:pt idx="18">
                  <c:v>'19</c:v>
                </c:pt>
                <c:pt idx="20">
                  <c:v>'21</c:v>
                </c:pt>
                <c:pt idx="22">
                  <c:v>'23</c:v>
                </c:pt>
                <c:pt idx="27">
                  <c:v>'19</c:v>
                </c:pt>
                <c:pt idx="29">
                  <c:v>'21</c:v>
                </c:pt>
                <c:pt idx="31">
                  <c:v>'23</c:v>
                </c:pt>
              </c:strCache>
            </c:strRef>
          </c:cat>
          <c:val>
            <c:numRef>
              <c:f>'AnnKEmery_2023_GC_RatesData (2)'!$A$20:$AH$20</c:f>
              <c:numCache>
                <c:formatCode>General</c:formatCode>
                <c:ptCount val="34"/>
                <c:pt idx="2" formatCode="#,##0">
                  <c:v>459.11982479924916</c:v>
                </c:pt>
                <c:pt idx="3" formatCode="#,##0">
                  <c:v>465.96749566863826</c:v>
                </c:pt>
                <c:pt idx="4" formatCode="#,##0">
                  <c:v>540.8766245254692</c:v>
                </c:pt>
                <c:pt idx="5" formatCode="#,##0">
                  <c:v>472.6357638301472</c:v>
                </c:pt>
                <c:pt idx="6" formatCode="#,##0">
                  <c:v>452.28176281509047</c:v>
                </c:pt>
                <c:pt idx="10" formatCode="#,##0">
                  <c:v>554.55449036519292</c:v>
                </c:pt>
                <c:pt idx="11" formatCode="#,##0">
                  <c:v>658.75202801885087</c:v>
                </c:pt>
                <c:pt idx="12" formatCode="#,##0">
                  <c:v>619.30322906740901</c:v>
                </c:pt>
                <c:pt idx="13" formatCode="#,##0">
                  <c:v>519.40983224151</c:v>
                </c:pt>
                <c:pt idx="14" formatCode="#,##0">
                  <c:v>384.24405004892145</c:v>
                </c:pt>
                <c:pt idx="18" formatCode="#,##0">
                  <c:v>228.06376034344993</c:v>
                </c:pt>
                <c:pt idx="19" formatCode="#,##0">
                  <c:v>304.83880801251871</c:v>
                </c:pt>
                <c:pt idx="20" formatCode="#,##0">
                  <c:v>176.34396396907695</c:v>
                </c:pt>
                <c:pt idx="21" formatCode="#,##0">
                  <c:v>252.47652566210542</c:v>
                </c:pt>
                <c:pt idx="22" formatCode="#,##0">
                  <c:v>193.77369515293989</c:v>
                </c:pt>
                <c:pt idx="27" formatCode="#,##0">
                  <c:v>92.43424953247127</c:v>
                </c:pt>
                <c:pt idx="28" formatCode="#,##0">
                  <c:v>93.858537450421494</c:v>
                </c:pt>
                <c:pt idx="29" formatCode="#,##0">
                  <c:v>108.92227381361774</c:v>
                </c:pt>
                <c:pt idx="30" formatCode="#,##0">
                  <c:v>88.584853307875562</c:v>
                </c:pt>
                <c:pt idx="31" formatCode="#,##0">
                  <c:v>69.696512685204567</c:v>
                </c:pt>
              </c:numCache>
            </c:numRef>
          </c:val>
          <c:extLst>
            <c:ext xmlns:c16="http://schemas.microsoft.com/office/drawing/2014/chart" uri="{C3380CC4-5D6E-409C-BE32-E72D297353CC}">
              <c16:uniqueId val="{00000022-D487-4916-9330-866EE890ECBC}"/>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186570072"/>
        <c:crosses val="autoZero"/>
        <c:auto val="1"/>
        <c:lblAlgn val="ctr"/>
        <c:lblOffset val="100"/>
        <c:tickLblSkip val="1"/>
        <c:noMultiLvlLbl val="0"/>
      </c:catAx>
      <c:valAx>
        <c:axId val="186570072"/>
        <c:scaling>
          <c:orientation val="minMax"/>
        </c:scaling>
        <c:delete val="1"/>
        <c:axPos val="l"/>
        <c:numFmt formatCode="General" sourceLinked="1"/>
        <c:majorTickMark val="none"/>
        <c:minorTickMark val="none"/>
        <c:tickLblPos val="nextTo"/>
        <c:crossAx val="186577992"/>
        <c:crosses val="autoZero"/>
        <c:crossBetween val="between"/>
      </c:valAx>
      <c:spPr>
        <a:noFill/>
        <a:ln w="9525">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28205128205128E-2"/>
          <c:y val="0.12670630534307353"/>
          <c:w val="0.96474358974358976"/>
          <c:h val="0.84425683301580545"/>
        </c:manualLayout>
      </c:layout>
      <c:barChart>
        <c:barDir val="bar"/>
        <c:grouping val="stacked"/>
        <c:varyColors val="0"/>
        <c:ser>
          <c:idx val="0"/>
          <c:order val="0"/>
          <c:tx>
            <c:strRef>
              <c:f>'STI Ratesbyage and sex2023'!$B$19</c:f>
              <c:strCache>
                <c:ptCount val="1"/>
                <c:pt idx="0">
                  <c:v>X</c:v>
                </c:pt>
              </c:strCache>
            </c:strRef>
          </c:tx>
          <c:spPr>
            <a:noFill/>
            <a:ln>
              <a:noFill/>
            </a:ln>
            <a:effectLst/>
          </c:spPr>
          <c:invertIfNegative val="0"/>
          <c:cat>
            <c:strRef>
              <c:f>'STI Ratesbyage and sex2023'!$A$20:$A$30</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sex2023'!$B$20:$B$30</c:f>
              <c:numCache>
                <c:formatCode>General</c:formatCode>
                <c:ptCount val="11"/>
                <c:pt idx="0">
                  <c:v>1006</c:v>
                </c:pt>
                <c:pt idx="1">
                  <c:v>1003</c:v>
                </c:pt>
                <c:pt idx="2">
                  <c:v>986</c:v>
                </c:pt>
                <c:pt idx="3">
                  <c:v>289</c:v>
                </c:pt>
                <c:pt idx="4">
                  <c:v>149</c:v>
                </c:pt>
                <c:pt idx="5">
                  <c:v>275</c:v>
                </c:pt>
                <c:pt idx="6">
                  <c:v>461</c:v>
                </c:pt>
                <c:pt idx="7">
                  <c:v>652</c:v>
                </c:pt>
                <c:pt idx="8">
                  <c:v>796</c:v>
                </c:pt>
                <c:pt idx="9">
                  <c:v>884</c:v>
                </c:pt>
                <c:pt idx="10">
                  <c:v>751</c:v>
                </c:pt>
              </c:numCache>
            </c:numRef>
          </c:val>
          <c:extLst>
            <c:ext xmlns:c16="http://schemas.microsoft.com/office/drawing/2014/chart" uri="{C3380CC4-5D6E-409C-BE32-E72D297353CC}">
              <c16:uniqueId val="{00000000-0C14-4C9C-8942-252D62D628FB}"/>
            </c:ext>
          </c:extLst>
        </c:ser>
        <c:ser>
          <c:idx val="1"/>
          <c:order val="1"/>
          <c:tx>
            <c:strRef>
              <c:f>'STI Ratesbyage and sex2023'!$C$19</c:f>
              <c:strCache>
                <c:ptCount val="1"/>
                <c:pt idx="0">
                  <c:v>Male</c:v>
                </c:pt>
              </c:strCache>
            </c:strRef>
          </c:tx>
          <c:spPr>
            <a:solidFill>
              <a:srgbClr val="0033A1"/>
            </a:solidFill>
            <a:ln>
              <a:noFill/>
            </a:ln>
            <a:effectLst/>
          </c:spPr>
          <c:invertIfNegative val="0"/>
          <c:dLbls>
            <c:dLbl>
              <c:idx val="0"/>
              <c:layout>
                <c:manualLayout>
                  <c:x val="-2.5767497812773404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5444444444444444E-2"/>
                      <c:h val="5.5486293379994167E-2"/>
                    </c:manualLayout>
                  </c15:layout>
                </c:ext>
                <c:ext xmlns:c16="http://schemas.microsoft.com/office/drawing/2014/chart" uri="{C3380CC4-5D6E-409C-BE32-E72D297353CC}">
                  <c16:uniqueId val="{00000001-0C14-4C9C-8942-252D62D628FB}"/>
                </c:ext>
              </c:extLst>
            </c:dLbl>
            <c:dLbl>
              <c:idx val="1"/>
              <c:layout>
                <c:manualLayout>
                  <c:x val="-2.7625984251968504E-2"/>
                  <c:y val="9.25925925925908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14-4C9C-8942-252D62D628FB}"/>
                </c:ext>
              </c:extLst>
            </c:dLbl>
            <c:dLbl>
              <c:idx val="2"/>
              <c:layout>
                <c:manualLayout>
                  <c:x val="-4.6174978127734086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14-4C9C-8942-252D62D628FB}"/>
                </c:ext>
              </c:extLst>
            </c:dLbl>
            <c:dLbl>
              <c:idx val="3"/>
              <c:layout>
                <c:manualLayout>
                  <c:x val="-0.15168700787401576"/>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14-4C9C-8942-252D62D628FB}"/>
                </c:ext>
              </c:extLst>
            </c:dLbl>
            <c:dLbl>
              <c:idx val="4"/>
              <c:layout>
                <c:manualLayout>
                  <c:x val="-0.16803893263342082"/>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14-4C9C-8942-252D62D628FB}"/>
                </c:ext>
              </c:extLst>
            </c:dLbl>
            <c:dLbl>
              <c:idx val="5"/>
              <c:layout>
                <c:manualLayout>
                  <c:x val="-0.15387773403324584"/>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14-4C9C-8942-252D62D628FB}"/>
                </c:ext>
              </c:extLst>
            </c:dLbl>
            <c:dLbl>
              <c:idx val="6"/>
              <c:layout>
                <c:manualLayout>
                  <c:x val="-0.13032764654418197"/>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14-4C9C-8942-252D62D628FB}"/>
                </c:ext>
              </c:extLst>
            </c:dLbl>
            <c:dLbl>
              <c:idx val="7"/>
              <c:layout>
                <c:manualLayout>
                  <c:x val="-8.9328740157480338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14-4C9C-8942-252D62D628FB}"/>
                </c:ext>
              </c:extLst>
            </c:dLbl>
            <c:dLbl>
              <c:idx val="8"/>
              <c:layout>
                <c:manualLayout>
                  <c:x val="-6.6795275590551179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5777777777777782E-2"/>
                      <c:h val="5.0856663750364538E-2"/>
                    </c:manualLayout>
                  </c15:layout>
                </c:ext>
                <c:ext xmlns:c16="http://schemas.microsoft.com/office/drawing/2014/chart" uri="{C3380CC4-5D6E-409C-BE32-E72D297353CC}">
                  <c16:uniqueId val="{00000009-0C14-4C9C-8942-252D62D628FB}"/>
                </c:ext>
              </c:extLst>
            </c:dLbl>
            <c:dLbl>
              <c:idx val="9"/>
              <c:layout>
                <c:manualLayout>
                  <c:x val="-4.4691601049868766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14-4C9C-8942-252D62D628FB}"/>
                </c:ext>
              </c:extLst>
            </c:dLbl>
            <c:dLbl>
              <c:idx val="10"/>
              <c:layout>
                <c:manualLayout>
                  <c:x val="-9.60592738407699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14-4C9C-8942-252D62D628FB}"/>
                </c:ext>
              </c:extLst>
            </c:dLbl>
            <c:spPr>
              <a:noFill/>
              <a:ln>
                <a:noFill/>
              </a:ln>
              <a:effectLst/>
            </c:spPr>
            <c:txPr>
              <a:bodyPr rot="0" spcFirstLastPara="1" vertOverflow="ellipsis" vert="horz" wrap="square" anchor="ctr" anchorCtr="1"/>
              <a:lstStyle/>
              <a:p>
                <a:pPr>
                  <a:defRPr sz="1600" b="1" i="0" u="none" strike="noStrike" kern="1200" baseline="0">
                    <a:solidFill>
                      <a:srgbClr val="0033A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Ratesbyage and sex2023'!$A$20:$A$30</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sex2023'!$C$20:$C$30</c:f>
              <c:numCache>
                <c:formatCode>#,##0</c:formatCode>
                <c:ptCount val="11"/>
                <c:pt idx="0">
                  <c:v>1</c:v>
                </c:pt>
                <c:pt idx="1">
                  <c:v>4</c:v>
                </c:pt>
                <c:pt idx="2">
                  <c:v>21</c:v>
                </c:pt>
                <c:pt idx="3">
                  <c:v>718</c:v>
                </c:pt>
                <c:pt idx="4">
                  <c:v>858</c:v>
                </c:pt>
                <c:pt idx="5">
                  <c:v>732</c:v>
                </c:pt>
                <c:pt idx="6">
                  <c:v>546</c:v>
                </c:pt>
                <c:pt idx="7">
                  <c:v>355</c:v>
                </c:pt>
                <c:pt idx="8">
                  <c:v>211</c:v>
                </c:pt>
                <c:pt idx="9">
                  <c:v>123</c:v>
                </c:pt>
                <c:pt idx="10">
                  <c:v>256</c:v>
                </c:pt>
              </c:numCache>
            </c:numRef>
          </c:val>
          <c:extLst>
            <c:ext xmlns:c16="http://schemas.microsoft.com/office/drawing/2014/chart" uri="{C3380CC4-5D6E-409C-BE32-E72D297353CC}">
              <c16:uniqueId val="{0000000C-0C14-4C9C-8942-252D62D628FB}"/>
            </c:ext>
          </c:extLst>
        </c:ser>
        <c:ser>
          <c:idx val="2"/>
          <c:order val="2"/>
          <c:tx>
            <c:strRef>
              <c:f>'STI Ratesbyage and sex2023'!$D$19</c:f>
              <c:strCache>
                <c:ptCount val="1"/>
                <c:pt idx="0">
                  <c:v>Age group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Ratesbyage and sex2023'!$A$20:$A$30</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sex2023'!$D$20:$D$30</c:f>
              <c:numCache>
                <c:formatCode>General</c:formatCode>
                <c:ptCount val="11"/>
                <c:pt idx="0">
                  <c:v>400</c:v>
                </c:pt>
                <c:pt idx="1">
                  <c:v>400</c:v>
                </c:pt>
                <c:pt idx="2">
                  <c:v>400</c:v>
                </c:pt>
                <c:pt idx="3">
                  <c:v>400</c:v>
                </c:pt>
                <c:pt idx="4">
                  <c:v>400</c:v>
                </c:pt>
                <c:pt idx="5">
                  <c:v>400</c:v>
                </c:pt>
                <c:pt idx="6">
                  <c:v>400</c:v>
                </c:pt>
                <c:pt idx="7">
                  <c:v>400</c:v>
                </c:pt>
                <c:pt idx="8">
                  <c:v>400</c:v>
                </c:pt>
                <c:pt idx="9">
                  <c:v>400</c:v>
                </c:pt>
                <c:pt idx="10">
                  <c:v>400</c:v>
                </c:pt>
              </c:numCache>
            </c:numRef>
          </c:val>
          <c:extLst>
            <c:ext xmlns:c16="http://schemas.microsoft.com/office/drawing/2014/chart" uri="{C3380CC4-5D6E-409C-BE32-E72D297353CC}">
              <c16:uniqueId val="{0000000D-0C14-4C9C-8942-252D62D628FB}"/>
            </c:ext>
          </c:extLst>
        </c:ser>
        <c:ser>
          <c:idx val="3"/>
          <c:order val="3"/>
          <c:tx>
            <c:strRef>
              <c:f>'STI Ratesbyage and sex2023'!$E$19</c:f>
              <c:strCache>
                <c:ptCount val="1"/>
                <c:pt idx="0">
                  <c:v>Female</c:v>
                </c:pt>
              </c:strCache>
            </c:strRef>
          </c:tx>
          <c:spPr>
            <a:solidFill>
              <a:srgbClr val="800280"/>
            </a:solidFill>
            <a:ln>
              <a:noFill/>
            </a:ln>
            <a:effectLst/>
          </c:spPr>
          <c:invertIfNegative val="0"/>
          <c:dLbls>
            <c:dLbl>
              <c:idx val="0"/>
              <c:layout>
                <c:manualLayout>
                  <c:x val="5.7863954505686689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14-4C9C-8942-252D62D628FB}"/>
                </c:ext>
              </c:extLst>
            </c:dLbl>
            <c:dLbl>
              <c:idx val="1"/>
              <c:layout>
                <c:manualLayout>
                  <c:x val="6.07981189851267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14-4C9C-8942-252D62D628FB}"/>
                </c:ext>
              </c:extLst>
            </c:dLbl>
            <c:dLbl>
              <c:idx val="2"/>
              <c:layout>
                <c:manualLayout>
                  <c:x val="5.07445319335082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C14-4C9C-8942-252D62D628FB}"/>
                </c:ext>
              </c:extLst>
            </c:dLbl>
            <c:dLbl>
              <c:idx val="3"/>
              <c:layout>
                <c:manualLayout>
                  <c:x val="0.20908989501312336"/>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14-4C9C-8942-252D62D628FB}"/>
                </c:ext>
              </c:extLst>
            </c:dLbl>
            <c:dLbl>
              <c:idx val="4"/>
              <c:layout>
                <c:manualLayout>
                  <c:x val="0.18475371828521425"/>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C14-4C9C-8942-252D62D628FB}"/>
                </c:ext>
              </c:extLst>
            </c:dLbl>
            <c:dLbl>
              <c:idx val="5"/>
              <c:layout>
                <c:manualLayout>
                  <c:x val="0.1118213035870516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C14-4C9C-8942-252D62D628FB}"/>
                </c:ext>
              </c:extLst>
            </c:dLbl>
            <c:dLbl>
              <c:idx val="6"/>
              <c:layout>
                <c:manualLayout>
                  <c:x val="9.6757436570428595E-2"/>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C14-4C9C-8942-252D62D628FB}"/>
                </c:ext>
              </c:extLst>
            </c:dLbl>
            <c:dLbl>
              <c:idx val="7"/>
              <c:layout>
                <c:manualLayout>
                  <c:x val="6.60037182852142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C14-4C9C-8942-252D62D628FB}"/>
                </c:ext>
              </c:extLst>
            </c:dLbl>
            <c:dLbl>
              <c:idx val="8"/>
              <c:layout>
                <c:manualLayout>
                  <c:x val="3.2775716737330908E-2"/>
                  <c:y val="1.7813198457966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C14-4C9C-8942-252D62D628FB}"/>
                </c:ext>
              </c:extLst>
            </c:dLbl>
            <c:dLbl>
              <c:idx val="9"/>
              <c:layout>
                <c:manualLayout>
                  <c:x val="3.2325358368665395E-2"/>
                  <c:y val="5.9377328193220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C14-4C9C-8942-252D62D628FB}"/>
                </c:ext>
              </c:extLst>
            </c:dLbl>
            <c:dLbl>
              <c:idx val="10"/>
              <c:layout>
                <c:manualLayout>
                  <c:x val="3.9207298606904903E-2"/>
                  <c:y val="-5.93773281932203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C14-4C9C-8942-252D62D628FB}"/>
                </c:ext>
              </c:extLst>
            </c:dLbl>
            <c:spPr>
              <a:noFill/>
              <a:ln>
                <a:noFill/>
              </a:ln>
              <a:effectLst/>
            </c:spPr>
            <c:txPr>
              <a:bodyPr rot="0" spcFirstLastPara="1" vertOverflow="ellipsis" vert="horz" wrap="square" anchor="ctr" anchorCtr="1"/>
              <a:lstStyle/>
              <a:p>
                <a:pPr>
                  <a:defRPr sz="1600" b="1" i="0" u="none" strike="noStrike" kern="1200" baseline="0">
                    <a:solidFill>
                      <a:srgbClr val="80028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Ratesbyage and sex2023'!$A$20:$A$30</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sex2023'!$E$20:$E$30</c:f>
              <c:numCache>
                <c:formatCode>#,##0</c:formatCode>
                <c:ptCount val="11"/>
                <c:pt idx="0" formatCode="General">
                  <c:v>3</c:v>
                </c:pt>
                <c:pt idx="1">
                  <c:v>2</c:v>
                </c:pt>
                <c:pt idx="2">
                  <c:v>84</c:v>
                </c:pt>
                <c:pt idx="3">
                  <c:v>1007</c:v>
                </c:pt>
                <c:pt idx="4">
                  <c:v>914</c:v>
                </c:pt>
                <c:pt idx="5">
                  <c:v>457</c:v>
                </c:pt>
                <c:pt idx="6">
                  <c:v>358</c:v>
                </c:pt>
                <c:pt idx="7">
                  <c:v>164</c:v>
                </c:pt>
                <c:pt idx="8">
                  <c:v>99</c:v>
                </c:pt>
                <c:pt idx="9">
                  <c:v>42</c:v>
                </c:pt>
                <c:pt idx="10">
                  <c:v>59</c:v>
                </c:pt>
              </c:numCache>
            </c:numRef>
          </c:val>
          <c:extLst>
            <c:ext xmlns:c16="http://schemas.microsoft.com/office/drawing/2014/chart" uri="{C3380CC4-5D6E-409C-BE32-E72D297353CC}">
              <c16:uniqueId val="{00000016-0C14-4C9C-8942-252D62D628FB}"/>
            </c:ext>
          </c:extLst>
        </c:ser>
        <c:ser>
          <c:idx val="4"/>
          <c:order val="4"/>
          <c:tx>
            <c:strRef>
              <c:f>'STI Ratesbyage and sex2023'!$F$19</c:f>
              <c:strCache>
                <c:ptCount val="1"/>
                <c:pt idx="0">
                  <c:v>Y</c:v>
                </c:pt>
              </c:strCache>
            </c:strRef>
          </c:tx>
          <c:spPr>
            <a:noFill/>
            <a:ln>
              <a:noFill/>
            </a:ln>
            <a:effectLst/>
          </c:spPr>
          <c:invertIfNegative val="0"/>
          <c:cat>
            <c:strRef>
              <c:f>'STI Ratesbyage and sex2023'!$A$20:$A$30</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sex2023'!$F$20:$F$30</c:f>
              <c:numCache>
                <c:formatCode>General</c:formatCode>
                <c:ptCount val="11"/>
                <c:pt idx="0">
                  <c:v>1004</c:v>
                </c:pt>
                <c:pt idx="1">
                  <c:v>1005</c:v>
                </c:pt>
                <c:pt idx="2">
                  <c:v>923</c:v>
                </c:pt>
                <c:pt idx="3">
                  <c:v>0</c:v>
                </c:pt>
                <c:pt idx="4">
                  <c:v>93</c:v>
                </c:pt>
                <c:pt idx="5">
                  <c:v>550</c:v>
                </c:pt>
                <c:pt idx="6">
                  <c:v>649</c:v>
                </c:pt>
                <c:pt idx="7">
                  <c:v>843</c:v>
                </c:pt>
                <c:pt idx="8">
                  <c:v>908</c:v>
                </c:pt>
                <c:pt idx="9">
                  <c:v>965</c:v>
                </c:pt>
                <c:pt idx="10">
                  <c:v>948</c:v>
                </c:pt>
              </c:numCache>
            </c:numRef>
          </c:val>
          <c:extLst>
            <c:ext xmlns:c16="http://schemas.microsoft.com/office/drawing/2014/chart" uri="{C3380CC4-5D6E-409C-BE32-E72D297353CC}">
              <c16:uniqueId val="{00000017-0C14-4C9C-8942-252D62D628FB}"/>
            </c:ext>
          </c:extLst>
        </c:ser>
        <c:dLbls>
          <c:showLegendKey val="0"/>
          <c:showVal val="0"/>
          <c:showCatName val="0"/>
          <c:showSerName val="0"/>
          <c:showPercent val="0"/>
          <c:showBubbleSize val="0"/>
        </c:dLbls>
        <c:gapWidth val="50"/>
        <c:overlap val="100"/>
        <c:axId val="799177384"/>
        <c:axId val="799175944"/>
      </c:barChart>
      <c:catAx>
        <c:axId val="799177384"/>
        <c:scaling>
          <c:orientation val="minMax"/>
        </c:scaling>
        <c:delete val="1"/>
        <c:axPos val="l"/>
        <c:numFmt formatCode="General" sourceLinked="1"/>
        <c:majorTickMark val="none"/>
        <c:minorTickMark val="none"/>
        <c:tickLblPos val="nextTo"/>
        <c:crossAx val="799175944"/>
        <c:crosses val="autoZero"/>
        <c:auto val="1"/>
        <c:lblAlgn val="ctr"/>
        <c:lblOffset val="100"/>
        <c:noMultiLvlLbl val="0"/>
      </c:catAx>
      <c:valAx>
        <c:axId val="799175944"/>
        <c:scaling>
          <c:orientation val="minMax"/>
        </c:scaling>
        <c:delete val="1"/>
        <c:axPos val="b"/>
        <c:numFmt formatCode="General" sourceLinked="1"/>
        <c:majorTickMark val="none"/>
        <c:minorTickMark val="none"/>
        <c:tickLblPos val="nextTo"/>
        <c:crossAx val="7991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latin typeface="Franklin Gothic Book" panose="020B05030201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518518518518517E-2"/>
          <c:y val="6.1111111111111109E-2"/>
          <c:w val="0.86111111111111116"/>
          <c:h val="0.74572655516471142"/>
        </c:manualLayout>
      </c:layout>
      <c:lineChart>
        <c:grouping val="standard"/>
        <c:varyColors val="0"/>
        <c:ser>
          <c:idx val="0"/>
          <c:order val="0"/>
          <c:spPr>
            <a:ln w="63500" cap="rnd">
              <a:solidFill>
                <a:srgbClr val="0033A1"/>
              </a:solidFill>
              <a:round/>
              <a:tailEnd type="none"/>
            </a:ln>
            <a:effectLst/>
          </c:spPr>
          <c:marker>
            <c:symbol val="none"/>
          </c:marker>
          <c:dLbls>
            <c:dLbl>
              <c:idx val="0"/>
              <c:layout>
                <c:manualLayout>
                  <c:x val="-2.4476388903908557E-2"/>
                  <c:y val="-1.020408163265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D-4BF3-B3CA-A1EB304FF446}"/>
                </c:ext>
              </c:extLst>
            </c:dLbl>
            <c:dLbl>
              <c:idx val="1"/>
              <c:delete val="1"/>
              <c:extLst>
                <c:ext xmlns:c15="http://schemas.microsoft.com/office/drawing/2012/chart" uri="{CE6537A1-D6FC-4f65-9D91-7224C49458BB}"/>
                <c:ext xmlns:c16="http://schemas.microsoft.com/office/drawing/2014/chart" uri="{C3380CC4-5D6E-409C-BE32-E72D297353CC}">
                  <c16:uniqueId val="{00000000-8983-4B63-8AB2-E9C7CDCF9E13}"/>
                </c:ext>
              </c:extLst>
            </c:dLbl>
            <c:dLbl>
              <c:idx val="2"/>
              <c:delete val="1"/>
              <c:extLst>
                <c:ext xmlns:c15="http://schemas.microsoft.com/office/drawing/2012/chart" uri="{CE6537A1-D6FC-4f65-9D91-7224C49458BB}"/>
                <c:ext xmlns:c16="http://schemas.microsoft.com/office/drawing/2014/chart" uri="{C3380CC4-5D6E-409C-BE32-E72D297353CC}">
                  <c16:uniqueId val="{00000001-8983-4B63-8AB2-E9C7CDCF9E13}"/>
                </c:ext>
              </c:extLst>
            </c:dLbl>
            <c:dLbl>
              <c:idx val="3"/>
              <c:layout>
                <c:manualLayout>
                  <c:x val="-3.535478397231244E-2"/>
                  <c:y val="-1.020408163265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5F-4A77-A68D-19928E07BB37}"/>
                </c:ext>
              </c:extLst>
            </c:dLbl>
            <c:dLbl>
              <c:idx val="4"/>
              <c:layout>
                <c:manualLayout>
                  <c:x val="-9.5185956848533228E-3"/>
                  <c:y val="-2.2222132947667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83-4B63-8AB2-E9C7CDCF9E1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'!$L$6:$L$10</c:f>
              <c:numCache>
                <c:formatCode>General</c:formatCode>
                <c:ptCount val="5"/>
                <c:pt idx="0">
                  <c:v>2019</c:v>
                </c:pt>
                <c:pt idx="1">
                  <c:v>2020</c:v>
                </c:pt>
                <c:pt idx="2">
                  <c:v>2021</c:v>
                </c:pt>
                <c:pt idx="3">
                  <c:v>2022</c:v>
                </c:pt>
                <c:pt idx="4">
                  <c:v>2023</c:v>
                </c:pt>
              </c:numCache>
            </c:numRef>
          </c:cat>
          <c:val>
            <c:numRef>
              <c:f>'GonorrheaCase&amp;Rate2016-2020 '!$M$6:$M$10</c:f>
              <c:numCache>
                <c:formatCode>General</c:formatCode>
                <c:ptCount val="5"/>
                <c:pt idx="0">
                  <c:v>51</c:v>
                </c:pt>
                <c:pt idx="1">
                  <c:v>49</c:v>
                </c:pt>
                <c:pt idx="2">
                  <c:v>56</c:v>
                </c:pt>
                <c:pt idx="3" formatCode="0">
                  <c:v>42.196955077833685</c:v>
                </c:pt>
                <c:pt idx="4" formatCode="0">
                  <c:v>33.113824481476279</c:v>
                </c:pt>
              </c:numCache>
            </c:numRef>
          </c:val>
          <c:smooth val="0"/>
          <c:extLst>
            <c:ext xmlns:c16="http://schemas.microsoft.com/office/drawing/2014/chart" uri="{C3380CC4-5D6E-409C-BE32-E72D297353CC}">
              <c16:uniqueId val="{00000003-8983-4B63-8AB2-E9C7CDCF9E13}"/>
            </c:ext>
          </c:extLst>
        </c:ser>
        <c:ser>
          <c:idx val="1"/>
          <c:order val="1"/>
          <c:spPr>
            <a:ln w="63500" cap="rnd">
              <a:solidFill>
                <a:srgbClr val="800080"/>
              </a:solidFill>
              <a:round/>
              <a:tailEnd type="none"/>
            </a:ln>
            <a:effectLst/>
          </c:spPr>
          <c:marker>
            <c:symbol val="none"/>
          </c:marker>
          <c:dLbls>
            <c:dLbl>
              <c:idx val="0"/>
              <c:layout>
                <c:manualLayout>
                  <c:x val="-3.8495920548313939E-2"/>
                  <c:y val="-1.9064491938507688E-2"/>
                </c:manualLayout>
              </c:layout>
              <c:tx>
                <c:rich>
                  <a:bodyPr/>
                  <a:lstStyle/>
                  <a:p>
                    <a:r>
                      <a:rPr lang="en-US" dirty="0"/>
                      <a:t>1,415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5F-4A77-A68D-19928E07BB37}"/>
                </c:ext>
              </c:extLst>
            </c:dLbl>
            <c:dLbl>
              <c:idx val="1"/>
              <c:delete val="1"/>
              <c:extLst>
                <c:ext xmlns:c15="http://schemas.microsoft.com/office/drawing/2012/chart" uri="{CE6537A1-D6FC-4f65-9D91-7224C49458BB}"/>
                <c:ext xmlns:c16="http://schemas.microsoft.com/office/drawing/2014/chart" uri="{C3380CC4-5D6E-409C-BE32-E72D297353CC}">
                  <c16:uniqueId val="{00000005-8983-4B63-8AB2-E9C7CDCF9E13}"/>
                </c:ext>
              </c:extLst>
            </c:dLbl>
            <c:dLbl>
              <c:idx val="2"/>
              <c:delete val="1"/>
              <c:extLst>
                <c:ext xmlns:c15="http://schemas.microsoft.com/office/drawing/2012/chart" uri="{CE6537A1-D6FC-4f65-9D91-7224C49458BB}"/>
                <c:ext xmlns:c16="http://schemas.microsoft.com/office/drawing/2014/chart" uri="{C3380CC4-5D6E-409C-BE32-E72D297353CC}">
                  <c16:uniqueId val="{00000006-8983-4B63-8AB2-E9C7CDCF9E13}"/>
                </c:ext>
              </c:extLst>
            </c:dLbl>
            <c:dLbl>
              <c:idx val="3"/>
              <c:layout>
                <c:manualLayout>
                  <c:x val="-5.7879914296234757E-2"/>
                  <c:y val="-1.2261770850072328E-2"/>
                </c:manualLayout>
              </c:layout>
              <c:tx>
                <c:rich>
                  <a:bodyPr/>
                  <a:lstStyle/>
                  <a:p>
                    <a:r>
                      <a:rPr lang="en-US" dirty="0"/>
                      <a:t>1,322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5F-4A77-A68D-19928E07BB37}"/>
                </c:ext>
              </c:extLst>
            </c:dLbl>
            <c:dLbl>
              <c:idx val="4"/>
              <c:layout>
                <c:manualLayout>
                  <c:x val="-2.5444790913713447E-2"/>
                  <c:y val="-2.009976431517488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800280"/>
                        </a:solidFill>
                        <a:latin typeface="Franklin Gothic Book" panose="020B0503020102020204" pitchFamily="34" charset="0"/>
                        <a:ea typeface="Tahoma" panose="020B0604030504040204" pitchFamily="34" charset="0"/>
                        <a:cs typeface="Tahoma" panose="020B0604030504040204" pitchFamily="34" charset="0"/>
                      </a:defRPr>
                    </a:pPr>
                    <a:r>
                      <a:rPr lang="en-US" dirty="0"/>
                      <a:t>1,127</a:t>
                    </a:r>
                  </a:p>
                </c:rich>
              </c:tx>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8002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3655694299110677"/>
                      <c:h val="0.12523434570678663"/>
                    </c:manualLayout>
                  </c15:layout>
                  <c15:showDataLabelsRange val="0"/>
                </c:ext>
                <c:ext xmlns:c16="http://schemas.microsoft.com/office/drawing/2014/chart" uri="{C3380CC4-5D6E-409C-BE32-E72D297353CC}">
                  <c16:uniqueId val="{00000007-8983-4B63-8AB2-E9C7CDCF9E13}"/>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'GonorrheaCase&amp;Rate2016-2020 '!$L$6:$L$10</c:f>
              <c:numCache>
                <c:formatCode>General</c:formatCode>
                <c:ptCount val="5"/>
                <c:pt idx="0">
                  <c:v>2019</c:v>
                </c:pt>
                <c:pt idx="1">
                  <c:v>2020</c:v>
                </c:pt>
                <c:pt idx="2">
                  <c:v>2021</c:v>
                </c:pt>
                <c:pt idx="3">
                  <c:v>2022</c:v>
                </c:pt>
                <c:pt idx="4">
                  <c:v>2023</c:v>
                </c:pt>
              </c:numCache>
            </c:numRef>
          </c:cat>
          <c:val>
            <c:numRef>
              <c:f>'GonorrheaCase&amp;Rate2016-2020 '!$N$6:$N$10</c:f>
              <c:numCache>
                <c:formatCode>#,##0</c:formatCode>
                <c:ptCount val="5"/>
                <c:pt idx="0" formatCode="General">
                  <c:v>1415</c:v>
                </c:pt>
                <c:pt idx="1">
                  <c:v>1251</c:v>
                </c:pt>
                <c:pt idx="2" formatCode="General">
                  <c:v>1425</c:v>
                </c:pt>
                <c:pt idx="3" formatCode="0">
                  <c:v>1321.8492766162215</c:v>
                </c:pt>
                <c:pt idx="4" formatCode="0">
                  <c:v>1126.5349850796338</c:v>
                </c:pt>
              </c:numCache>
            </c:numRef>
          </c:val>
          <c:smooth val="0"/>
          <c:extLst>
            <c:ext xmlns:c16="http://schemas.microsoft.com/office/drawing/2014/chart" uri="{C3380CC4-5D6E-409C-BE32-E72D297353CC}">
              <c16:uniqueId val="{00000008-8983-4B63-8AB2-E9C7CDCF9E13}"/>
            </c:ext>
          </c:extLst>
        </c:ser>
        <c:ser>
          <c:idx val="2"/>
          <c:order val="2"/>
          <c:spPr>
            <a:ln w="63500" cap="rnd">
              <a:solidFill>
                <a:srgbClr val="2A5934"/>
              </a:solidFill>
              <a:round/>
              <a:tailEnd type="none"/>
            </a:ln>
            <a:effectLst/>
          </c:spPr>
          <c:marker>
            <c:symbol val="none"/>
          </c:marker>
          <c:dLbls>
            <c:dLbl>
              <c:idx val="0"/>
              <c:layout>
                <c:manualLayout>
                  <c:x val="-4.6776884652501127E-2"/>
                  <c:y val="-3.6961272698055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83-4B63-8AB2-E9C7CDCF9E13}"/>
                </c:ext>
              </c:extLst>
            </c:dLbl>
            <c:dLbl>
              <c:idx val="1"/>
              <c:delete val="1"/>
              <c:extLst>
                <c:ext xmlns:c15="http://schemas.microsoft.com/office/drawing/2012/chart" uri="{CE6537A1-D6FC-4f65-9D91-7224C49458BB}"/>
                <c:ext xmlns:c16="http://schemas.microsoft.com/office/drawing/2014/chart" uri="{C3380CC4-5D6E-409C-BE32-E72D297353CC}">
                  <c16:uniqueId val="{0000000A-8983-4B63-8AB2-E9C7CDCF9E13}"/>
                </c:ext>
              </c:extLst>
            </c:dLbl>
            <c:dLbl>
              <c:idx val="2"/>
              <c:delete val="1"/>
              <c:extLst>
                <c:ext xmlns:c15="http://schemas.microsoft.com/office/drawing/2012/chart" uri="{CE6537A1-D6FC-4f65-9D91-7224C49458BB}"/>
                <c:ext xmlns:c16="http://schemas.microsoft.com/office/drawing/2014/chart" uri="{C3380CC4-5D6E-409C-BE32-E72D297353CC}">
                  <c16:uniqueId val="{0000000B-8983-4B63-8AB2-E9C7CDCF9E13}"/>
                </c:ext>
              </c:extLst>
            </c:dLbl>
            <c:dLbl>
              <c:idx val="3"/>
              <c:layout>
                <c:manualLayout>
                  <c:x val="-5.1390459112170925E-2"/>
                  <c:y val="-3.9115646258503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83-4B63-8AB2-E9C7CDCF9E13}"/>
                </c:ext>
              </c:extLst>
            </c:dLbl>
            <c:dLbl>
              <c:idx val="4"/>
              <c:layout>
                <c:manualLayout>
                  <c:x val="-1.9362365442765133E-2"/>
                  <c:y val="-5.8376720767047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83-4B63-8AB2-E9C7CDCF9E1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'!$L$6:$L$10</c:f>
              <c:numCache>
                <c:formatCode>General</c:formatCode>
                <c:ptCount val="5"/>
                <c:pt idx="0">
                  <c:v>2019</c:v>
                </c:pt>
                <c:pt idx="1">
                  <c:v>2020</c:v>
                </c:pt>
                <c:pt idx="2">
                  <c:v>2021</c:v>
                </c:pt>
                <c:pt idx="3">
                  <c:v>2022</c:v>
                </c:pt>
                <c:pt idx="4">
                  <c:v>2023</c:v>
                </c:pt>
              </c:numCache>
            </c:numRef>
          </c:cat>
          <c:val>
            <c:numRef>
              <c:f>'GonorrheaCase&amp;Rate2016-2020 '!$Q$6:$Q$10</c:f>
              <c:numCache>
                <c:formatCode>General</c:formatCode>
                <c:ptCount val="5"/>
                <c:pt idx="0">
                  <c:v>192</c:v>
                </c:pt>
                <c:pt idx="1">
                  <c:v>215</c:v>
                </c:pt>
                <c:pt idx="2">
                  <c:v>207</c:v>
                </c:pt>
                <c:pt idx="3" formatCode="0">
                  <c:v>181</c:v>
                </c:pt>
                <c:pt idx="4">
                  <c:v>127</c:v>
                </c:pt>
              </c:numCache>
            </c:numRef>
          </c:val>
          <c:smooth val="0"/>
          <c:extLst>
            <c:ext xmlns:c16="http://schemas.microsoft.com/office/drawing/2014/chart" uri="{C3380CC4-5D6E-409C-BE32-E72D297353CC}">
              <c16:uniqueId val="{0000000E-8983-4B63-8AB2-E9C7CDCF9E13}"/>
            </c:ext>
          </c:extLst>
        </c:ser>
        <c:dLbls>
          <c:showLegendKey val="0"/>
          <c:showVal val="0"/>
          <c:showCatName val="0"/>
          <c:showSerName val="0"/>
          <c:showPercent val="0"/>
          <c:showBubbleSize val="0"/>
        </c:dLbls>
        <c:smooth val="0"/>
        <c:axId val="851972976"/>
        <c:axId val="851966856"/>
      </c:lineChart>
      <c:catAx>
        <c:axId val="851972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851966856"/>
        <c:crosses val="autoZero"/>
        <c:auto val="1"/>
        <c:lblAlgn val="ctr"/>
        <c:lblOffset val="100"/>
        <c:noMultiLvlLbl val="0"/>
      </c:catAx>
      <c:valAx>
        <c:axId val="851966856"/>
        <c:scaling>
          <c:orientation val="minMax"/>
        </c:scaling>
        <c:delete val="1"/>
        <c:axPos val="l"/>
        <c:numFmt formatCode="General" sourceLinked="1"/>
        <c:majorTickMark val="none"/>
        <c:minorTickMark val="none"/>
        <c:tickLblPos val="nextTo"/>
        <c:crossAx val="851972976"/>
        <c:crosses val="autoZero"/>
        <c:crossBetween val="between"/>
      </c:valAx>
      <c:spPr>
        <a:noFill/>
        <a:ln>
          <a:noFill/>
        </a:ln>
        <a:effectLst/>
      </c:spPr>
    </c:plotArea>
    <c:plotVisOnly val="1"/>
    <c:dispBlanksAs val="gap"/>
    <c:showDLblsOverMax val="0"/>
  </c:chart>
  <c:spPr>
    <a:solidFill>
      <a:schemeClr val="bg1"/>
    </a:solidFill>
    <a:ln w="63500" cap="flat" cmpd="sng" algn="ctr">
      <a:noFill/>
      <a:round/>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3846208413135"/>
          <c:y val="1.7746723791092246E-2"/>
          <c:w val="0.74149304816627648"/>
          <c:h val="0.98225327620890779"/>
        </c:manualLayout>
      </c:layout>
      <c:doughnutChart>
        <c:varyColors val="1"/>
        <c:ser>
          <c:idx val="0"/>
          <c:order val="0"/>
          <c:spPr>
            <a:solidFill>
              <a:srgbClr val="0033A1"/>
            </a:solidFill>
          </c:spPr>
          <c:dPt>
            <c:idx val="0"/>
            <c:bubble3D val="0"/>
            <c:spPr>
              <a:solidFill>
                <a:srgbClr val="0033A1"/>
              </a:solidFill>
              <a:ln>
                <a:noFill/>
              </a:ln>
              <a:effectLst/>
            </c:spPr>
            <c:extLst>
              <c:ext xmlns:c16="http://schemas.microsoft.com/office/drawing/2014/chart" uri="{C3380CC4-5D6E-409C-BE32-E72D297353CC}">
                <c16:uniqueId val="{00000001-6098-4959-8447-8905C035EAAE}"/>
              </c:ext>
            </c:extLst>
          </c:dPt>
          <c:dLbls>
            <c:dLbl>
              <c:idx val="0"/>
              <c:layout>
                <c:manualLayout>
                  <c:x val="-1.5288891253458182E-2"/>
                  <c:y val="-0.38102609714206376"/>
                </c:manualLayout>
              </c:layout>
              <c:tx>
                <c:rich>
                  <a:bodyPr rot="0" spcFirstLastPara="1" vertOverflow="ellipsis" vert="horz" wrap="square" lIns="38100" tIns="19050" rIns="38100" bIns="19050" anchor="ctr" anchorCtr="1">
                    <a:noAutofit/>
                  </a:bodyPr>
                  <a:lstStyle/>
                  <a:p>
                    <a:pPr>
                      <a:defRPr sz="4800" b="1" i="0" u="none" strike="noStrike" kern="1200" baseline="0">
                        <a:solidFill>
                          <a:schemeClr val="bg1"/>
                        </a:solidFill>
                        <a:latin typeface="Franklin Gothic Book" panose="020B0503020102020204" pitchFamily="34" charset="0"/>
                        <a:ea typeface="+mn-ea"/>
                        <a:cs typeface="+mn-cs"/>
                      </a:defRPr>
                    </a:pPr>
                    <a:r>
                      <a:rPr lang="en-US" sz="4800" dirty="0"/>
                      <a:t>24,992</a:t>
                    </a:r>
                  </a:p>
                </c:rich>
              </c:tx>
              <c:spPr>
                <a:noFill/>
                <a:ln>
                  <a:noFill/>
                </a:ln>
                <a:effectLst/>
              </c:spPr>
              <c:txPr>
                <a:bodyPr rot="0" spcFirstLastPara="1" vertOverflow="ellipsis" vert="horz" wrap="square" lIns="38100" tIns="19050" rIns="38100" bIns="19050" anchor="ctr" anchorCtr="1">
                  <a:noAutofit/>
                </a:bodyPr>
                <a:lstStyle/>
                <a:p>
                  <a:pPr>
                    <a:defRPr sz="48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86"/>
                      <c:h val="0.17941312381759178"/>
                    </c:manualLayout>
                  </c15:layout>
                  <c15:showDataLabelsRange val="0"/>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289241622574954E-2"/>
          <c:y val="5.2777777777777778E-2"/>
          <c:w val="0.9320987654320988"/>
          <c:h val="0.77784251968503937"/>
        </c:manualLayout>
      </c:layout>
      <c:barChart>
        <c:barDir val="col"/>
        <c:grouping val="clustered"/>
        <c:varyColors val="0"/>
        <c:ser>
          <c:idx val="0"/>
          <c:order val="0"/>
          <c:tx>
            <c:strRef>
              <c:f>'Statewidenumbers&amp;%2023'!$A$54</c:f>
              <c:strCache>
                <c:ptCount val="1"/>
                <c:pt idx="0">
                  <c:v>Chlamydia</c:v>
                </c:pt>
              </c:strCache>
            </c:strRef>
          </c:tx>
          <c:spPr>
            <a:solidFill>
              <a:srgbClr val="0033A1"/>
            </a:solidFill>
            <a:ln>
              <a:noFill/>
            </a:ln>
            <a:effectLst/>
          </c:spPr>
          <c:invertIfNegative val="0"/>
          <c:dPt>
            <c:idx val="0"/>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ED6B-4A79-A17F-DB9FAC2960A4}"/>
              </c:ext>
            </c:extLst>
          </c:dPt>
          <c:dPt>
            <c:idx val="1"/>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1-ED6B-4A79-A17F-DB9FAC2960A4}"/>
              </c:ext>
            </c:extLst>
          </c:dPt>
          <c:dLbls>
            <c:spPr>
              <a:noFill/>
              <a:ln>
                <a:noFill/>
              </a:ln>
              <a:effectLst/>
            </c:spPr>
            <c:txPr>
              <a:bodyPr rot="0" spcFirstLastPara="1" vertOverflow="ellipsis" vert="horz" wrap="square" anchor="ctr" anchorCtr="1"/>
              <a:lstStyle/>
              <a:p>
                <a:pPr>
                  <a:defRPr sz="2400" b="1" i="0" u="none" strike="noStrike" kern="1200" baseline="0">
                    <a:solidFill>
                      <a:srgbClr val="0033A1"/>
                    </a:solidFill>
                    <a:latin typeface="Franklin Gothic Book" panose="020B0503020102020204" pitchFamily="34" charset="0"/>
                    <a:ea typeface="Tahoma" panose="020B0604030504040204" pitchFamily="34" charset="0"/>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'Statewidenumbers&amp;%2023'!$B$53:$F$53</c:f>
              <c:numCache>
                <c:formatCode>General</c:formatCode>
                <c:ptCount val="5"/>
                <c:pt idx="0">
                  <c:v>2019</c:v>
                </c:pt>
                <c:pt idx="1">
                  <c:v>2020</c:v>
                </c:pt>
                <c:pt idx="2">
                  <c:v>2021</c:v>
                </c:pt>
                <c:pt idx="3">
                  <c:v>2022</c:v>
                </c:pt>
                <c:pt idx="4">
                  <c:v>2023</c:v>
                </c:pt>
              </c:numCache>
            </c:numRef>
          </c:cat>
          <c:val>
            <c:numRef>
              <c:f>'Statewidenumbers&amp;%2023'!$B$54:$F$54</c:f>
              <c:numCache>
                <c:formatCode>#,##0</c:formatCode>
                <c:ptCount val="5"/>
                <c:pt idx="0">
                  <c:v>29772</c:v>
                </c:pt>
                <c:pt idx="1">
                  <c:v>26219</c:v>
                </c:pt>
                <c:pt idx="2">
                  <c:v>27858</c:v>
                </c:pt>
                <c:pt idx="3">
                  <c:v>25647</c:v>
                </c:pt>
                <c:pt idx="4">
                  <c:v>24992</c:v>
                </c:pt>
              </c:numCache>
            </c:numRef>
          </c:val>
          <c:extLst>
            <c:ext xmlns:c16="http://schemas.microsoft.com/office/drawing/2014/chart" uri="{C3380CC4-5D6E-409C-BE32-E72D297353CC}">
              <c16:uniqueId val="{00000000-7D2D-454E-86B8-8F8B4C89DD83}"/>
            </c:ext>
          </c:extLst>
        </c:ser>
        <c:dLbls>
          <c:showLegendKey val="0"/>
          <c:showVal val="0"/>
          <c:showCatName val="0"/>
          <c:showSerName val="0"/>
          <c:showPercent val="0"/>
          <c:showBubbleSize val="0"/>
        </c:dLbls>
        <c:gapWidth val="100"/>
        <c:overlap val="-27"/>
        <c:axId val="797638256"/>
        <c:axId val="797638616"/>
      </c:barChart>
      <c:catAx>
        <c:axId val="797638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C0C0C"/>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797638616"/>
        <c:crosses val="autoZero"/>
        <c:auto val="1"/>
        <c:lblAlgn val="ctr"/>
        <c:lblOffset val="100"/>
        <c:noMultiLvlLbl val="0"/>
      </c:catAx>
      <c:valAx>
        <c:axId val="797638616"/>
        <c:scaling>
          <c:orientation val="minMax"/>
        </c:scaling>
        <c:delete val="1"/>
        <c:axPos val="l"/>
        <c:numFmt formatCode="#,##0" sourceLinked="1"/>
        <c:majorTickMark val="none"/>
        <c:minorTickMark val="none"/>
        <c:tickLblPos val="nextTo"/>
        <c:crossAx val="7976382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400">
          <a:latin typeface="Franklin Gothic Book" panose="020B050302010202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88059701492536E-2"/>
          <c:y val="3.4946229162173152E-2"/>
          <c:w val="0.97263681592039797"/>
          <c:h val="0.8403941579048857"/>
        </c:manualLayout>
      </c:layout>
      <c:barChart>
        <c:barDir val="col"/>
        <c:grouping val="clustered"/>
        <c:varyColors val="0"/>
        <c:ser>
          <c:idx val="0"/>
          <c:order val="0"/>
          <c:tx>
            <c:strRef>
              <c:f>'STI Rates Trend by Neighbors22 '!$B$2</c:f>
              <c:strCache>
                <c:ptCount val="1"/>
                <c:pt idx="0">
                  <c:v>CT</c:v>
                </c:pt>
              </c:strCache>
            </c:strRef>
          </c:tx>
          <c:spPr>
            <a:solidFill>
              <a:srgbClr val="0033A1"/>
            </a:solidFill>
            <a:ln>
              <a:noFill/>
            </a:ln>
            <a:effectLst/>
          </c:spPr>
          <c:invertIfNegative val="0"/>
          <c:dPt>
            <c:idx val="0"/>
            <c:invertIfNegative val="0"/>
            <c:bubble3D val="0"/>
            <c:spPr>
              <a:solidFill>
                <a:srgbClr val="0033A1"/>
              </a:solidFill>
              <a:ln>
                <a:noFill/>
              </a:ln>
              <a:effectLst/>
            </c:spPr>
            <c:extLst>
              <c:ext xmlns:c16="http://schemas.microsoft.com/office/drawing/2014/chart" uri="{C3380CC4-5D6E-409C-BE32-E72D297353CC}">
                <c16:uniqueId val="{00000001-79BA-4D27-9760-9F0D8468DC93}"/>
              </c:ext>
            </c:extLst>
          </c:dPt>
          <c:dPt>
            <c:idx val="1"/>
            <c:invertIfNegative val="0"/>
            <c:bubble3D val="0"/>
            <c:spPr>
              <a:solidFill>
                <a:schemeClr val="tx1">
                  <a:lumMod val="75000"/>
                </a:schemeClr>
              </a:solidFill>
              <a:ln>
                <a:noFill/>
              </a:ln>
              <a:effectLst/>
            </c:spPr>
            <c:extLst>
              <c:ext xmlns:c16="http://schemas.microsoft.com/office/drawing/2014/chart" uri="{C3380CC4-5D6E-409C-BE32-E72D297353CC}">
                <c16:uniqueId val="{00000003-79BA-4D27-9760-9F0D8468DC93}"/>
              </c:ext>
            </c:extLst>
          </c:dPt>
          <c:dPt>
            <c:idx val="2"/>
            <c:invertIfNegative val="0"/>
            <c:bubble3D val="0"/>
            <c:spPr>
              <a:solidFill>
                <a:schemeClr val="tx1">
                  <a:lumMod val="75000"/>
                </a:schemeClr>
              </a:solidFill>
              <a:ln>
                <a:noFill/>
              </a:ln>
              <a:effectLst/>
            </c:spPr>
            <c:extLst>
              <c:ext xmlns:c16="http://schemas.microsoft.com/office/drawing/2014/chart" uri="{C3380CC4-5D6E-409C-BE32-E72D297353CC}">
                <c16:uniqueId val="{00000002-79BA-4D27-9760-9F0D8468DC93}"/>
              </c:ext>
            </c:extLst>
          </c:dPt>
          <c:dPt>
            <c:idx val="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05B7-42EE-8F7A-5B27BE1B3075}"/>
              </c:ext>
            </c:extLst>
          </c:dPt>
          <c:dPt>
            <c:idx val="4"/>
            <c:invertIfNegative val="0"/>
            <c:bubble3D val="0"/>
            <c:spPr>
              <a:solidFill>
                <a:schemeClr val="tx1">
                  <a:lumMod val="75000"/>
                </a:schemeClr>
              </a:solidFill>
              <a:ln>
                <a:noFill/>
              </a:ln>
              <a:effectLst/>
            </c:spPr>
            <c:extLst>
              <c:ext xmlns:c16="http://schemas.microsoft.com/office/drawing/2014/chart" uri="{C3380CC4-5D6E-409C-BE32-E72D297353CC}">
                <c16:uniqueId val="{00000004-79BA-4D27-9760-9F0D8468DC93}"/>
              </c:ext>
            </c:extLst>
          </c:dPt>
          <c:dPt>
            <c:idx val="5"/>
            <c:invertIfNegative val="0"/>
            <c:bubble3D val="0"/>
            <c:spPr>
              <a:solidFill>
                <a:schemeClr val="tx1">
                  <a:lumMod val="75000"/>
                </a:schemeClr>
              </a:solidFill>
              <a:ln>
                <a:noFill/>
              </a:ln>
              <a:effectLst/>
            </c:spPr>
            <c:extLst>
              <c:ext xmlns:c16="http://schemas.microsoft.com/office/drawing/2014/chart" uri="{C3380CC4-5D6E-409C-BE32-E72D297353CC}">
                <c16:uniqueId val="{00000005-79BA-4D27-9760-9F0D8468DC93}"/>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9BA-4D27-9760-9F0D8468DC93}"/>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lumMod val="60000"/>
                          <a:lumOff val="40000"/>
                        </a:schemeClr>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B7-42EE-8F7A-5B27BE1B307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Rates Trend by Neighbors22 '!$A$3:$A$8</c:f>
              <c:strCache>
                <c:ptCount val="6"/>
                <c:pt idx="0">
                  <c:v>U.S. total</c:v>
                </c:pt>
                <c:pt idx="1">
                  <c:v>Illinois</c:v>
                </c:pt>
                <c:pt idx="2">
                  <c:v>Iowa</c:v>
                </c:pt>
                <c:pt idx="3">
                  <c:v>Wisconsin</c:v>
                </c:pt>
                <c:pt idx="4">
                  <c:v>Michigan</c:v>
                </c:pt>
                <c:pt idx="5">
                  <c:v>Minnesota</c:v>
                </c:pt>
              </c:strCache>
            </c:strRef>
          </c:cat>
          <c:val>
            <c:numRef>
              <c:f>'STI Rates Trend by Neighbors22 '!$B$3:$B$8</c:f>
              <c:numCache>
                <c:formatCode>General</c:formatCode>
                <c:ptCount val="6"/>
                <c:pt idx="0" formatCode="0.0">
                  <c:v>495</c:v>
                </c:pt>
                <c:pt idx="1">
                  <c:v>568.79999999999995</c:v>
                </c:pt>
                <c:pt idx="2">
                  <c:v>457.2</c:v>
                </c:pt>
                <c:pt idx="3">
                  <c:v>435.7</c:v>
                </c:pt>
                <c:pt idx="4">
                  <c:v>428.3</c:v>
                </c:pt>
                <c:pt idx="5">
                  <c:v>386.1</c:v>
                </c:pt>
              </c:numCache>
            </c:numRef>
          </c:val>
          <c:extLst>
            <c:ext xmlns:c16="http://schemas.microsoft.com/office/drawing/2014/chart" uri="{C3380CC4-5D6E-409C-BE32-E72D297353CC}">
              <c16:uniqueId val="{00000000-79BA-4D27-9760-9F0D8468DC93}"/>
            </c:ext>
          </c:extLst>
        </c:ser>
        <c:dLbls>
          <c:showLegendKey val="0"/>
          <c:showVal val="0"/>
          <c:showCatName val="0"/>
          <c:showSerName val="0"/>
          <c:showPercent val="0"/>
          <c:showBubbleSize val="0"/>
        </c:dLbls>
        <c:gapWidth val="100"/>
        <c:overlap val="-27"/>
        <c:axId val="902223528"/>
        <c:axId val="902223888"/>
      </c:barChart>
      <c:catAx>
        <c:axId val="902223528"/>
        <c:scaling>
          <c:orientation val="minMax"/>
        </c:scaling>
        <c:delete val="0"/>
        <c:axPos val="b"/>
        <c:numFmt formatCode="General" sourceLinked="1"/>
        <c:majorTickMark val="none"/>
        <c:minorTickMark val="none"/>
        <c:tickLblPos val="nextTo"/>
        <c:spPr>
          <a:noFill/>
          <a:ln w="9525" cap="flat" cmpd="sng" algn="ctr">
            <a:solidFill>
              <a:schemeClr val="bg1">
                <a:lumMod val="95000"/>
                <a:lumOff val="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902223888"/>
        <c:crosses val="autoZero"/>
        <c:auto val="1"/>
        <c:lblAlgn val="ctr"/>
        <c:lblOffset val="100"/>
        <c:noMultiLvlLbl val="0"/>
      </c:catAx>
      <c:valAx>
        <c:axId val="902223888"/>
        <c:scaling>
          <c:orientation val="minMax"/>
        </c:scaling>
        <c:delete val="1"/>
        <c:axPos val="l"/>
        <c:numFmt formatCode="0.0" sourceLinked="1"/>
        <c:majorTickMark val="none"/>
        <c:minorTickMark val="none"/>
        <c:tickLblPos val="nextTo"/>
        <c:crossAx val="902223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156525573192239E-2"/>
          <c:y val="0.2638888888888889"/>
          <c:w val="0.9696869488536155"/>
          <c:h val="0.60174059492563425"/>
        </c:manualLayout>
      </c:layout>
      <c:lineChart>
        <c:grouping val="standard"/>
        <c:varyColors val="0"/>
        <c:ser>
          <c:idx val="0"/>
          <c:order val="0"/>
          <c:spPr>
            <a:ln w="63500" cap="rnd">
              <a:solidFill>
                <a:srgbClr val="0033A1"/>
              </a:solidFill>
              <a:round/>
              <a:tailEnd type="triangle"/>
            </a:ln>
            <a:effectLst/>
          </c:spPr>
          <c:marker>
            <c:symbol val="none"/>
          </c:marker>
          <c:dPt>
            <c:idx val="1"/>
            <c:marker>
              <c:symbol val="none"/>
            </c:marker>
            <c:bubble3D val="0"/>
            <c:spPr>
              <a:ln w="63500" cap="rnd">
                <a:solidFill>
                  <a:srgbClr val="0033A1"/>
                </a:solidFill>
                <a:round/>
                <a:tailEnd type="none"/>
              </a:ln>
              <a:effectLst/>
            </c:spPr>
            <c:extLst>
              <c:ext xmlns:c16="http://schemas.microsoft.com/office/drawing/2014/chart" uri="{C3380CC4-5D6E-409C-BE32-E72D297353CC}">
                <c16:uniqueId val="{00000001-D90E-4F25-B5AD-B6F00D08F3D1}"/>
              </c:ext>
            </c:extLst>
          </c:dPt>
          <c:dPt>
            <c:idx val="2"/>
            <c:marker>
              <c:symbol val="none"/>
            </c:marker>
            <c:bubble3D val="0"/>
            <c:spPr>
              <a:ln w="63500" cap="rnd">
                <a:solidFill>
                  <a:srgbClr val="0033A1"/>
                </a:solidFill>
                <a:round/>
                <a:tailEnd type="none"/>
              </a:ln>
              <a:effectLst/>
            </c:spPr>
            <c:extLst>
              <c:ext xmlns:c16="http://schemas.microsoft.com/office/drawing/2014/chart" uri="{C3380CC4-5D6E-409C-BE32-E72D297353CC}">
                <c16:uniqueId val="{00000000-CD8F-489A-866B-5EBDD3FA9820}"/>
              </c:ext>
            </c:extLst>
          </c:dPt>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'2023ChartsforAnl Rpt'!$AA$11:$AA$15</c:f>
              <c:numCache>
                <c:formatCode>General</c:formatCode>
                <c:ptCount val="5"/>
                <c:pt idx="0">
                  <c:v>2019</c:v>
                </c:pt>
                <c:pt idx="1">
                  <c:v>2020</c:v>
                </c:pt>
                <c:pt idx="2">
                  <c:v>2021</c:v>
                </c:pt>
                <c:pt idx="3">
                  <c:v>2022</c:v>
                </c:pt>
                <c:pt idx="4">
                  <c:v>2023</c:v>
                </c:pt>
              </c:numCache>
            </c:numRef>
          </c:cat>
          <c:val>
            <c:numRef>
              <c:f>'2023ChartsforAnl Rpt'!$AB$11:$AB$15</c:f>
              <c:numCache>
                <c:formatCode>General</c:formatCode>
                <c:ptCount val="5"/>
                <c:pt idx="0">
                  <c:v>529</c:v>
                </c:pt>
                <c:pt idx="1">
                  <c:v>449</c:v>
                </c:pt>
                <c:pt idx="2">
                  <c:v>477</c:v>
                </c:pt>
                <c:pt idx="3" formatCode="0">
                  <c:v>439</c:v>
                </c:pt>
                <c:pt idx="4">
                  <c:v>424</c:v>
                </c:pt>
              </c:numCache>
            </c:numRef>
          </c:val>
          <c:smooth val="0"/>
          <c:extLst>
            <c:ext xmlns:c16="http://schemas.microsoft.com/office/drawing/2014/chart" uri="{C3380CC4-5D6E-409C-BE32-E72D297353CC}">
              <c16:uniqueId val="{00000000-D90E-4F25-B5AD-B6F00D08F3D1}"/>
            </c:ext>
          </c:extLst>
        </c:ser>
        <c:dLbls>
          <c:showLegendKey val="0"/>
          <c:showVal val="0"/>
          <c:showCatName val="0"/>
          <c:showSerName val="0"/>
          <c:showPercent val="0"/>
          <c:showBubbleSize val="0"/>
        </c:dLbls>
        <c:smooth val="0"/>
        <c:axId val="684443064"/>
        <c:axId val="684441624"/>
      </c:lineChart>
      <c:catAx>
        <c:axId val="684443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D0D0D"/>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684441624"/>
        <c:crosses val="autoZero"/>
        <c:auto val="1"/>
        <c:lblAlgn val="ctr"/>
        <c:lblOffset val="100"/>
        <c:noMultiLvlLbl val="0"/>
      </c:catAx>
      <c:valAx>
        <c:axId val="684441624"/>
        <c:scaling>
          <c:orientation val="minMax"/>
        </c:scaling>
        <c:delete val="1"/>
        <c:axPos val="l"/>
        <c:numFmt formatCode="General" sourceLinked="1"/>
        <c:majorTickMark val="none"/>
        <c:minorTickMark val="none"/>
        <c:tickLblPos val="nextTo"/>
        <c:crossAx val="684443064"/>
        <c:crosses val="autoZero"/>
        <c:crossBetween val="between"/>
      </c:valAx>
      <c:spPr>
        <a:noFill/>
        <a:ln>
          <a:noFill/>
        </a:ln>
        <a:effectLst/>
      </c:spPr>
    </c:plotArea>
    <c:plotVisOnly val="1"/>
    <c:dispBlanksAs val="gap"/>
    <c:showDLblsOverMax val="0"/>
  </c:chart>
  <c:spPr>
    <a:solidFill>
      <a:schemeClr val="bg1"/>
    </a:solidFill>
    <a:ln w="63500" cap="flat" cmpd="sng" algn="ctr">
      <a:noFill/>
      <a:round/>
    </a:ln>
    <a:effectLst/>
  </c:spPr>
  <c:txPr>
    <a:bodyPr/>
    <a:lstStyle/>
    <a:p>
      <a:pPr>
        <a:defRPr sz="2400">
          <a:latin typeface="Franklin Gothic Book" panose="020B050302010202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58191857962197E-2"/>
          <c:y val="8.9858956082291025E-2"/>
          <c:w val="0.92348084368246941"/>
          <c:h val="0.72678791419885969"/>
        </c:manualLayout>
      </c:layout>
      <c:lineChart>
        <c:grouping val="standard"/>
        <c:varyColors val="0"/>
        <c:ser>
          <c:idx val="0"/>
          <c:order val="0"/>
          <c:tx>
            <c:strRef>
              <c:f>'ChlamydiaCases&amp;Rate2016-2020'!$H$2</c:f>
              <c:strCache>
                <c:ptCount val="1"/>
                <c:pt idx="0">
                  <c:v>Male</c:v>
                </c:pt>
              </c:strCache>
            </c:strRef>
          </c:tx>
          <c:spPr>
            <a:ln w="63500" cap="rnd">
              <a:solidFill>
                <a:srgbClr val="0033A1"/>
              </a:solidFill>
              <a:round/>
              <a:tailEnd type="none"/>
            </a:ln>
            <a:effectLst/>
          </c:spPr>
          <c:marker>
            <c:symbol val="none"/>
          </c:marker>
          <c:dLbls>
            <c:dLbl>
              <c:idx val="0"/>
              <c:layout>
                <c:manualLayout>
                  <c:x val="-1.79122574955908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0C-450C-9A09-386AE0CFCBF7}"/>
                </c:ext>
              </c:extLst>
            </c:dLbl>
            <c:dLbl>
              <c:idx val="4"/>
              <c:layout>
                <c:manualLayout>
                  <c:x val="-6.8893298059964723E-3"/>
                  <c:y val="-9.2011938850942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0C-450C-9A09-386AE0CFCBF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'ChlamydiaCases&amp;Rate2016-2020'!$G$10:$G$14</c:f>
              <c:numCache>
                <c:formatCode>General</c:formatCode>
                <c:ptCount val="5"/>
                <c:pt idx="0">
                  <c:v>2019</c:v>
                </c:pt>
                <c:pt idx="1">
                  <c:v>2020</c:v>
                </c:pt>
                <c:pt idx="2">
                  <c:v>2021</c:v>
                </c:pt>
                <c:pt idx="3">
                  <c:v>2022</c:v>
                </c:pt>
                <c:pt idx="4">
                  <c:v>2023</c:v>
                </c:pt>
              </c:numCache>
            </c:numRef>
          </c:cat>
          <c:val>
            <c:numRef>
              <c:f>'ChlamydiaCases&amp;Rate2016-2020'!$H$10:$H$14</c:f>
              <c:numCache>
                <c:formatCode>General</c:formatCode>
                <c:ptCount val="5"/>
                <c:pt idx="0">
                  <c:v>350</c:v>
                </c:pt>
                <c:pt idx="1">
                  <c:v>286</c:v>
                </c:pt>
                <c:pt idx="2">
                  <c:v>316</c:v>
                </c:pt>
                <c:pt idx="3">
                  <c:v>298</c:v>
                </c:pt>
                <c:pt idx="4">
                  <c:v>291</c:v>
                </c:pt>
              </c:numCache>
            </c:numRef>
          </c:val>
          <c:smooth val="0"/>
          <c:extLst>
            <c:ext xmlns:c16="http://schemas.microsoft.com/office/drawing/2014/chart" uri="{C3380CC4-5D6E-409C-BE32-E72D297353CC}">
              <c16:uniqueId val="{00000003-6465-4009-BACD-338487AB812F}"/>
            </c:ext>
          </c:extLst>
        </c:ser>
        <c:ser>
          <c:idx val="1"/>
          <c:order val="1"/>
          <c:tx>
            <c:strRef>
              <c:f>'ChlamydiaCases&amp;Rate2016-2020'!$I$2</c:f>
              <c:strCache>
                <c:ptCount val="1"/>
                <c:pt idx="0">
                  <c:v>Female</c:v>
                </c:pt>
              </c:strCache>
            </c:strRef>
          </c:tx>
          <c:spPr>
            <a:ln w="63500" cap="rnd">
              <a:solidFill>
                <a:srgbClr val="800080"/>
              </a:solidFill>
              <a:round/>
              <a:tailEnd type="none"/>
            </a:ln>
            <a:effectLst/>
          </c:spPr>
          <c:marker>
            <c:symbol val="none"/>
          </c:marker>
          <c:dLbls>
            <c:dLbl>
              <c:idx val="0"/>
              <c:layout>
                <c:manualLayout>
                  <c:x val="-1.7912257495590854E-2"/>
                  <c:y val="3.06706462836474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0C-450C-9A09-386AE0CFCBF7}"/>
                </c:ext>
              </c:extLst>
            </c:dLbl>
            <c:dLbl>
              <c:idx val="4"/>
              <c:layout>
                <c:manualLayout>
                  <c:x val="-6.88932980599647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0C-450C-9A09-386AE0CFCBF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'ChlamydiaCases&amp;Rate2016-2020'!$G$10:$G$14</c:f>
              <c:numCache>
                <c:formatCode>General</c:formatCode>
                <c:ptCount val="5"/>
                <c:pt idx="0">
                  <c:v>2019</c:v>
                </c:pt>
                <c:pt idx="1">
                  <c:v>2020</c:v>
                </c:pt>
                <c:pt idx="2">
                  <c:v>2021</c:v>
                </c:pt>
                <c:pt idx="3">
                  <c:v>2022</c:v>
                </c:pt>
                <c:pt idx="4">
                  <c:v>2023</c:v>
                </c:pt>
              </c:numCache>
            </c:numRef>
          </c:cat>
          <c:val>
            <c:numRef>
              <c:f>'ChlamydiaCases&amp;Rate2016-2020'!$I$10:$I$14</c:f>
              <c:numCache>
                <c:formatCode>General</c:formatCode>
                <c:ptCount val="5"/>
                <c:pt idx="0">
                  <c:v>704</c:v>
                </c:pt>
                <c:pt idx="1">
                  <c:v>608</c:v>
                </c:pt>
                <c:pt idx="2">
                  <c:v>625</c:v>
                </c:pt>
                <c:pt idx="3">
                  <c:v>577</c:v>
                </c:pt>
                <c:pt idx="4">
                  <c:v>556</c:v>
                </c:pt>
              </c:numCache>
            </c:numRef>
          </c:val>
          <c:smooth val="0"/>
          <c:extLst>
            <c:ext xmlns:c16="http://schemas.microsoft.com/office/drawing/2014/chart" uri="{C3380CC4-5D6E-409C-BE32-E72D297353CC}">
              <c16:uniqueId val="{00000008-6465-4009-BACD-338487AB812F}"/>
            </c:ext>
          </c:extLst>
        </c:ser>
        <c:dLbls>
          <c:showLegendKey val="0"/>
          <c:showVal val="0"/>
          <c:showCatName val="0"/>
          <c:showSerName val="0"/>
          <c:showPercent val="0"/>
          <c:showBubbleSize val="0"/>
        </c:dLbls>
        <c:smooth val="0"/>
        <c:axId val="453917000"/>
        <c:axId val="453917656"/>
      </c:lineChart>
      <c:catAx>
        <c:axId val="453917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C0B0F"/>
                </a:solidFill>
                <a:latin typeface="Franklin Gothic Book" panose="020B0503020102020204" pitchFamily="34" charset="0"/>
                <a:ea typeface="+mn-ea"/>
                <a:cs typeface="+mn-cs"/>
              </a:defRPr>
            </a:pPr>
            <a:endParaRPr lang="en-US"/>
          </a:p>
        </c:txPr>
        <c:crossAx val="453917656"/>
        <c:crosses val="autoZero"/>
        <c:auto val="1"/>
        <c:lblAlgn val="ctr"/>
        <c:lblOffset val="100"/>
        <c:noMultiLvlLbl val="0"/>
      </c:catAx>
      <c:valAx>
        <c:axId val="453917656"/>
        <c:scaling>
          <c:orientation val="minMax"/>
        </c:scaling>
        <c:delete val="1"/>
        <c:axPos val="l"/>
        <c:numFmt formatCode="General" sourceLinked="1"/>
        <c:majorTickMark val="none"/>
        <c:minorTickMark val="none"/>
        <c:tickLblPos val="nextTo"/>
        <c:crossAx val="453917000"/>
        <c:crosses val="autoZero"/>
        <c:crossBetween val="between"/>
      </c:valAx>
      <c:spPr>
        <a:noFill/>
        <a:ln>
          <a:noFill/>
        </a:ln>
        <a:effectLst/>
      </c:spPr>
    </c:plotArea>
    <c:plotVisOnly val="1"/>
    <c:dispBlanksAs val="gap"/>
    <c:showDLblsOverMax val="0"/>
  </c:chart>
  <c:spPr>
    <a:solidFill>
      <a:schemeClr val="bg1"/>
    </a:solidFill>
    <a:ln w="63500" cap="flat" cmpd="sng" algn="ctr">
      <a:noFill/>
      <a:round/>
    </a:ln>
    <a:effectLst/>
  </c:spPr>
  <c:txPr>
    <a:bodyPr/>
    <a:lstStyle/>
    <a:p>
      <a:pPr>
        <a:defRPr sz="2400">
          <a:latin typeface="Franklin Gothic Book" panose="020B050302010202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08C9-4E44-A715-F87EA7BA8F3A}"/>
              </c:ext>
            </c:extLst>
          </c:dPt>
          <c:dPt>
            <c:idx val="2"/>
            <c:invertIfNegative val="0"/>
            <c:bubble3D val="0"/>
            <c:spPr>
              <a:solidFill>
                <a:srgbClr val="800280"/>
              </a:solidFill>
              <a:ln>
                <a:noFill/>
              </a:ln>
              <a:effectLst/>
            </c:spPr>
            <c:extLst>
              <c:ext xmlns:c16="http://schemas.microsoft.com/office/drawing/2014/chart" uri="{C3380CC4-5D6E-409C-BE32-E72D297353CC}">
                <c16:uniqueId val="{00000003-08C9-4E44-A715-F87EA7BA8F3A}"/>
              </c:ext>
            </c:extLst>
          </c:dPt>
          <c:dPt>
            <c:idx val="3"/>
            <c:invertIfNegative val="0"/>
            <c:bubble3D val="0"/>
            <c:spPr>
              <a:solidFill>
                <a:srgbClr val="800280"/>
              </a:solidFill>
              <a:ln>
                <a:noFill/>
              </a:ln>
              <a:effectLst/>
            </c:spPr>
            <c:extLst>
              <c:ext xmlns:c16="http://schemas.microsoft.com/office/drawing/2014/chart" uri="{C3380CC4-5D6E-409C-BE32-E72D297353CC}">
                <c16:uniqueId val="{00000005-08C9-4E44-A715-F87EA7BA8F3A}"/>
              </c:ext>
            </c:extLst>
          </c:dPt>
          <c:dPt>
            <c:idx val="4"/>
            <c:invertIfNegative val="0"/>
            <c:bubble3D val="0"/>
            <c:spPr>
              <a:solidFill>
                <a:srgbClr val="800280"/>
              </a:solidFill>
              <a:ln>
                <a:noFill/>
              </a:ln>
              <a:effectLst/>
            </c:spPr>
            <c:extLst>
              <c:ext xmlns:c16="http://schemas.microsoft.com/office/drawing/2014/chart" uri="{C3380CC4-5D6E-409C-BE32-E72D297353CC}">
                <c16:uniqueId val="{00000007-08C9-4E44-A715-F87EA7BA8F3A}"/>
              </c:ext>
            </c:extLst>
          </c:dPt>
          <c:dPt>
            <c:idx val="5"/>
            <c:invertIfNegative val="0"/>
            <c:bubble3D val="0"/>
            <c:spPr>
              <a:solidFill>
                <a:srgbClr val="800280"/>
              </a:solidFill>
              <a:ln>
                <a:noFill/>
              </a:ln>
              <a:effectLst/>
            </c:spPr>
            <c:extLst>
              <c:ext xmlns:c16="http://schemas.microsoft.com/office/drawing/2014/chart" uri="{C3380CC4-5D6E-409C-BE32-E72D297353CC}">
                <c16:uniqueId val="{00000009-08C9-4E44-A715-F87EA7BA8F3A}"/>
              </c:ext>
            </c:extLst>
          </c:dPt>
          <c:dPt>
            <c:idx val="9"/>
            <c:invertIfNegative val="0"/>
            <c:bubble3D val="0"/>
            <c:spPr>
              <a:solidFill>
                <a:srgbClr val="0033A1"/>
              </a:solidFill>
              <a:ln>
                <a:noFill/>
              </a:ln>
              <a:effectLst/>
            </c:spPr>
            <c:extLst>
              <c:ext xmlns:c16="http://schemas.microsoft.com/office/drawing/2014/chart" uri="{C3380CC4-5D6E-409C-BE32-E72D297353CC}">
                <c16:uniqueId val="{0000000B-08C9-4E44-A715-F87EA7BA8F3A}"/>
              </c:ext>
            </c:extLst>
          </c:dPt>
          <c:dPt>
            <c:idx val="10"/>
            <c:invertIfNegative val="0"/>
            <c:bubble3D val="0"/>
            <c:spPr>
              <a:solidFill>
                <a:srgbClr val="0033A1"/>
              </a:solidFill>
              <a:ln>
                <a:noFill/>
              </a:ln>
              <a:effectLst/>
            </c:spPr>
            <c:extLst>
              <c:ext xmlns:c16="http://schemas.microsoft.com/office/drawing/2014/chart" uri="{C3380CC4-5D6E-409C-BE32-E72D297353CC}">
                <c16:uniqueId val="{0000000D-08C9-4E44-A715-F87EA7BA8F3A}"/>
              </c:ext>
            </c:extLst>
          </c:dPt>
          <c:dPt>
            <c:idx val="11"/>
            <c:invertIfNegative val="0"/>
            <c:bubble3D val="0"/>
            <c:spPr>
              <a:solidFill>
                <a:srgbClr val="0033A1"/>
              </a:solidFill>
              <a:ln>
                <a:noFill/>
              </a:ln>
              <a:effectLst/>
            </c:spPr>
            <c:extLst>
              <c:ext xmlns:c16="http://schemas.microsoft.com/office/drawing/2014/chart" uri="{C3380CC4-5D6E-409C-BE32-E72D297353CC}">
                <c16:uniqueId val="{0000000F-08C9-4E44-A715-F87EA7BA8F3A}"/>
              </c:ext>
            </c:extLst>
          </c:dPt>
          <c:dPt>
            <c:idx val="12"/>
            <c:invertIfNegative val="0"/>
            <c:bubble3D val="0"/>
            <c:spPr>
              <a:solidFill>
                <a:srgbClr val="0033A1"/>
              </a:solidFill>
              <a:ln>
                <a:noFill/>
              </a:ln>
              <a:effectLst/>
            </c:spPr>
            <c:extLst>
              <c:ext xmlns:c16="http://schemas.microsoft.com/office/drawing/2014/chart" uri="{C3380CC4-5D6E-409C-BE32-E72D297353CC}">
                <c16:uniqueId val="{00000011-08C9-4E44-A715-F87EA7BA8F3A}"/>
              </c:ext>
            </c:extLst>
          </c:dPt>
          <c:dPt>
            <c:idx val="13"/>
            <c:invertIfNegative val="0"/>
            <c:bubble3D val="0"/>
            <c:spPr>
              <a:solidFill>
                <a:srgbClr val="0033A1"/>
              </a:solidFill>
              <a:ln>
                <a:noFill/>
              </a:ln>
              <a:effectLst/>
            </c:spPr>
            <c:extLst>
              <c:ext xmlns:c16="http://schemas.microsoft.com/office/drawing/2014/chart" uri="{C3380CC4-5D6E-409C-BE32-E72D297353CC}">
                <c16:uniqueId val="{00000013-08C9-4E44-A715-F87EA7BA8F3A}"/>
              </c:ext>
            </c:extLst>
          </c:dPt>
          <c:dPt>
            <c:idx val="17"/>
            <c:invertIfNegative val="0"/>
            <c:bubble3D val="0"/>
            <c:spPr>
              <a:solidFill>
                <a:srgbClr val="2A5934"/>
              </a:solidFill>
              <a:ln>
                <a:noFill/>
              </a:ln>
              <a:effectLst/>
            </c:spPr>
            <c:extLst>
              <c:ext xmlns:c16="http://schemas.microsoft.com/office/drawing/2014/chart" uri="{C3380CC4-5D6E-409C-BE32-E72D297353CC}">
                <c16:uniqueId val="{00000015-08C9-4E44-A715-F87EA7BA8F3A}"/>
              </c:ext>
            </c:extLst>
          </c:dPt>
          <c:dPt>
            <c:idx val="18"/>
            <c:invertIfNegative val="0"/>
            <c:bubble3D val="0"/>
            <c:spPr>
              <a:solidFill>
                <a:srgbClr val="2A5934"/>
              </a:solidFill>
              <a:ln>
                <a:noFill/>
              </a:ln>
              <a:effectLst/>
            </c:spPr>
            <c:extLst>
              <c:ext xmlns:c16="http://schemas.microsoft.com/office/drawing/2014/chart" uri="{C3380CC4-5D6E-409C-BE32-E72D297353CC}">
                <c16:uniqueId val="{00000017-08C9-4E44-A715-F87EA7BA8F3A}"/>
              </c:ext>
            </c:extLst>
          </c:dPt>
          <c:dPt>
            <c:idx val="19"/>
            <c:invertIfNegative val="0"/>
            <c:bubble3D val="0"/>
            <c:spPr>
              <a:solidFill>
                <a:srgbClr val="2A5934"/>
              </a:solidFill>
              <a:ln>
                <a:noFill/>
              </a:ln>
              <a:effectLst/>
            </c:spPr>
            <c:extLst>
              <c:ext xmlns:c16="http://schemas.microsoft.com/office/drawing/2014/chart" uri="{C3380CC4-5D6E-409C-BE32-E72D297353CC}">
                <c16:uniqueId val="{00000019-08C9-4E44-A715-F87EA7BA8F3A}"/>
              </c:ext>
            </c:extLst>
          </c:dPt>
          <c:dPt>
            <c:idx val="20"/>
            <c:invertIfNegative val="0"/>
            <c:bubble3D val="0"/>
            <c:spPr>
              <a:solidFill>
                <a:srgbClr val="2A5934"/>
              </a:solidFill>
              <a:ln>
                <a:solidFill>
                  <a:srgbClr val="2A5934"/>
                </a:solidFill>
              </a:ln>
              <a:effectLst/>
            </c:spPr>
            <c:extLst>
              <c:ext xmlns:c16="http://schemas.microsoft.com/office/drawing/2014/chart" uri="{C3380CC4-5D6E-409C-BE32-E72D297353CC}">
                <c16:uniqueId val="{0000001B-08C9-4E44-A715-F87EA7BA8F3A}"/>
              </c:ext>
            </c:extLst>
          </c:dPt>
          <c:dPt>
            <c:idx val="21"/>
            <c:invertIfNegative val="0"/>
            <c:bubble3D val="0"/>
            <c:spPr>
              <a:solidFill>
                <a:srgbClr val="2A5934"/>
              </a:solidFill>
              <a:ln>
                <a:noFill/>
              </a:ln>
              <a:effectLst/>
            </c:spPr>
            <c:extLst>
              <c:ext xmlns:c16="http://schemas.microsoft.com/office/drawing/2014/chart" uri="{C3380CC4-5D6E-409C-BE32-E72D297353CC}">
                <c16:uniqueId val="{0000001D-08C9-4E44-A715-F87EA7BA8F3A}"/>
              </c:ext>
            </c:extLst>
          </c:dPt>
          <c:dPt>
            <c:idx val="25"/>
            <c:invertIfNegative val="0"/>
            <c:bubble3D val="0"/>
            <c:spPr>
              <a:solidFill>
                <a:srgbClr val="DC6D12"/>
              </a:solidFill>
              <a:ln>
                <a:noFill/>
              </a:ln>
              <a:effectLst/>
            </c:spPr>
            <c:extLst>
              <c:ext xmlns:c16="http://schemas.microsoft.com/office/drawing/2014/chart" uri="{C3380CC4-5D6E-409C-BE32-E72D297353CC}">
                <c16:uniqueId val="{0000001F-08C9-4E44-A715-F87EA7BA8F3A}"/>
              </c:ext>
            </c:extLst>
          </c:dPt>
          <c:dPt>
            <c:idx val="26"/>
            <c:invertIfNegative val="0"/>
            <c:bubble3D val="0"/>
            <c:spPr>
              <a:solidFill>
                <a:srgbClr val="DC6D12"/>
              </a:solidFill>
              <a:ln>
                <a:noFill/>
              </a:ln>
              <a:effectLst/>
            </c:spPr>
            <c:extLst>
              <c:ext xmlns:c16="http://schemas.microsoft.com/office/drawing/2014/chart" uri="{C3380CC4-5D6E-409C-BE32-E72D297353CC}">
                <c16:uniqueId val="{00000021-08C9-4E44-A715-F87EA7BA8F3A}"/>
              </c:ext>
            </c:extLst>
          </c:dPt>
          <c:dPt>
            <c:idx val="27"/>
            <c:invertIfNegative val="0"/>
            <c:bubble3D val="0"/>
            <c:spPr>
              <a:solidFill>
                <a:srgbClr val="DC6D12"/>
              </a:solidFill>
              <a:ln>
                <a:noFill/>
              </a:ln>
              <a:effectLst/>
            </c:spPr>
            <c:extLst>
              <c:ext xmlns:c16="http://schemas.microsoft.com/office/drawing/2014/chart" uri="{C3380CC4-5D6E-409C-BE32-E72D297353CC}">
                <c16:uniqueId val="{00000023-08C9-4E44-A715-F87EA7BA8F3A}"/>
              </c:ext>
            </c:extLst>
          </c:dPt>
          <c:dPt>
            <c:idx val="28"/>
            <c:invertIfNegative val="0"/>
            <c:bubble3D val="0"/>
            <c:spPr>
              <a:solidFill>
                <a:srgbClr val="DC6D12"/>
              </a:solidFill>
              <a:ln>
                <a:noFill/>
              </a:ln>
              <a:effectLst/>
            </c:spPr>
            <c:extLst>
              <c:ext xmlns:c16="http://schemas.microsoft.com/office/drawing/2014/chart" uri="{C3380CC4-5D6E-409C-BE32-E72D297353CC}">
                <c16:uniqueId val="{00000025-08C9-4E44-A715-F87EA7BA8F3A}"/>
              </c:ext>
            </c:extLst>
          </c:dPt>
          <c:dPt>
            <c:idx val="29"/>
            <c:invertIfNegative val="0"/>
            <c:bubble3D val="0"/>
            <c:spPr>
              <a:solidFill>
                <a:srgbClr val="DC6D12"/>
              </a:solidFill>
              <a:ln>
                <a:noFill/>
              </a:ln>
              <a:effectLst/>
            </c:spPr>
            <c:extLst>
              <c:ext xmlns:c16="http://schemas.microsoft.com/office/drawing/2014/chart" uri="{C3380CC4-5D6E-409C-BE32-E72D297353CC}">
                <c16:uniqueId val="{00000027-08C9-4E44-A715-F87EA7BA8F3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'AnnKEmery_Chlamydia_Rates (2)'!$A$18:$AF$18</c:f>
              <c:strCache>
                <c:ptCount val="30"/>
                <c:pt idx="1">
                  <c:v>'19</c:v>
                </c:pt>
                <c:pt idx="3">
                  <c:v>'21</c:v>
                </c:pt>
                <c:pt idx="5">
                  <c:v>'23</c:v>
                </c:pt>
                <c:pt idx="9">
                  <c:v>'19</c:v>
                </c:pt>
                <c:pt idx="11">
                  <c:v>'21</c:v>
                </c:pt>
                <c:pt idx="13">
                  <c:v>'23</c:v>
                </c:pt>
                <c:pt idx="17">
                  <c:v>'19</c:v>
                </c:pt>
                <c:pt idx="19">
                  <c:v>'21</c:v>
                </c:pt>
                <c:pt idx="21">
                  <c:v>'23</c:v>
                </c:pt>
                <c:pt idx="25">
                  <c:v>'19</c:v>
                </c:pt>
                <c:pt idx="27">
                  <c:v>'21</c:v>
                </c:pt>
                <c:pt idx="29">
                  <c:v>'23</c:v>
                </c:pt>
              </c:strCache>
            </c:strRef>
          </c:cat>
          <c:val>
            <c:numRef>
              <c:f>'AnnKEmery_Chlamydia_Rates (2)'!$A$19:$AF$19</c:f>
              <c:numCache>
                <c:formatCode>#,##0</c:formatCode>
                <c:ptCount val="32"/>
                <c:pt idx="1">
                  <c:v>2137.0841589321099</c:v>
                </c:pt>
                <c:pt idx="2">
                  <c:v>1849.8935948587991</c:v>
                </c:pt>
                <c:pt idx="3">
                  <c:v>1787.6730678825438</c:v>
                </c:pt>
                <c:pt idx="4">
                  <c:v>1757.8455422094401</c:v>
                </c:pt>
                <c:pt idx="5">
                  <c:v>1759.960243613602</c:v>
                </c:pt>
                <c:pt idx="9">
                  <c:v>2101.7666484978681</c:v>
                </c:pt>
                <c:pt idx="10">
                  <c:v>1874.1469444515981</c:v>
                </c:pt>
                <c:pt idx="11">
                  <c:v>2001.9366925880893</c:v>
                </c:pt>
                <c:pt idx="12">
                  <c:v>1797.1994894025102</c:v>
                </c:pt>
                <c:pt idx="13">
                  <c:v>1688.4707345994595</c:v>
                </c:pt>
                <c:pt idx="17">
                  <c:v>498.92333319790356</c:v>
                </c:pt>
                <c:pt idx="18">
                  <c:v>454.68401764000566</c:v>
                </c:pt>
                <c:pt idx="19">
                  <c:v>508.62734128705421</c:v>
                </c:pt>
                <c:pt idx="20">
                  <c:v>499.10994550964119</c:v>
                </c:pt>
                <c:pt idx="21">
                  <c:v>493.13095351333726</c:v>
                </c:pt>
                <c:pt idx="25">
                  <c:v>126.57920415111214</c:v>
                </c:pt>
                <c:pt idx="26">
                  <c:v>108.56448341039537</c:v>
                </c:pt>
                <c:pt idx="27">
                  <c:v>127.6275520114649</c:v>
                </c:pt>
                <c:pt idx="28">
                  <c:v>129.5828019462312</c:v>
                </c:pt>
                <c:pt idx="29">
                  <c:v>137.34312793849136</c:v>
                </c:pt>
              </c:numCache>
            </c:numRef>
          </c:val>
          <c:extLst>
            <c:ext xmlns:c16="http://schemas.microsoft.com/office/drawing/2014/chart" uri="{C3380CC4-5D6E-409C-BE32-E72D297353CC}">
              <c16:uniqueId val="{00000028-08C9-4E44-A715-F87EA7BA8F3A}"/>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186570072"/>
        <c:crosses val="autoZero"/>
        <c:auto val="1"/>
        <c:lblAlgn val="ctr"/>
        <c:lblOffset val="100"/>
        <c:tickLblSkip val="1"/>
        <c:noMultiLvlLbl val="0"/>
      </c:catAx>
      <c:valAx>
        <c:axId val="186570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7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0080614907505439"/>
          <c:w val="0.93888888888888888"/>
          <c:h val="0.85370432366712057"/>
        </c:manualLayout>
      </c:layout>
      <c:barChart>
        <c:barDir val="bar"/>
        <c:grouping val="stacked"/>
        <c:varyColors val="0"/>
        <c:ser>
          <c:idx val="0"/>
          <c:order val="0"/>
          <c:tx>
            <c:strRef>
              <c:f>'STI Ratesbyage and sex2023'!$B$2</c:f>
              <c:strCache>
                <c:ptCount val="1"/>
                <c:pt idx="0">
                  <c:v>X</c:v>
                </c:pt>
              </c:strCache>
            </c:strRef>
          </c:tx>
          <c:spPr>
            <a:noFill/>
            <a:ln>
              <a:noFill/>
            </a:ln>
            <a:effectLst/>
          </c:spPr>
          <c:invertIfNegative val="0"/>
          <c:cat>
            <c:strRef>
              <c:f>'STI Ratesbyage and sex2023'!$A$3:$A$13</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sex2023'!$B$3:$B$13</c:f>
              <c:numCache>
                <c:formatCode>General</c:formatCode>
                <c:ptCount val="11"/>
                <c:pt idx="0">
                  <c:v>6009</c:v>
                </c:pt>
                <c:pt idx="1">
                  <c:v>6010</c:v>
                </c:pt>
                <c:pt idx="2">
                  <c:v>5952</c:v>
                </c:pt>
                <c:pt idx="3">
                  <c:v>4175</c:v>
                </c:pt>
                <c:pt idx="4">
                  <c:v>3280</c:v>
                </c:pt>
                <c:pt idx="5">
                  <c:v>4456</c:v>
                </c:pt>
                <c:pt idx="6">
                  <c:v>4994</c:v>
                </c:pt>
                <c:pt idx="7">
                  <c:v>5415</c:v>
                </c:pt>
                <c:pt idx="8">
                  <c:v>5677</c:v>
                </c:pt>
                <c:pt idx="9">
                  <c:v>5829</c:v>
                </c:pt>
                <c:pt idx="10">
                  <c:v>5736</c:v>
                </c:pt>
              </c:numCache>
            </c:numRef>
          </c:val>
          <c:extLst>
            <c:ext xmlns:c16="http://schemas.microsoft.com/office/drawing/2014/chart" uri="{C3380CC4-5D6E-409C-BE32-E72D297353CC}">
              <c16:uniqueId val="{00000000-9235-4357-A5C6-80AA66D58DBE}"/>
            </c:ext>
          </c:extLst>
        </c:ser>
        <c:ser>
          <c:idx val="1"/>
          <c:order val="1"/>
          <c:tx>
            <c:strRef>
              <c:f>'STI Ratesbyage and sex2023'!$C$2</c:f>
              <c:strCache>
                <c:ptCount val="1"/>
                <c:pt idx="0">
                  <c:v>Male</c:v>
                </c:pt>
              </c:strCache>
            </c:strRef>
          </c:tx>
          <c:spPr>
            <a:solidFill>
              <a:srgbClr val="0033A1"/>
            </a:solidFill>
            <a:ln>
              <a:noFill/>
            </a:ln>
            <a:effectLst/>
          </c:spPr>
          <c:invertIfNegative val="0"/>
          <c:dLbls>
            <c:dLbl>
              <c:idx val="3"/>
              <c:layout>
                <c:manualLayout>
                  <c:x val="-0.10788013998250222"/>
                  <c:y val="-1.69594093871866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35-4357-A5C6-80AA66D58DBE}"/>
                </c:ext>
              </c:extLst>
            </c:dLbl>
            <c:dLbl>
              <c:idx val="4"/>
              <c:layout>
                <c:manualLayout>
                  <c:x val="-0.13620253718285219"/>
                  <c:y val="9.25069380203515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35-4357-A5C6-80AA66D58DBE}"/>
                </c:ext>
              </c:extLst>
            </c:dLbl>
            <c:dLbl>
              <c:idx val="5"/>
              <c:layout>
                <c:manualLayout>
                  <c:x val="-0.100635826771653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35-4357-A5C6-80AA66D58DBE}"/>
                </c:ext>
              </c:extLst>
            </c:dLbl>
            <c:dLbl>
              <c:idx val="6"/>
              <c:layout>
                <c:manualLayout>
                  <c:x val="-8.6827646544181958E-2"/>
                  <c:y val="-4.27345490618852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35-4357-A5C6-80AA66D58DBE}"/>
                </c:ext>
              </c:extLst>
            </c:dLbl>
            <c:dLbl>
              <c:idx val="7"/>
              <c:layout>
                <c:manualLayout>
                  <c:x val="-6.0290901137357827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6666666666666666E-2"/>
                      <c:h val="7.8321678321678329E-2"/>
                    </c:manualLayout>
                  </c15:layout>
                </c:ext>
                <c:ext xmlns:c16="http://schemas.microsoft.com/office/drawing/2014/chart" uri="{C3380CC4-5D6E-409C-BE32-E72D297353CC}">
                  <c16:uniqueId val="{00000005-9235-4357-A5C6-80AA66D58DBE}"/>
                </c:ext>
              </c:extLst>
            </c:dLbl>
            <c:dLbl>
              <c:idx val="8"/>
              <c:layout>
                <c:manualLayout>
                  <c:x val="-5.9644794400699912E-2"/>
                  <c:y val="-4.27345490618852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35-4357-A5C6-80AA66D58DBE}"/>
                </c:ext>
              </c:extLst>
            </c:dLbl>
            <c:dLbl>
              <c:idx val="9"/>
              <c:layout>
                <c:manualLayout>
                  <c:x val="-4.2766586846771031E-2"/>
                  <c:y val="-2.64047317279258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235-4357-A5C6-80AA66D58DBE}"/>
                </c:ext>
              </c:extLst>
            </c:dLbl>
            <c:dLbl>
              <c:idx val="10"/>
              <c:layout>
                <c:manualLayout>
                  <c:x val="-4.7559060163615649E-2"/>
                  <c:y val="-2.64047317279256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35-4357-A5C6-80AA66D58D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3A1"/>
                    </a:solidFill>
                    <a:latin typeface="Franklin Gothic Book" panose="020B0503020102020204" pitchFamily="34"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Ratesbyage and sex2023'!$A$3:$A$13</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sex2023'!$C$3:$C$13</c:f>
              <c:numCache>
                <c:formatCode>#,##0</c:formatCode>
                <c:ptCount val="11"/>
                <c:pt idx="0">
                  <c:v>2</c:v>
                </c:pt>
                <c:pt idx="1">
                  <c:v>1</c:v>
                </c:pt>
                <c:pt idx="2">
                  <c:v>59</c:v>
                </c:pt>
                <c:pt idx="3">
                  <c:v>1836</c:v>
                </c:pt>
                <c:pt idx="4">
                  <c:v>2731</c:v>
                </c:pt>
                <c:pt idx="5">
                  <c:v>1555</c:v>
                </c:pt>
                <c:pt idx="6">
                  <c:v>1017</c:v>
                </c:pt>
                <c:pt idx="7">
                  <c:v>596</c:v>
                </c:pt>
                <c:pt idx="8">
                  <c:v>334</c:v>
                </c:pt>
                <c:pt idx="9">
                  <c:v>182</c:v>
                </c:pt>
                <c:pt idx="10">
                  <c:v>275</c:v>
                </c:pt>
              </c:numCache>
            </c:numRef>
          </c:val>
          <c:extLst>
            <c:ext xmlns:c16="http://schemas.microsoft.com/office/drawing/2014/chart" uri="{C3380CC4-5D6E-409C-BE32-E72D297353CC}">
              <c16:uniqueId val="{00000007-9235-4357-A5C6-80AA66D58DBE}"/>
            </c:ext>
          </c:extLst>
        </c:ser>
        <c:ser>
          <c:idx val="2"/>
          <c:order val="2"/>
          <c:tx>
            <c:strRef>
              <c:f>'STI Ratesbyage and sex2023'!$D$2</c:f>
              <c:strCache>
                <c:ptCount val="1"/>
                <c:pt idx="0">
                  <c:v>Age group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Franklin Gothic Book" panose="020B0503020102020204" pitchFamily="34" charset="0"/>
                    <a:ea typeface="+mn-ea"/>
                    <a:cs typeface="Times New Roman" panose="02020603050405020304" pitchFamily="18"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'STI Ratesbyage and sex2023'!$A$3:$A$13</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sex2023'!$D$3:$D$13</c:f>
              <c:numCache>
                <c:formatCode>General</c:formatCode>
                <c:ptCount val="11"/>
                <c:pt idx="0">
                  <c:v>2000</c:v>
                </c:pt>
                <c:pt idx="1">
                  <c:v>2000</c:v>
                </c:pt>
                <c:pt idx="2">
                  <c:v>2000</c:v>
                </c:pt>
                <c:pt idx="3">
                  <c:v>2000</c:v>
                </c:pt>
                <c:pt idx="4">
                  <c:v>2000</c:v>
                </c:pt>
                <c:pt idx="5">
                  <c:v>2000</c:v>
                </c:pt>
                <c:pt idx="6">
                  <c:v>2000</c:v>
                </c:pt>
                <c:pt idx="7">
                  <c:v>2000</c:v>
                </c:pt>
                <c:pt idx="8">
                  <c:v>2000</c:v>
                </c:pt>
                <c:pt idx="9">
                  <c:v>2000</c:v>
                </c:pt>
                <c:pt idx="10">
                  <c:v>2000</c:v>
                </c:pt>
              </c:numCache>
            </c:numRef>
          </c:val>
          <c:extLst>
            <c:ext xmlns:c16="http://schemas.microsoft.com/office/drawing/2014/chart" uri="{C3380CC4-5D6E-409C-BE32-E72D297353CC}">
              <c16:uniqueId val="{00000008-9235-4357-A5C6-80AA66D58DBE}"/>
            </c:ext>
          </c:extLst>
        </c:ser>
        <c:ser>
          <c:idx val="3"/>
          <c:order val="3"/>
          <c:tx>
            <c:strRef>
              <c:f>'STI Ratesbyage and sex2023'!$E$2</c:f>
              <c:strCache>
                <c:ptCount val="1"/>
                <c:pt idx="0">
                  <c:v>Female</c:v>
                </c:pt>
              </c:strCache>
            </c:strRef>
          </c:tx>
          <c:spPr>
            <a:solidFill>
              <a:srgbClr val="800280"/>
            </a:solidFill>
            <a:ln>
              <a:noFill/>
            </a:ln>
            <a:effectLst/>
          </c:spPr>
          <c:invertIfNegative val="0"/>
          <c:dLbls>
            <c:dLbl>
              <c:idx val="4"/>
              <c:layout>
                <c:manualLayout>
                  <c:x val="0.20558027121609809"/>
                  <c:y val="4.62534690101757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35-4357-A5C6-80AA66D58DBE}"/>
                </c:ext>
              </c:extLst>
            </c:dLbl>
            <c:dLbl>
              <c:idx val="5"/>
              <c:layout>
                <c:manualLayout>
                  <c:x val="0.2450450568678916"/>
                  <c:y val="-4.62534690101766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35-4357-A5C6-80AA66D58DBE}"/>
                </c:ext>
              </c:extLst>
            </c:dLbl>
            <c:dLbl>
              <c:idx val="6"/>
              <c:layout>
                <c:manualLayout>
                  <c:x val="0.15176815398075241"/>
                  <c:y val="-8.479704693593334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35-4357-A5C6-80AA66D58DBE}"/>
                </c:ext>
              </c:extLst>
            </c:dLbl>
            <c:dLbl>
              <c:idx val="7"/>
              <c:layout>
                <c:manualLayout>
                  <c:x val="0.11209317585301837"/>
                  <c:y val="-4.62534690101761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35-4357-A5C6-80AA66D58DBE}"/>
                </c:ext>
              </c:extLst>
            </c:dLbl>
            <c:dLbl>
              <c:idx val="8"/>
              <c:layout>
                <c:manualLayout>
                  <c:x val="4.5788340038810028E-2"/>
                  <c:y val="2.64047317279251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35-4357-A5C6-80AA66D58DBE}"/>
                </c:ext>
              </c:extLst>
            </c:dLbl>
            <c:dLbl>
              <c:idx val="9"/>
              <c:layout>
                <c:manualLayout>
                  <c:x val="4.6299071324273626E-2"/>
                  <c:y val="-2.64047317279258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35-4357-A5C6-80AA66D58D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800280"/>
                    </a:solidFill>
                    <a:latin typeface="Franklin Gothic Book" panose="020B0503020102020204" pitchFamily="34"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Ratesbyage and sex2023'!$A$3:$A$13</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sex2023'!$E$3:$E$13</c:f>
              <c:numCache>
                <c:formatCode>#,##0</c:formatCode>
                <c:ptCount val="11"/>
                <c:pt idx="0">
                  <c:v>6</c:v>
                </c:pt>
                <c:pt idx="1">
                  <c:v>137</c:v>
                </c:pt>
                <c:pt idx="2">
                  <c:v>2</c:v>
                </c:pt>
                <c:pt idx="3">
                  <c:v>239</c:v>
                </c:pt>
                <c:pt idx="4">
                  <c:v>4804</c:v>
                </c:pt>
                <c:pt idx="5">
                  <c:v>6011</c:v>
                </c:pt>
                <c:pt idx="6">
                  <c:v>2681</c:v>
                </c:pt>
                <c:pt idx="7">
                  <c:v>1379</c:v>
                </c:pt>
                <c:pt idx="8">
                  <c:v>628</c:v>
                </c:pt>
                <c:pt idx="9">
                  <c:v>283</c:v>
                </c:pt>
                <c:pt idx="10">
                  <c:v>150</c:v>
                </c:pt>
              </c:numCache>
            </c:numRef>
          </c:val>
          <c:extLst>
            <c:ext xmlns:c16="http://schemas.microsoft.com/office/drawing/2014/chart" uri="{C3380CC4-5D6E-409C-BE32-E72D297353CC}">
              <c16:uniqueId val="{0000000D-9235-4357-A5C6-80AA66D58DBE}"/>
            </c:ext>
          </c:extLst>
        </c:ser>
        <c:ser>
          <c:idx val="4"/>
          <c:order val="4"/>
          <c:tx>
            <c:strRef>
              <c:f>'STI Ratesbyage and sex2023'!$F$2</c:f>
              <c:strCache>
                <c:ptCount val="1"/>
                <c:pt idx="0">
                  <c:v>Y</c:v>
                </c:pt>
              </c:strCache>
            </c:strRef>
          </c:tx>
          <c:spPr>
            <a:noFill/>
            <a:ln>
              <a:noFill/>
            </a:ln>
            <a:effectLst/>
          </c:spPr>
          <c:invertIfNegative val="0"/>
          <c:cat>
            <c:strRef>
              <c:f>'STI Ratesbyage and sex2023'!$A$3:$A$13</c:f>
              <c:strCache>
                <c:ptCount val="11"/>
                <c:pt idx="0">
                  <c:v>0-4</c:v>
                </c:pt>
                <c:pt idx="1">
                  <c:v>5-9</c:v>
                </c:pt>
                <c:pt idx="2">
                  <c:v>10-14</c:v>
                </c:pt>
                <c:pt idx="3">
                  <c:v>15-19</c:v>
                </c:pt>
                <c:pt idx="4">
                  <c:v>20-24</c:v>
                </c:pt>
                <c:pt idx="5">
                  <c:v>25-29</c:v>
                </c:pt>
                <c:pt idx="6">
                  <c:v>30-34</c:v>
                </c:pt>
                <c:pt idx="7">
                  <c:v>35-39</c:v>
                </c:pt>
                <c:pt idx="8">
                  <c:v>40-44</c:v>
                </c:pt>
                <c:pt idx="9">
                  <c:v>45-49</c:v>
                </c:pt>
                <c:pt idx="10">
                  <c:v>50=&gt;</c:v>
                </c:pt>
              </c:strCache>
            </c:strRef>
          </c:cat>
          <c:val>
            <c:numRef>
              <c:f>'STI Ratesbyage and sex2023'!$F$3:$F$13</c:f>
              <c:numCache>
                <c:formatCode>General</c:formatCode>
                <c:ptCount val="11"/>
                <c:pt idx="0">
                  <c:v>6005</c:v>
                </c:pt>
                <c:pt idx="1">
                  <c:v>5874</c:v>
                </c:pt>
                <c:pt idx="2">
                  <c:v>6009</c:v>
                </c:pt>
                <c:pt idx="3">
                  <c:v>5772</c:v>
                </c:pt>
                <c:pt idx="4">
                  <c:v>1207</c:v>
                </c:pt>
                <c:pt idx="5">
                  <c:v>0</c:v>
                </c:pt>
                <c:pt idx="6">
                  <c:v>3330</c:v>
                </c:pt>
                <c:pt idx="7">
                  <c:v>4632</c:v>
                </c:pt>
                <c:pt idx="8">
                  <c:v>5383</c:v>
                </c:pt>
                <c:pt idx="9">
                  <c:v>5728</c:v>
                </c:pt>
                <c:pt idx="10">
                  <c:v>5861</c:v>
                </c:pt>
              </c:numCache>
            </c:numRef>
          </c:val>
          <c:extLst>
            <c:ext xmlns:c16="http://schemas.microsoft.com/office/drawing/2014/chart" uri="{C3380CC4-5D6E-409C-BE32-E72D297353CC}">
              <c16:uniqueId val="{0000000E-9235-4357-A5C6-80AA66D58DBE}"/>
            </c:ext>
          </c:extLst>
        </c:ser>
        <c:dLbls>
          <c:showLegendKey val="0"/>
          <c:showVal val="0"/>
          <c:showCatName val="0"/>
          <c:showSerName val="0"/>
          <c:showPercent val="0"/>
          <c:showBubbleSize val="0"/>
        </c:dLbls>
        <c:gapWidth val="40"/>
        <c:overlap val="100"/>
        <c:axId val="425996328"/>
        <c:axId val="425999568"/>
      </c:barChart>
      <c:catAx>
        <c:axId val="425996328"/>
        <c:scaling>
          <c:orientation val="minMax"/>
        </c:scaling>
        <c:delete val="1"/>
        <c:axPos val="l"/>
        <c:numFmt formatCode="General" sourceLinked="1"/>
        <c:majorTickMark val="none"/>
        <c:minorTickMark val="none"/>
        <c:tickLblPos val="nextTo"/>
        <c:crossAx val="425999568"/>
        <c:crosses val="autoZero"/>
        <c:auto val="1"/>
        <c:lblAlgn val="ctr"/>
        <c:lblOffset val="100"/>
        <c:noMultiLvlLbl val="0"/>
      </c:catAx>
      <c:valAx>
        <c:axId val="425999568"/>
        <c:scaling>
          <c:orientation val="minMax"/>
        </c:scaling>
        <c:delete val="1"/>
        <c:axPos val="b"/>
        <c:numFmt formatCode="General" sourceLinked="1"/>
        <c:majorTickMark val="none"/>
        <c:minorTickMark val="none"/>
        <c:tickLblPos val="nextTo"/>
        <c:crossAx val="425996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417010373703294E-2"/>
          <c:y val="9.1355205599300077E-2"/>
          <c:w val="0.85836332958380201"/>
          <c:h val="0.70744881889763778"/>
        </c:manualLayout>
      </c:layout>
      <c:lineChart>
        <c:grouping val="standard"/>
        <c:varyColors val="0"/>
        <c:ser>
          <c:idx val="0"/>
          <c:order val="0"/>
          <c:spPr>
            <a:ln w="63500" cap="rnd">
              <a:solidFill>
                <a:sysClr val="window" lastClr="FFFFFF">
                  <a:lumMod val="65000"/>
                </a:sysClr>
              </a:solidFill>
              <a:round/>
              <a:tailEnd type="none"/>
            </a:ln>
            <a:effectLst/>
          </c:spPr>
          <c:marker>
            <c:symbol val="none"/>
          </c:marker>
          <c:dLbls>
            <c:dLbl>
              <c:idx val="0"/>
              <c:layout>
                <c:manualLayout>
                  <c:x val="-3.0313051146384492E-2"/>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DF-40AF-9C65-016F0CFF9BF1}"/>
                </c:ext>
              </c:extLst>
            </c:dLbl>
            <c:dLbl>
              <c:idx val="1"/>
              <c:delete val="1"/>
              <c:extLst>
                <c:ext xmlns:c15="http://schemas.microsoft.com/office/drawing/2012/chart" uri="{CE6537A1-D6FC-4f65-9D91-7224C49458BB}"/>
                <c:ext xmlns:c16="http://schemas.microsoft.com/office/drawing/2014/chart" uri="{C3380CC4-5D6E-409C-BE32-E72D297353CC}">
                  <c16:uniqueId val="{00000000-E608-40B3-AF82-ECB454AF34BB}"/>
                </c:ext>
              </c:extLst>
            </c:dLbl>
            <c:dLbl>
              <c:idx val="2"/>
              <c:delete val="1"/>
              <c:extLst>
                <c:ext xmlns:c15="http://schemas.microsoft.com/office/drawing/2012/chart" uri="{CE6537A1-D6FC-4f65-9D91-7224C49458BB}"/>
                <c:ext xmlns:c16="http://schemas.microsoft.com/office/drawing/2014/chart" uri="{C3380CC4-5D6E-409C-BE32-E72D297353CC}">
                  <c16:uniqueId val="{00000001-E608-40B3-AF82-ECB454AF34BB}"/>
                </c:ext>
              </c:extLst>
            </c:dLbl>
            <c:dLbl>
              <c:idx val="3"/>
              <c:layout>
                <c:manualLayout>
                  <c:x val="-3.1690917107583774E-2"/>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08-40B3-AF82-ECB454AF34BB}"/>
                </c:ext>
              </c:extLst>
            </c:dLbl>
            <c:dLbl>
              <c:idx val="4"/>
              <c:layout>
                <c:manualLayout>
                  <c:x val="1.3778659611992945E-3"/>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DF-40AF-9C65-016F0CFF9BF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67D7A"/>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'ChlamydiaCases&amp;Rate2016-2020'!$L$13:$L$17</c:f>
              <c:numCache>
                <c:formatCode>General</c:formatCode>
                <c:ptCount val="5"/>
                <c:pt idx="0">
                  <c:v>2019</c:v>
                </c:pt>
                <c:pt idx="1">
                  <c:v>2020</c:v>
                </c:pt>
                <c:pt idx="2">
                  <c:v>2021</c:v>
                </c:pt>
                <c:pt idx="3">
                  <c:v>2022</c:v>
                </c:pt>
                <c:pt idx="4">
                  <c:v>2023</c:v>
                </c:pt>
              </c:numCache>
            </c:numRef>
          </c:cat>
          <c:val>
            <c:numRef>
              <c:f>'ChlamydiaCases&amp;Rate2016-2020'!$M$13:$M$17</c:f>
              <c:numCache>
                <c:formatCode>General</c:formatCode>
                <c:ptCount val="5"/>
                <c:pt idx="0">
                  <c:v>265</c:v>
                </c:pt>
                <c:pt idx="1">
                  <c:v>197</c:v>
                </c:pt>
                <c:pt idx="2">
                  <c:v>221</c:v>
                </c:pt>
                <c:pt idx="3">
                  <c:v>205</c:v>
                </c:pt>
                <c:pt idx="4">
                  <c:v>190</c:v>
                </c:pt>
              </c:numCache>
            </c:numRef>
          </c:val>
          <c:smooth val="0"/>
          <c:extLst>
            <c:ext xmlns:c16="http://schemas.microsoft.com/office/drawing/2014/chart" uri="{C3380CC4-5D6E-409C-BE32-E72D297353CC}">
              <c16:uniqueId val="{00000003-E608-40B3-AF82-ECB454AF34BB}"/>
            </c:ext>
          </c:extLst>
        </c:ser>
        <c:ser>
          <c:idx val="1"/>
          <c:order val="1"/>
          <c:spPr>
            <a:ln w="63500" cap="rnd">
              <a:solidFill>
                <a:srgbClr val="800080"/>
              </a:solidFill>
              <a:round/>
              <a:tailEnd type="none"/>
            </a:ln>
            <a:effectLst/>
          </c:spPr>
          <c:marker>
            <c:symbol val="none"/>
          </c:marker>
          <c:dLbls>
            <c:dLbl>
              <c:idx val="0"/>
              <c:layout>
                <c:manualLayout>
                  <c:x val="-3.0257936507936522E-2"/>
                  <c:y val="5.55555555555555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08-40B3-AF82-ECB454AF34BB}"/>
                </c:ext>
              </c:extLst>
            </c:dLbl>
            <c:dLbl>
              <c:idx val="1"/>
              <c:delete val="1"/>
              <c:extLst>
                <c:ext xmlns:c15="http://schemas.microsoft.com/office/drawing/2012/chart" uri="{CE6537A1-D6FC-4f65-9D91-7224C49458BB}"/>
                <c:ext xmlns:c16="http://schemas.microsoft.com/office/drawing/2014/chart" uri="{C3380CC4-5D6E-409C-BE32-E72D297353CC}">
                  <c16:uniqueId val="{00000005-E608-40B3-AF82-ECB454AF34BB}"/>
                </c:ext>
              </c:extLst>
            </c:dLbl>
            <c:dLbl>
              <c:idx val="2"/>
              <c:delete val="1"/>
              <c:extLst>
                <c:ext xmlns:c15="http://schemas.microsoft.com/office/drawing/2012/chart" uri="{CE6537A1-D6FC-4f65-9D91-7224C49458BB}"/>
                <c:ext xmlns:c16="http://schemas.microsoft.com/office/drawing/2014/chart" uri="{C3380CC4-5D6E-409C-BE32-E72D297353CC}">
                  <c16:uniqueId val="{00000006-E608-40B3-AF82-ECB454AF34BB}"/>
                </c:ext>
              </c:extLst>
            </c:dLbl>
            <c:dLbl>
              <c:idx val="4"/>
              <c:layout>
                <c:manualLayout>
                  <c:x val="-7.1336026573067257E-3"/>
                  <c:y val="-8.3333333333333332E-3"/>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800080"/>
                        </a:solidFill>
                        <a:latin typeface="Franklin Gothic Book" panose="020B0503020102020204" pitchFamily="34" charset="0"/>
                        <a:ea typeface="Tahoma" panose="020B0604030504040204" pitchFamily="34" charset="0"/>
                        <a:cs typeface="Tahoma" panose="020B0604030504040204" pitchFamily="34" charset="0"/>
                      </a:defRPr>
                    </a:pPr>
                    <a:fld id="{3ADF80D5-84AE-4743-9B5D-155FC3280CF1}" type="VALUE">
                      <a:rPr lang="en-US" sz="2400" b="1">
                        <a:latin typeface="Franklin Gothic Book" panose="020B0503020102020204" pitchFamily="34" charset="0"/>
                      </a:rPr>
                      <a:pPr>
                        <a:defRPr sz="2400" b="1">
                          <a:solidFill>
                            <a:srgbClr val="800080"/>
                          </a:solidFill>
                          <a:latin typeface="Franklin Gothic Book" panose="020B0503020102020204" pitchFamily="34" charset="0"/>
                          <a:ea typeface="Tahoma" panose="020B0604030504040204" pitchFamily="34" charset="0"/>
                          <a:cs typeface="Tahoma" panose="020B0604030504040204" pitchFamily="34" charset="0"/>
                        </a:defRPr>
                      </a:pPr>
                      <a:t>[VALUE]</a:t>
                    </a:fld>
                    <a:endParaRPr lang="en-US"/>
                  </a:p>
                </c:rich>
              </c:tx>
              <c:spPr>
                <a:solidFill>
                  <a:sysClr val="window" lastClr="FFFFFF"/>
                </a:solid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8000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8317137441153182E-2"/>
                      <c:h val="0.11578455818022747"/>
                    </c:manualLayout>
                  </c15:layout>
                  <c15:dlblFieldTable/>
                  <c15:showDataLabelsRange val="0"/>
                </c:ext>
                <c:ext xmlns:c16="http://schemas.microsoft.com/office/drawing/2014/chart" uri="{C3380CC4-5D6E-409C-BE32-E72D297353CC}">
                  <c16:uniqueId val="{00000008-E608-40B3-AF82-ECB454AF34BB}"/>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'ChlamydiaCases&amp;Rate2016-2020'!$L$13:$L$17</c:f>
              <c:numCache>
                <c:formatCode>General</c:formatCode>
                <c:ptCount val="5"/>
                <c:pt idx="0">
                  <c:v>2019</c:v>
                </c:pt>
                <c:pt idx="1">
                  <c:v>2020</c:v>
                </c:pt>
                <c:pt idx="2">
                  <c:v>2021</c:v>
                </c:pt>
                <c:pt idx="3">
                  <c:v>2022</c:v>
                </c:pt>
                <c:pt idx="4">
                  <c:v>2023</c:v>
                </c:pt>
              </c:numCache>
            </c:numRef>
          </c:cat>
          <c:val>
            <c:numRef>
              <c:f>'ChlamydiaCases&amp;Rate2016-2020'!$N$13:$N$17</c:f>
              <c:numCache>
                <c:formatCode>#,##0</c:formatCode>
                <c:ptCount val="5"/>
                <c:pt idx="0" formatCode="General">
                  <c:v>2911</c:v>
                </c:pt>
                <c:pt idx="1">
                  <c:v>2029</c:v>
                </c:pt>
                <c:pt idx="2" formatCode="General">
                  <c:v>2413</c:v>
                </c:pt>
                <c:pt idx="3" formatCode="General">
                  <c:v>2326</c:v>
                </c:pt>
                <c:pt idx="4" formatCode="General">
                  <c:v>2450</c:v>
                </c:pt>
              </c:numCache>
            </c:numRef>
          </c:val>
          <c:smooth val="0"/>
          <c:extLst>
            <c:ext xmlns:c16="http://schemas.microsoft.com/office/drawing/2014/chart" uri="{C3380CC4-5D6E-409C-BE32-E72D297353CC}">
              <c16:uniqueId val="{00000009-E608-40B3-AF82-ECB454AF34BB}"/>
            </c:ext>
          </c:extLst>
        </c:ser>
        <c:ser>
          <c:idx val="2"/>
          <c:order val="2"/>
          <c:spPr>
            <a:ln w="63500" cap="rnd">
              <a:solidFill>
                <a:sysClr val="window" lastClr="FFFFFF">
                  <a:lumMod val="65000"/>
                </a:sysClr>
              </a:solidFill>
              <a:round/>
              <a:tailEnd type="none"/>
            </a:ln>
            <a:effectLst/>
          </c:spPr>
          <c:marker>
            <c:symbol val="none"/>
          </c:marker>
          <c:dLbls>
            <c:dLbl>
              <c:idx val="0"/>
              <c:layout>
                <c:manualLayout>
                  <c:x val="-3.9958112874779544E-2"/>
                  <c:y val="2.7777777777777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DF-40AF-9C65-016F0CFF9BF1}"/>
                </c:ext>
              </c:extLst>
            </c:dLbl>
            <c:dLbl>
              <c:idx val="1"/>
              <c:delete val="1"/>
              <c:extLst>
                <c:ext xmlns:c15="http://schemas.microsoft.com/office/drawing/2012/chart" uri="{CE6537A1-D6FC-4f65-9D91-7224C49458BB}"/>
                <c:ext xmlns:c16="http://schemas.microsoft.com/office/drawing/2014/chart" uri="{C3380CC4-5D6E-409C-BE32-E72D297353CC}">
                  <c16:uniqueId val="{0000000A-E608-40B3-AF82-ECB454AF34BB}"/>
                </c:ext>
              </c:extLst>
            </c:dLbl>
            <c:dLbl>
              <c:idx val="2"/>
              <c:delete val="1"/>
              <c:extLst>
                <c:ext xmlns:c15="http://schemas.microsoft.com/office/drawing/2012/chart" uri="{CE6537A1-D6FC-4f65-9D91-7224C49458BB}"/>
                <c:ext xmlns:c16="http://schemas.microsoft.com/office/drawing/2014/chart" uri="{C3380CC4-5D6E-409C-BE32-E72D297353CC}">
                  <c16:uniqueId val="{0000000B-E608-40B3-AF82-ECB454AF34BB}"/>
                </c:ext>
              </c:extLst>
            </c:dLbl>
            <c:dLbl>
              <c:idx val="3"/>
              <c:layout>
                <c:manualLayout>
                  <c:x val="-3.99581128747795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DF-40AF-9C65-016F0CFF9BF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67D7A"/>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'ChlamydiaCases&amp;Rate2016-2020'!$L$13:$L$17</c:f>
              <c:numCache>
                <c:formatCode>General</c:formatCode>
                <c:ptCount val="5"/>
                <c:pt idx="0">
                  <c:v>2019</c:v>
                </c:pt>
                <c:pt idx="1">
                  <c:v>2020</c:v>
                </c:pt>
                <c:pt idx="2">
                  <c:v>2021</c:v>
                </c:pt>
                <c:pt idx="3">
                  <c:v>2022</c:v>
                </c:pt>
                <c:pt idx="4">
                  <c:v>2023</c:v>
                </c:pt>
              </c:numCache>
            </c:numRef>
          </c:cat>
          <c:val>
            <c:numRef>
              <c:f>'ChlamydiaCases&amp;Rate2016-2020'!$Q$13:$Q$17</c:f>
              <c:numCache>
                <c:formatCode>General</c:formatCode>
                <c:ptCount val="5"/>
                <c:pt idx="0">
                  <c:v>953</c:v>
                </c:pt>
                <c:pt idx="1">
                  <c:v>654</c:v>
                </c:pt>
                <c:pt idx="2">
                  <c:v>816</c:v>
                </c:pt>
                <c:pt idx="3">
                  <c:v>815</c:v>
                </c:pt>
                <c:pt idx="4">
                  <c:v>791</c:v>
                </c:pt>
              </c:numCache>
            </c:numRef>
          </c:val>
          <c:smooth val="0"/>
          <c:extLst>
            <c:ext xmlns:c16="http://schemas.microsoft.com/office/drawing/2014/chart" uri="{C3380CC4-5D6E-409C-BE32-E72D297353CC}">
              <c16:uniqueId val="{0000000C-E608-40B3-AF82-ECB454AF34BB}"/>
            </c:ext>
          </c:extLst>
        </c:ser>
        <c:dLbls>
          <c:showLegendKey val="0"/>
          <c:showVal val="0"/>
          <c:showCatName val="0"/>
          <c:showSerName val="0"/>
          <c:showPercent val="0"/>
          <c:showBubbleSize val="0"/>
        </c:dLbls>
        <c:smooth val="0"/>
        <c:axId val="859398352"/>
        <c:axId val="859399072"/>
      </c:lineChart>
      <c:catAx>
        <c:axId val="8593983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Franklin Gothic Book" panose="020B0503020102020204" pitchFamily="34" charset="0"/>
                <a:ea typeface="Tahoma" panose="020B0604030504040204" pitchFamily="34" charset="0"/>
                <a:cs typeface="Tahoma" panose="020B0604030504040204" pitchFamily="34" charset="0"/>
              </a:defRPr>
            </a:pPr>
            <a:endParaRPr lang="en-US"/>
          </a:p>
        </c:txPr>
        <c:crossAx val="859399072"/>
        <c:crosses val="autoZero"/>
        <c:auto val="1"/>
        <c:lblAlgn val="ctr"/>
        <c:lblOffset val="100"/>
        <c:noMultiLvlLbl val="0"/>
      </c:catAx>
      <c:valAx>
        <c:axId val="859399072"/>
        <c:scaling>
          <c:orientation val="minMax"/>
        </c:scaling>
        <c:delete val="1"/>
        <c:axPos val="l"/>
        <c:numFmt formatCode="General" sourceLinked="1"/>
        <c:majorTickMark val="none"/>
        <c:minorTickMark val="none"/>
        <c:tickLblPos val="nextTo"/>
        <c:crossAx val="859398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071433638362"/>
          <c:y val="1.1779622254281689E-2"/>
          <c:w val="0.74149304816627648"/>
          <c:h val="0.98225327620890779"/>
        </c:manualLayout>
      </c:layout>
      <c:doughnutChart>
        <c:varyColors val="1"/>
        <c:ser>
          <c:idx val="0"/>
          <c:order val="0"/>
          <c:spPr>
            <a:solidFill>
              <a:srgbClr val="003D78"/>
            </a:solidFill>
          </c:spPr>
          <c:dPt>
            <c:idx val="0"/>
            <c:bubble3D val="0"/>
            <c:spPr>
              <a:solidFill>
                <a:srgbClr val="003D78"/>
              </a:solidFill>
              <a:ln>
                <a:noFill/>
              </a:ln>
              <a:effectLst/>
            </c:spPr>
            <c:extLst>
              <c:ext xmlns:c16="http://schemas.microsoft.com/office/drawing/2014/chart" uri="{C3380CC4-5D6E-409C-BE32-E72D297353CC}">
                <c16:uniqueId val="{00000001-6098-4959-8447-8905C035EAAE}"/>
              </c:ext>
            </c:extLst>
          </c:dPt>
          <c:dLbls>
            <c:dLbl>
              <c:idx val="0"/>
              <c:layout>
                <c:manualLayout>
                  <c:x val="-1.7753777399447104E-3"/>
                  <c:y val="-0.38997674944727961"/>
                </c:manualLayout>
              </c:layout>
              <c:spPr>
                <a:noFill/>
                <a:ln>
                  <a:noFill/>
                </a:ln>
                <a:effectLst/>
              </c:spPr>
              <c:txPr>
                <a:bodyPr rot="0" spcFirstLastPara="1" vertOverflow="ellipsis" vert="horz" wrap="square" lIns="38100" tIns="19050" rIns="38100" bIns="19050" anchor="ctr" anchorCtr="1">
                  <a:noAutofit/>
                </a:bodyPr>
                <a:lstStyle/>
                <a:p>
                  <a:pPr>
                    <a:defRPr sz="4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86"/>
                      <c:h val="0.17941312381759178"/>
                    </c:manualLayout>
                  </c15:layout>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322916666666666E-2"/>
          <c:y val="5.8326930003118192E-2"/>
          <c:w val="0.97135416666666663"/>
          <c:h val="0.77667476069092045"/>
        </c:manualLayout>
      </c:layout>
      <c:lineChart>
        <c:grouping val="standard"/>
        <c:varyColors val="0"/>
        <c:ser>
          <c:idx val="0"/>
          <c:order val="0"/>
          <c:tx>
            <c:strRef>
              <c:f>'WI_STI cases over10 years'!$B$1</c:f>
              <c:strCache>
                <c:ptCount val="1"/>
              </c:strCache>
            </c:strRef>
          </c:tx>
          <c:spPr>
            <a:ln w="63500" cap="rnd">
              <a:solidFill>
                <a:srgbClr val="0033A1"/>
              </a:solidFill>
              <a:round/>
              <a:tailEnd type="none"/>
            </a:ln>
            <a:effectLst/>
          </c:spPr>
          <c:marker>
            <c:symbol val="none"/>
          </c:marker>
          <c:dLbls>
            <c:dLbl>
              <c:idx val="0"/>
              <c:layout>
                <c:manualLayout>
                  <c:x val="-4.1893364145097985E-2"/>
                  <c:y val="-7.7446238158852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0E-4EE2-A2AE-7C6941831AD8}"/>
                </c:ext>
              </c:extLst>
            </c:dLbl>
            <c:dLbl>
              <c:idx val="1"/>
              <c:delete val="1"/>
              <c:extLst>
                <c:ext xmlns:c15="http://schemas.microsoft.com/office/drawing/2012/chart" uri="{CE6537A1-D6FC-4f65-9D91-7224C49458BB}"/>
                <c:ext xmlns:c16="http://schemas.microsoft.com/office/drawing/2014/chart" uri="{C3380CC4-5D6E-409C-BE32-E72D297353CC}">
                  <c16:uniqueId val="{00000000-0B06-4437-9362-E850907F67EB}"/>
                </c:ext>
              </c:extLst>
            </c:dLbl>
            <c:dLbl>
              <c:idx val="2"/>
              <c:delete val="1"/>
              <c:extLst>
                <c:ext xmlns:c15="http://schemas.microsoft.com/office/drawing/2012/chart" uri="{CE6537A1-D6FC-4f65-9D91-7224C49458BB}"/>
                <c:ext xmlns:c16="http://schemas.microsoft.com/office/drawing/2014/chart" uri="{C3380CC4-5D6E-409C-BE32-E72D297353CC}">
                  <c16:uniqueId val="{00000001-0B06-4437-9362-E850907F67EB}"/>
                </c:ext>
              </c:extLst>
            </c:dLbl>
            <c:dLbl>
              <c:idx val="3"/>
              <c:delete val="1"/>
              <c:extLst>
                <c:ext xmlns:c15="http://schemas.microsoft.com/office/drawing/2012/chart" uri="{CE6537A1-D6FC-4f65-9D91-7224C49458BB}"/>
                <c:ext xmlns:c16="http://schemas.microsoft.com/office/drawing/2014/chart" uri="{C3380CC4-5D6E-409C-BE32-E72D297353CC}">
                  <c16:uniqueId val="{00000002-0B06-4437-9362-E850907F67EB}"/>
                </c:ext>
              </c:extLst>
            </c:dLbl>
            <c:dLbl>
              <c:idx val="4"/>
              <c:delete val="1"/>
              <c:extLst>
                <c:ext xmlns:c15="http://schemas.microsoft.com/office/drawing/2012/chart" uri="{CE6537A1-D6FC-4f65-9D91-7224C49458BB}"/>
                <c:ext xmlns:c16="http://schemas.microsoft.com/office/drawing/2014/chart" uri="{C3380CC4-5D6E-409C-BE32-E72D297353CC}">
                  <c16:uniqueId val="{00000003-0B06-4437-9362-E850907F67EB}"/>
                </c:ext>
              </c:extLst>
            </c:dLbl>
            <c:dLbl>
              <c:idx val="5"/>
              <c:delete val="1"/>
              <c:extLst>
                <c:ext xmlns:c15="http://schemas.microsoft.com/office/drawing/2012/chart" uri="{CE6537A1-D6FC-4f65-9D91-7224C49458BB}"/>
                <c:ext xmlns:c16="http://schemas.microsoft.com/office/drawing/2014/chart" uri="{C3380CC4-5D6E-409C-BE32-E72D297353CC}">
                  <c16:uniqueId val="{00000004-0B06-4437-9362-E850907F67EB}"/>
                </c:ext>
              </c:extLst>
            </c:dLbl>
            <c:dLbl>
              <c:idx val="6"/>
              <c:delete val="1"/>
              <c:extLst>
                <c:ext xmlns:c15="http://schemas.microsoft.com/office/drawing/2012/chart" uri="{CE6537A1-D6FC-4f65-9D91-7224C49458BB}"/>
                <c:ext xmlns:c16="http://schemas.microsoft.com/office/drawing/2014/chart" uri="{C3380CC4-5D6E-409C-BE32-E72D297353CC}">
                  <c16:uniqueId val="{00000005-0B06-4437-9362-E850907F67EB}"/>
                </c:ext>
              </c:extLst>
            </c:dLbl>
            <c:dLbl>
              <c:idx val="7"/>
              <c:delete val="1"/>
              <c:extLst>
                <c:ext xmlns:c15="http://schemas.microsoft.com/office/drawing/2012/chart" uri="{CE6537A1-D6FC-4f65-9D91-7224C49458BB}"/>
                <c:ext xmlns:c16="http://schemas.microsoft.com/office/drawing/2014/chart" uri="{C3380CC4-5D6E-409C-BE32-E72D297353CC}">
                  <c16:uniqueId val="{00000006-0B06-4437-9362-E850907F67EB}"/>
                </c:ext>
              </c:extLst>
            </c:dLbl>
            <c:dLbl>
              <c:idx val="8"/>
              <c:delete val="1"/>
              <c:extLst>
                <c:ext xmlns:c15="http://schemas.microsoft.com/office/drawing/2012/chart" uri="{CE6537A1-D6FC-4f65-9D91-7224C49458BB}"/>
                <c:ext xmlns:c16="http://schemas.microsoft.com/office/drawing/2014/chart" uri="{C3380CC4-5D6E-409C-BE32-E72D297353CC}">
                  <c16:uniqueId val="{00000007-0B06-4437-9362-E850907F67EB}"/>
                </c:ext>
              </c:extLst>
            </c:dLbl>
            <c:dLbl>
              <c:idx val="9"/>
              <c:layout>
                <c:manualLayout>
                  <c:x val="-1.0155967065478298E-2"/>
                  <c:y val="-7.4775678222340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0E-4EE2-A2AE-7C6941831AD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'WI_STI cases over10 years'!$A$2:$A$11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'WI_STI cases over10 years'!$B$2:$B$11</c:f>
              <c:numCache>
                <c:formatCode>#,##0</c:formatCode>
                <c:ptCount val="10"/>
                <c:pt idx="0">
                  <c:v>27168</c:v>
                </c:pt>
                <c:pt idx="1">
                  <c:v>29459</c:v>
                </c:pt>
                <c:pt idx="2">
                  <c:v>33351</c:v>
                </c:pt>
                <c:pt idx="3">
                  <c:v>35470</c:v>
                </c:pt>
                <c:pt idx="4">
                  <c:v>36065</c:v>
                </c:pt>
                <c:pt idx="5">
                  <c:v>39411</c:v>
                </c:pt>
                <c:pt idx="6">
                  <c:v>37268</c:v>
                </c:pt>
                <c:pt idx="7">
                  <c:v>37957</c:v>
                </c:pt>
                <c:pt idx="8">
                  <c:v>36299</c:v>
                </c:pt>
                <c:pt idx="9">
                  <c:v>33791</c:v>
                </c:pt>
              </c:numCache>
            </c:numRef>
          </c:val>
          <c:smooth val="0"/>
          <c:extLst>
            <c:ext xmlns:c16="http://schemas.microsoft.com/office/drawing/2014/chart" uri="{C3380CC4-5D6E-409C-BE32-E72D297353CC}">
              <c16:uniqueId val="{00000008-0B06-4437-9362-E850907F67EB}"/>
            </c:ext>
          </c:extLst>
        </c:ser>
        <c:dLbls>
          <c:showLegendKey val="0"/>
          <c:showVal val="0"/>
          <c:showCatName val="0"/>
          <c:showSerName val="0"/>
          <c:showPercent val="0"/>
          <c:showBubbleSize val="0"/>
        </c:dLbls>
        <c:smooth val="0"/>
        <c:axId val="97748256"/>
        <c:axId val="97747176"/>
      </c:lineChart>
      <c:catAx>
        <c:axId val="9774825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Franklin Gothic Book" panose="020B0503020102020204" pitchFamily="34" charset="0"/>
                <a:ea typeface="+mn-ea"/>
                <a:cs typeface="+mn-cs"/>
              </a:defRPr>
            </a:pPr>
            <a:endParaRPr lang="en-US"/>
          </a:p>
        </c:txPr>
        <c:crossAx val="97747176"/>
        <c:crosses val="autoZero"/>
        <c:auto val="1"/>
        <c:lblAlgn val="ctr"/>
        <c:lblOffset val="100"/>
        <c:tickLblSkip val="1"/>
        <c:noMultiLvlLbl val="0"/>
      </c:catAx>
      <c:valAx>
        <c:axId val="97747176"/>
        <c:scaling>
          <c:orientation val="minMax"/>
        </c:scaling>
        <c:delete val="1"/>
        <c:axPos val="r"/>
        <c:numFmt formatCode="#,##0" sourceLinked="1"/>
        <c:majorTickMark val="none"/>
        <c:minorTickMark val="none"/>
        <c:tickLblPos val="nextTo"/>
        <c:crossAx val="97748256"/>
        <c:crosses val="max"/>
        <c:crossBetween val="between"/>
      </c:valAx>
      <c:spPr>
        <a:noFill/>
        <a:ln>
          <a:noFill/>
        </a:ln>
        <a:effectLst/>
      </c:spPr>
    </c:plotArea>
    <c:plotVisOnly val="1"/>
    <c:dispBlanksAs val="zero"/>
    <c:showDLblsOverMax val="0"/>
  </c:chart>
  <c:spPr>
    <a:noFill/>
    <a:ln>
      <a:solidFill>
        <a:schemeClr val="accent1"/>
      </a:solidFill>
      <a:tailEnd type="triangle"/>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322916666666666E-2"/>
          <c:y val="5.8326930003118192E-2"/>
          <c:w val="0.97135416666666663"/>
          <c:h val="0.77667476069092045"/>
        </c:manualLayout>
      </c:layout>
      <c:barChart>
        <c:barDir val="col"/>
        <c:grouping val="clustered"/>
        <c:varyColors val="0"/>
        <c:ser>
          <c:idx val="0"/>
          <c:order val="0"/>
          <c:tx>
            <c:strRef>
              <c:f>'WI_STI cases over10 years'!$B$1</c:f>
              <c:strCache>
                <c:ptCount val="1"/>
              </c:strCache>
            </c:strRef>
          </c:tx>
          <c:spPr>
            <a:solidFill>
              <a:schemeClr val="tx1">
                <a:lumMod val="75000"/>
              </a:schemeClr>
            </a:solidFill>
            <a:ln w="63500">
              <a:noFill/>
              <a:tailEnd type="triangle"/>
            </a:ln>
            <a:effectLst/>
          </c:spPr>
          <c:invertIfNegative val="0"/>
          <c:dPt>
            <c:idx val="7"/>
            <c:invertIfNegative val="0"/>
            <c:bubble3D val="0"/>
            <c:spPr>
              <a:solidFill>
                <a:schemeClr val="bg2">
                  <a:lumMod val="60000"/>
                  <a:lumOff val="40000"/>
                </a:schemeClr>
              </a:solidFill>
              <a:ln w="63500">
                <a:noFill/>
                <a:tailEnd type="triangle"/>
              </a:ln>
              <a:effectLst/>
            </c:spPr>
            <c:extLst>
              <c:ext xmlns:c16="http://schemas.microsoft.com/office/drawing/2014/chart" uri="{C3380CC4-5D6E-409C-BE32-E72D297353CC}">
                <c16:uniqueId val="{00000006-0B06-4437-9362-E850907F67EB}"/>
              </c:ext>
            </c:extLst>
          </c:dPt>
          <c:dPt>
            <c:idx val="8"/>
            <c:invertIfNegative val="0"/>
            <c:bubble3D val="0"/>
            <c:spPr>
              <a:solidFill>
                <a:schemeClr val="bg2">
                  <a:lumMod val="60000"/>
                  <a:lumOff val="40000"/>
                </a:schemeClr>
              </a:solidFill>
              <a:ln w="63500">
                <a:noFill/>
                <a:tailEnd type="triangle"/>
              </a:ln>
              <a:effectLst/>
            </c:spPr>
            <c:extLst>
              <c:ext xmlns:c16="http://schemas.microsoft.com/office/drawing/2014/chart" uri="{C3380CC4-5D6E-409C-BE32-E72D297353CC}">
                <c16:uniqueId val="{00000007-0B06-4437-9362-E850907F67EB}"/>
              </c:ext>
            </c:extLst>
          </c:dPt>
          <c:dPt>
            <c:idx val="9"/>
            <c:invertIfNegative val="0"/>
            <c:bubble3D val="0"/>
            <c:spPr>
              <a:solidFill>
                <a:schemeClr val="bg2">
                  <a:lumMod val="60000"/>
                  <a:lumOff val="40000"/>
                </a:schemeClr>
              </a:solidFill>
              <a:ln w="63500">
                <a:noFill/>
                <a:tailEnd type="triangle"/>
              </a:ln>
              <a:effectLst/>
            </c:spPr>
            <c:extLst>
              <c:ext xmlns:c16="http://schemas.microsoft.com/office/drawing/2014/chart" uri="{C3380CC4-5D6E-409C-BE32-E72D297353CC}">
                <c16:uniqueId val="{00000000-500E-4EE2-A2AE-7C6941831AD8}"/>
              </c:ext>
            </c:extLst>
          </c:dPt>
          <c:dLbls>
            <c:dLbl>
              <c:idx val="0"/>
              <c:delete val="1"/>
              <c:extLst>
                <c:ext xmlns:c15="http://schemas.microsoft.com/office/drawing/2012/chart" uri="{CE6537A1-D6FC-4f65-9D91-7224C49458BB}"/>
                <c:ext xmlns:c16="http://schemas.microsoft.com/office/drawing/2014/chart" uri="{C3380CC4-5D6E-409C-BE32-E72D297353CC}">
                  <c16:uniqueId val="{00000001-500E-4EE2-A2AE-7C6941831AD8}"/>
                </c:ext>
              </c:extLst>
            </c:dLbl>
            <c:dLbl>
              <c:idx val="1"/>
              <c:delete val="1"/>
              <c:extLst>
                <c:ext xmlns:c15="http://schemas.microsoft.com/office/drawing/2012/chart" uri="{CE6537A1-D6FC-4f65-9D91-7224C49458BB}"/>
                <c:ext xmlns:c16="http://schemas.microsoft.com/office/drawing/2014/chart" uri="{C3380CC4-5D6E-409C-BE32-E72D297353CC}">
                  <c16:uniqueId val="{00000000-0B06-4437-9362-E850907F67EB}"/>
                </c:ext>
              </c:extLst>
            </c:dLbl>
            <c:dLbl>
              <c:idx val="2"/>
              <c:delete val="1"/>
              <c:extLst>
                <c:ext xmlns:c15="http://schemas.microsoft.com/office/drawing/2012/chart" uri="{CE6537A1-D6FC-4f65-9D91-7224C49458BB}"/>
                <c:ext xmlns:c16="http://schemas.microsoft.com/office/drawing/2014/chart" uri="{C3380CC4-5D6E-409C-BE32-E72D297353CC}">
                  <c16:uniqueId val="{00000001-0B06-4437-9362-E850907F67EB}"/>
                </c:ext>
              </c:extLst>
            </c:dLbl>
            <c:dLbl>
              <c:idx val="3"/>
              <c:delete val="1"/>
              <c:extLst>
                <c:ext xmlns:c15="http://schemas.microsoft.com/office/drawing/2012/chart" uri="{CE6537A1-D6FC-4f65-9D91-7224C49458BB}"/>
                <c:ext xmlns:c16="http://schemas.microsoft.com/office/drawing/2014/chart" uri="{C3380CC4-5D6E-409C-BE32-E72D297353CC}">
                  <c16:uniqueId val="{00000002-0B06-4437-9362-E850907F67EB}"/>
                </c:ext>
              </c:extLst>
            </c:dLbl>
            <c:dLbl>
              <c:idx val="4"/>
              <c:delete val="1"/>
              <c:extLst>
                <c:ext xmlns:c15="http://schemas.microsoft.com/office/drawing/2012/chart" uri="{CE6537A1-D6FC-4f65-9D91-7224C49458BB}"/>
                <c:ext xmlns:c16="http://schemas.microsoft.com/office/drawing/2014/chart" uri="{C3380CC4-5D6E-409C-BE32-E72D297353CC}">
                  <c16:uniqueId val="{00000003-0B06-4437-9362-E850907F67EB}"/>
                </c:ext>
              </c:extLst>
            </c:dLbl>
            <c:dLbl>
              <c:idx val="5"/>
              <c:delete val="1"/>
              <c:extLst>
                <c:ext xmlns:c15="http://schemas.microsoft.com/office/drawing/2012/chart" uri="{CE6537A1-D6FC-4f65-9D91-7224C49458BB}"/>
                <c:ext xmlns:c16="http://schemas.microsoft.com/office/drawing/2014/chart" uri="{C3380CC4-5D6E-409C-BE32-E72D297353CC}">
                  <c16:uniqueId val="{00000004-0B06-4437-9362-E850907F67EB}"/>
                </c:ext>
              </c:extLst>
            </c:dLbl>
            <c:dLbl>
              <c:idx val="6"/>
              <c:delete val="1"/>
              <c:extLst>
                <c:ext xmlns:c15="http://schemas.microsoft.com/office/drawing/2012/chart" uri="{CE6537A1-D6FC-4f65-9D91-7224C49458BB}"/>
                <c:ext xmlns:c16="http://schemas.microsoft.com/office/drawing/2014/chart" uri="{C3380CC4-5D6E-409C-BE32-E72D297353CC}">
                  <c16:uniqueId val="{00000005-0B06-4437-9362-E850907F67EB}"/>
                </c:ext>
              </c:extLst>
            </c:dLbl>
            <c:dLbl>
              <c:idx val="9"/>
              <c:layout>
                <c:manualLayout>
                  <c:x val="-1.2694958831849735E-3"/>
                  <c:y val="2.6705599365121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0E-4EE2-A2AE-7C6941831AD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lumMod val="60000"/>
                        <a:lumOff val="40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'WI_STI cases over10 years'!$A$2:$A$11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'WI_STI cases over10 years'!$B$2:$B$11</c:f>
              <c:numCache>
                <c:formatCode>#,##0</c:formatCode>
                <c:ptCount val="10"/>
                <c:pt idx="0">
                  <c:v>27168</c:v>
                </c:pt>
                <c:pt idx="1">
                  <c:v>29459</c:v>
                </c:pt>
                <c:pt idx="2">
                  <c:v>33351</c:v>
                </c:pt>
                <c:pt idx="3">
                  <c:v>35470</c:v>
                </c:pt>
                <c:pt idx="4">
                  <c:v>36065</c:v>
                </c:pt>
                <c:pt idx="5">
                  <c:v>39411</c:v>
                </c:pt>
                <c:pt idx="6">
                  <c:v>37268</c:v>
                </c:pt>
                <c:pt idx="7">
                  <c:v>37957</c:v>
                </c:pt>
                <c:pt idx="8">
                  <c:v>36299</c:v>
                </c:pt>
                <c:pt idx="9">
                  <c:v>33791</c:v>
                </c:pt>
              </c:numCache>
            </c:numRef>
          </c:val>
          <c:extLst>
            <c:ext xmlns:c16="http://schemas.microsoft.com/office/drawing/2014/chart" uri="{C3380CC4-5D6E-409C-BE32-E72D297353CC}">
              <c16:uniqueId val="{00000008-0B06-4437-9362-E850907F67EB}"/>
            </c:ext>
          </c:extLst>
        </c:ser>
        <c:dLbls>
          <c:showLegendKey val="0"/>
          <c:showVal val="0"/>
          <c:showCatName val="0"/>
          <c:showSerName val="0"/>
          <c:showPercent val="0"/>
          <c:showBubbleSize val="0"/>
        </c:dLbls>
        <c:gapWidth val="50"/>
        <c:axId val="97748256"/>
        <c:axId val="97747176"/>
      </c:barChart>
      <c:catAx>
        <c:axId val="9774825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0" spcFirstLastPara="1" vertOverflow="ellipsis" wrap="square" anchor="ctr" anchorCtr="1"/>
          <a:lstStyle/>
          <a:p>
            <a:pPr>
              <a:defRPr sz="2400" b="1" i="0" u="none" strike="noStrike" kern="1200" baseline="0">
                <a:solidFill>
                  <a:sysClr val="windowText" lastClr="000000"/>
                </a:solidFill>
                <a:latin typeface="Franklin Gothic Book" panose="020B0503020102020204" pitchFamily="34" charset="0"/>
                <a:ea typeface="+mn-ea"/>
                <a:cs typeface="+mn-cs"/>
              </a:defRPr>
            </a:pPr>
            <a:endParaRPr lang="en-US"/>
          </a:p>
        </c:txPr>
        <c:crossAx val="97747176"/>
        <c:crosses val="autoZero"/>
        <c:auto val="0"/>
        <c:lblAlgn val="ctr"/>
        <c:lblOffset val="100"/>
        <c:noMultiLvlLbl val="0"/>
      </c:catAx>
      <c:valAx>
        <c:axId val="97747176"/>
        <c:scaling>
          <c:orientation val="minMax"/>
        </c:scaling>
        <c:delete val="1"/>
        <c:axPos val="l"/>
        <c:numFmt formatCode="#,##0" sourceLinked="1"/>
        <c:majorTickMark val="none"/>
        <c:minorTickMark val="none"/>
        <c:tickLblPos val="nextTo"/>
        <c:crossAx val="97748256"/>
        <c:crosses val="autoZero"/>
        <c:crossBetween val="between"/>
      </c:valAx>
      <c:spPr>
        <a:noFill/>
        <a:ln>
          <a:noFill/>
        </a:ln>
        <a:effectLst/>
      </c:spPr>
    </c:plotArea>
    <c:plotVisOnly val="1"/>
    <c:dispBlanksAs val="zero"/>
    <c:showDLblsOverMax val="0"/>
  </c:chart>
  <c:spPr>
    <a:noFill/>
    <a:ln>
      <a:noFill/>
      <a:tailEnd type="triangle"/>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66666666666666E-2"/>
          <c:y val="4.9484076127584549E-2"/>
          <c:w val="0.97066666666666668"/>
          <c:h val="0.82382983745224847"/>
        </c:manualLayout>
      </c:layout>
      <c:lineChart>
        <c:grouping val="standard"/>
        <c:varyColors val="0"/>
        <c:ser>
          <c:idx val="0"/>
          <c:order val="0"/>
          <c:spPr>
            <a:ln w="63500" cap="rnd">
              <a:solidFill>
                <a:srgbClr val="0033A1"/>
              </a:solidFill>
              <a:round/>
              <a:tailEnd type="none"/>
            </a:ln>
            <a:effectLst/>
          </c:spPr>
          <c:marker>
            <c:symbol val="none"/>
          </c:marker>
          <c:dLbls>
            <c:dLbl>
              <c:idx val="0"/>
              <c:layout>
                <c:manualLayout>
                  <c:x val="7.3529411764705769E-3"/>
                  <c:y val="-5.9303546284146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40-4EF4-A87D-A23E269DA9A8}"/>
                </c:ext>
              </c:extLst>
            </c:dLbl>
            <c:dLbl>
              <c:idx val="1"/>
              <c:delete val="1"/>
              <c:extLst>
                <c:ext xmlns:c15="http://schemas.microsoft.com/office/drawing/2012/chart" uri="{CE6537A1-D6FC-4f65-9D91-7224C49458BB}"/>
                <c:ext xmlns:c16="http://schemas.microsoft.com/office/drawing/2014/chart" uri="{C3380CC4-5D6E-409C-BE32-E72D297353CC}">
                  <c16:uniqueId val="{00000001-D3A0-4B63-83FF-B64C91D3A14D}"/>
                </c:ext>
              </c:extLst>
            </c:dLbl>
            <c:dLbl>
              <c:idx val="2"/>
              <c:delete val="1"/>
              <c:extLst>
                <c:ext xmlns:c15="http://schemas.microsoft.com/office/drawing/2012/chart" uri="{CE6537A1-D6FC-4f65-9D91-7224C49458BB}"/>
                <c:ext xmlns:c16="http://schemas.microsoft.com/office/drawing/2014/chart" uri="{C3380CC4-5D6E-409C-BE32-E72D297353CC}">
                  <c16:uniqueId val="{00000002-D3A0-4B63-83FF-B64C91D3A14D}"/>
                </c:ext>
              </c:extLst>
            </c:dLbl>
            <c:dLbl>
              <c:idx val="3"/>
              <c:delete val="1"/>
              <c:extLst>
                <c:ext xmlns:c15="http://schemas.microsoft.com/office/drawing/2012/chart" uri="{CE6537A1-D6FC-4f65-9D91-7224C49458BB}"/>
                <c:ext xmlns:c16="http://schemas.microsoft.com/office/drawing/2014/chart" uri="{C3380CC4-5D6E-409C-BE32-E72D297353CC}">
                  <c16:uniqueId val="{00000003-D3A0-4B63-83FF-B64C91D3A14D}"/>
                </c:ext>
              </c:extLst>
            </c:dLbl>
            <c:dLbl>
              <c:idx val="4"/>
              <c:delete val="1"/>
              <c:extLst>
                <c:ext xmlns:c15="http://schemas.microsoft.com/office/drawing/2012/chart" uri="{CE6537A1-D6FC-4f65-9D91-7224C49458BB}"/>
                <c:ext xmlns:c16="http://schemas.microsoft.com/office/drawing/2014/chart" uri="{C3380CC4-5D6E-409C-BE32-E72D297353CC}">
                  <c16:uniqueId val="{00000004-D3A0-4B63-83FF-B64C91D3A14D}"/>
                </c:ext>
              </c:extLst>
            </c:dLbl>
            <c:dLbl>
              <c:idx val="5"/>
              <c:delete val="1"/>
              <c:extLst>
                <c:ext xmlns:c15="http://schemas.microsoft.com/office/drawing/2012/chart" uri="{CE6537A1-D6FC-4f65-9D91-7224C49458BB}"/>
                <c:ext xmlns:c16="http://schemas.microsoft.com/office/drawing/2014/chart" uri="{C3380CC4-5D6E-409C-BE32-E72D297353CC}">
                  <c16:uniqueId val="{00000005-D3A0-4B63-83FF-B64C91D3A14D}"/>
                </c:ext>
              </c:extLst>
            </c:dLbl>
            <c:dLbl>
              <c:idx val="6"/>
              <c:delete val="1"/>
              <c:extLst>
                <c:ext xmlns:c15="http://schemas.microsoft.com/office/drawing/2012/chart" uri="{CE6537A1-D6FC-4f65-9D91-7224C49458BB}"/>
                <c:ext xmlns:c16="http://schemas.microsoft.com/office/drawing/2014/chart" uri="{C3380CC4-5D6E-409C-BE32-E72D297353CC}">
                  <c16:uniqueId val="{00000006-D3A0-4B63-83FF-B64C91D3A14D}"/>
                </c:ext>
              </c:extLst>
            </c:dLbl>
            <c:dLbl>
              <c:idx val="7"/>
              <c:delete val="1"/>
              <c:extLst>
                <c:ext xmlns:c15="http://schemas.microsoft.com/office/drawing/2012/chart" uri="{CE6537A1-D6FC-4f65-9D91-7224C49458BB}"/>
                <c:ext xmlns:c16="http://schemas.microsoft.com/office/drawing/2014/chart" uri="{C3380CC4-5D6E-409C-BE32-E72D297353CC}">
                  <c16:uniqueId val="{00000007-D3A0-4B63-83FF-B64C91D3A14D}"/>
                </c:ext>
              </c:extLst>
            </c:dLbl>
            <c:dLbl>
              <c:idx val="8"/>
              <c:delete val="1"/>
              <c:extLst>
                <c:ext xmlns:c15="http://schemas.microsoft.com/office/drawing/2012/chart" uri="{CE6537A1-D6FC-4f65-9D91-7224C49458BB}"/>
                <c:ext xmlns:c16="http://schemas.microsoft.com/office/drawing/2014/chart" uri="{C3380CC4-5D6E-409C-BE32-E72D297353CC}">
                  <c16:uniqueId val="{00000008-D3A0-4B63-83FF-B64C91D3A14D}"/>
                </c:ext>
              </c:extLst>
            </c:dLbl>
            <c:dLbl>
              <c:idx val="9"/>
              <c:layout>
                <c:manualLayout>
                  <c:x val="-2.4509803921568808E-2"/>
                  <c:y val="-5.391231480376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0-4EF4-A87D-A23E269DA9A8}"/>
                </c:ext>
              </c:extLst>
            </c:dLbl>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'WI_STI cases over10 years'!$A$22:$A$31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'WI_STI cases over10 years'!$B$22:$B$31</c:f>
              <c:numCache>
                <c:formatCode>General</c:formatCode>
                <c:ptCount val="10"/>
                <c:pt idx="0">
                  <c:v>483</c:v>
                </c:pt>
                <c:pt idx="1">
                  <c:v>523</c:v>
                </c:pt>
                <c:pt idx="2">
                  <c:v>592</c:v>
                </c:pt>
                <c:pt idx="3">
                  <c:v>630</c:v>
                </c:pt>
                <c:pt idx="4">
                  <c:v>638</c:v>
                </c:pt>
                <c:pt idx="5">
                  <c:v>700</c:v>
                </c:pt>
                <c:pt idx="6">
                  <c:v>665</c:v>
                </c:pt>
                <c:pt idx="7" formatCode="0">
                  <c:v>685</c:v>
                </c:pt>
                <c:pt idx="8" formatCode="0">
                  <c:v>622</c:v>
                </c:pt>
                <c:pt idx="9">
                  <c:v>574</c:v>
                </c:pt>
              </c:numCache>
            </c:numRef>
          </c:val>
          <c:smooth val="0"/>
          <c:extLst>
            <c:ext xmlns:c16="http://schemas.microsoft.com/office/drawing/2014/chart" uri="{C3380CC4-5D6E-409C-BE32-E72D297353CC}">
              <c16:uniqueId val="{00000000-D3A0-4B63-83FF-B64C91D3A14D}"/>
            </c:ext>
          </c:extLst>
        </c:ser>
        <c:dLbls>
          <c:showLegendKey val="0"/>
          <c:showVal val="0"/>
          <c:showCatName val="0"/>
          <c:showSerName val="0"/>
          <c:showPercent val="0"/>
          <c:showBubbleSize val="0"/>
        </c:dLbls>
        <c:smooth val="0"/>
        <c:axId val="1086863944"/>
        <c:axId val="1086878704"/>
      </c:lineChart>
      <c:catAx>
        <c:axId val="108686394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crossAx val="1086878704"/>
        <c:crosses val="autoZero"/>
        <c:auto val="1"/>
        <c:lblAlgn val="ctr"/>
        <c:lblOffset val="100"/>
        <c:noMultiLvlLbl val="0"/>
      </c:catAx>
      <c:valAx>
        <c:axId val="1086878704"/>
        <c:scaling>
          <c:orientation val="minMax"/>
        </c:scaling>
        <c:delete val="1"/>
        <c:axPos val="l"/>
        <c:numFmt formatCode="General" sourceLinked="1"/>
        <c:majorTickMark val="none"/>
        <c:minorTickMark val="none"/>
        <c:tickLblPos val="nextTo"/>
        <c:crossAx val="10868639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6879277311839E-2"/>
          <c:y val="0.14906895658306429"/>
          <c:w val="0.88147854720983776"/>
          <c:h val="0.8133623639335843"/>
        </c:manualLayout>
      </c:layout>
      <c:pieChart>
        <c:varyColors val="1"/>
        <c:ser>
          <c:idx val="0"/>
          <c:order val="0"/>
          <c:tx>
            <c:strRef>
              <c:f>'STI_Reported in 2023'!$H$2</c:f>
              <c:strCache>
                <c:ptCount val="1"/>
                <c:pt idx="0">
                  <c:v>%</c:v>
                </c:pt>
              </c:strCache>
            </c:strRef>
          </c:tx>
          <c:dPt>
            <c:idx val="0"/>
            <c:bubble3D val="0"/>
            <c:spPr>
              <a:solidFill>
                <a:srgbClr val="0033A1"/>
              </a:solidFill>
              <a:ln w="19050">
                <a:solidFill>
                  <a:schemeClr val="lt1"/>
                </a:solidFill>
              </a:ln>
              <a:effectLst/>
            </c:spPr>
            <c:extLst>
              <c:ext xmlns:c16="http://schemas.microsoft.com/office/drawing/2014/chart" uri="{C3380CC4-5D6E-409C-BE32-E72D297353CC}">
                <c16:uniqueId val="{00000001-301F-4079-9C58-DFB09C18DD21}"/>
              </c:ext>
            </c:extLst>
          </c:dPt>
          <c:dPt>
            <c:idx val="1"/>
            <c:bubble3D val="0"/>
            <c:spPr>
              <a:solidFill>
                <a:srgbClr val="800080"/>
              </a:solidFill>
              <a:ln w="19050">
                <a:solidFill>
                  <a:schemeClr val="lt1"/>
                </a:solidFill>
              </a:ln>
              <a:effectLst/>
            </c:spPr>
            <c:extLst>
              <c:ext xmlns:c16="http://schemas.microsoft.com/office/drawing/2014/chart" uri="{C3380CC4-5D6E-409C-BE32-E72D297353CC}">
                <c16:uniqueId val="{00000003-301F-4079-9C58-DFB09C18DD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1F-4079-9C58-DFB09C18DD21}"/>
              </c:ext>
            </c:extLst>
          </c:dPt>
          <c:dLbls>
            <c:dLbl>
              <c:idx val="0"/>
              <c:layout>
                <c:manualLayout>
                  <c:x val="-0.17072486474904922"/>
                  <c:y val="-0.1805299617397667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Franklin Gothic Book" panose="020B0503020102020204" pitchFamily="34" charset="0"/>
                        <a:ea typeface="+mn-ea"/>
                        <a:cs typeface="+mn-cs"/>
                      </a:defRPr>
                    </a:pPr>
                    <a:fld id="{252258D4-DF3B-4B94-9CAB-F4CE416567D6}" type="CATEGORYNAME">
                      <a:rPr lang="en-US" sz="2000"/>
                      <a:pPr>
                        <a:defRPr sz="2000" b="1">
                          <a:latin typeface="Franklin Gothic Book" panose="020B0503020102020204" pitchFamily="34" charset="0"/>
                        </a:defRPr>
                      </a:pPr>
                      <a:t>[CATEGORY NAME]</a:t>
                    </a:fld>
                    <a:endParaRPr lang="en-US" sz="2000" baseline="0" dirty="0"/>
                  </a:p>
                  <a:p>
                    <a:pPr>
                      <a:defRPr sz="2000" b="1">
                        <a:latin typeface="Franklin Gothic Book" panose="020B0503020102020204" pitchFamily="34" charset="0"/>
                      </a:defRPr>
                    </a:pPr>
                    <a:fld id="{8F2088E3-73A4-4B8B-8CD1-579F0BF8B042}" type="VALUE">
                      <a:rPr lang="en-US" sz="2000" smtClean="0"/>
                      <a:pPr>
                        <a:defRPr sz="2000" b="1">
                          <a:latin typeface="Franklin Gothic Book" panose="020B0503020102020204" pitchFamily="34" charset="0"/>
                        </a:defRPr>
                      </a:pPr>
                      <a:t>[VALUE]</a:t>
                    </a:fld>
                    <a:endParaRPr lang="en-US" sz="2000" dirty="0"/>
                  </a:p>
                  <a:p>
                    <a:pPr>
                      <a:defRPr sz="2000" b="1">
                        <a:latin typeface="Franklin Gothic Book" panose="020B0503020102020204" pitchFamily="34" charset="0"/>
                      </a:defRPr>
                    </a:pPr>
                    <a:r>
                      <a:rPr lang="en-US" sz="2000" dirty="0"/>
                      <a:t>(24,992)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1044217687074821"/>
                      <c:h val="0.28167014717926042"/>
                    </c:manualLayout>
                  </c15:layout>
                  <c15:dlblFieldTable/>
                  <c15:showDataLabelsRange val="0"/>
                </c:ext>
                <c:ext xmlns:c16="http://schemas.microsoft.com/office/drawing/2014/chart" uri="{C3380CC4-5D6E-409C-BE32-E72D297353CC}">
                  <c16:uniqueId val="{00000001-301F-4079-9C58-DFB09C18DD21}"/>
                </c:ext>
              </c:extLst>
            </c:dLbl>
            <c:dLbl>
              <c:idx val="1"/>
              <c:layout>
                <c:manualLayout>
                  <c:x val="0.15536497716649103"/>
                  <c:y val="0.20654614897823179"/>
                </c:manualLayout>
              </c:layout>
              <c:tx>
                <c:rich>
                  <a:bodyPr/>
                  <a:lstStyle/>
                  <a:p>
                    <a:fld id="{E7587D3E-D036-43C5-B0F6-3EBFBEC167C2}" type="CATEGORYNAME">
                      <a:rPr lang="en-US"/>
                      <a:pPr/>
                      <a:t>[CATEGORY NAME]</a:t>
                    </a:fld>
                    <a:endParaRPr lang="en-US" baseline="0" dirty="0"/>
                  </a:p>
                  <a:p>
                    <a:fld id="{7D7818F3-0698-41D5-9B57-F5C6B7C865AD}" type="VALUE">
                      <a:rPr lang="en-US" smtClean="0"/>
                      <a:pPr/>
                      <a:t>[VALUE]</a:t>
                    </a:fld>
                    <a:endParaRPr lang="en-US" dirty="0"/>
                  </a:p>
                  <a:p>
                    <a:r>
                      <a:rPr lang="en-US" dirty="0"/>
                      <a:t>(7,005)</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5054421768707483"/>
                      <c:h val="0.29784337554753976"/>
                    </c:manualLayout>
                  </c15:layout>
                  <c15:dlblFieldTable/>
                  <c15:showDataLabelsRange val="0"/>
                </c:ext>
                <c:ext xmlns:c16="http://schemas.microsoft.com/office/drawing/2014/chart" uri="{C3380CC4-5D6E-409C-BE32-E72D297353CC}">
                  <c16:uniqueId val="{00000003-301F-4079-9C58-DFB09C18DD21}"/>
                </c:ext>
              </c:extLst>
            </c:dLbl>
            <c:dLbl>
              <c:idx val="2"/>
              <c:layout>
                <c:manualLayout>
                  <c:x val="0.12589162961772626"/>
                  <c:y val="-9.096216863010339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2A5934"/>
                        </a:solidFill>
                        <a:latin typeface="Franklin Gothic Book" panose="020B0503020102020204" pitchFamily="34" charset="0"/>
                        <a:ea typeface="+mn-ea"/>
                        <a:cs typeface="+mn-cs"/>
                      </a:defRPr>
                    </a:pPr>
                    <a:fld id="{ADB9F03F-C006-4855-A7A0-17E61C506F7B}" type="CATEGORYNAME">
                      <a:rPr lang="en-US" sz="2000" b="1" smtClean="0"/>
                      <a:pPr>
                        <a:defRPr sz="2000" b="1">
                          <a:solidFill>
                            <a:srgbClr val="2A5934"/>
                          </a:solidFill>
                          <a:latin typeface="Franklin Gothic Book" panose="020B0503020102020204" pitchFamily="34" charset="0"/>
                        </a:defRPr>
                      </a:pPr>
                      <a:t>[CATEGORY NAME]</a:t>
                    </a:fld>
                    <a:r>
                      <a:rPr lang="en-US" sz="2000" b="1" dirty="0"/>
                      <a:t> </a:t>
                    </a:r>
                    <a:fld id="{D86FB406-F4AE-4D31-9887-E8EA34266BD1}" type="VALUE">
                      <a:rPr lang="en-US" sz="2000" b="1" smtClean="0"/>
                      <a:pPr>
                        <a:defRPr sz="2000" b="1">
                          <a:solidFill>
                            <a:srgbClr val="2A5934"/>
                          </a:solidFill>
                          <a:latin typeface="Franklin Gothic Book" panose="020B0503020102020204" pitchFamily="34" charset="0"/>
                        </a:defRPr>
                      </a:pPr>
                      <a:t>[VALUE]</a:t>
                    </a:fld>
                    <a:r>
                      <a:rPr lang="en-US" sz="2000" b="1" baseline="0" dirty="0"/>
                      <a:t> </a:t>
                    </a:r>
                    <a:r>
                      <a:rPr lang="en-US" sz="2000" b="1" dirty="0"/>
                      <a:t>(1,794)</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2A5934"/>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7357142857142855"/>
                      <c:h val="0.18774018936467524"/>
                    </c:manualLayout>
                  </c15:layout>
                  <c15:dlblFieldTable/>
                  <c15:showDataLabelsRange val="0"/>
                </c:ext>
                <c:ext xmlns:c16="http://schemas.microsoft.com/office/drawing/2014/chart" uri="{C3380CC4-5D6E-409C-BE32-E72D297353CC}">
                  <c16:uniqueId val="{00000005-301F-4079-9C58-DFB09C18DD2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'STI_Reported in 2023'!$G$3:$G$5</c:f>
              <c:strCache>
                <c:ptCount val="3"/>
                <c:pt idx="0">
                  <c:v>Chlamydia</c:v>
                </c:pt>
                <c:pt idx="1">
                  <c:v>Gonorrhea</c:v>
                </c:pt>
                <c:pt idx="2">
                  <c:v>Syphilis</c:v>
                </c:pt>
              </c:strCache>
            </c:strRef>
          </c:cat>
          <c:val>
            <c:numRef>
              <c:f>'STI_Reported in 2023'!$H$3:$H$5</c:f>
              <c:numCache>
                <c:formatCode>0%</c:formatCode>
                <c:ptCount val="3"/>
                <c:pt idx="0">
                  <c:v>0.73835972583313636</c:v>
                </c:pt>
                <c:pt idx="1">
                  <c:v>0.2086386197116521</c:v>
                </c:pt>
                <c:pt idx="2">
                  <c:v>5.3001654455211537E-2</c:v>
                </c:pt>
              </c:numCache>
            </c:numRef>
          </c:val>
          <c:extLst>
            <c:ext xmlns:c16="http://schemas.microsoft.com/office/drawing/2014/chart" uri="{C3380CC4-5D6E-409C-BE32-E72D297353CC}">
              <c16:uniqueId val="{00000006-301F-4079-9C58-DFB09C18DD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3846208413135"/>
          <c:y val="1.7746723791092246E-2"/>
          <c:w val="0.74149304816627648"/>
          <c:h val="0.98225327620890779"/>
        </c:manualLayout>
      </c:layout>
      <c:doughnutChart>
        <c:varyColors val="1"/>
        <c:ser>
          <c:idx val="0"/>
          <c:order val="0"/>
          <c:spPr>
            <a:solidFill>
              <a:srgbClr val="2A5934"/>
            </a:solidFill>
          </c:spPr>
          <c:dPt>
            <c:idx val="0"/>
            <c:bubble3D val="0"/>
            <c:spPr>
              <a:solidFill>
                <a:srgbClr val="2A5934"/>
              </a:solidFill>
              <a:ln>
                <a:noFill/>
              </a:ln>
              <a:effectLst/>
            </c:spPr>
            <c:extLst>
              <c:ext xmlns:c16="http://schemas.microsoft.com/office/drawing/2014/chart" uri="{C3380CC4-5D6E-409C-BE32-E72D297353CC}">
                <c16:uniqueId val="{00000001-6098-4959-8447-8905C035EAAE}"/>
              </c:ext>
            </c:extLst>
          </c:dPt>
          <c:dLbls>
            <c:dLbl>
              <c:idx val="0"/>
              <c:layout>
                <c:manualLayout>
                  <c:x val="-1.5288891253458182E-2"/>
                  <c:y val="-0.38102609714206376"/>
                </c:manualLayout>
              </c:layout>
              <c:tx>
                <c:rich>
                  <a:bodyPr rot="0" spcFirstLastPara="1" vertOverflow="ellipsis" vert="horz" wrap="square" lIns="38100" tIns="19050" rIns="38100" bIns="19050" anchor="ctr" anchorCtr="1">
                    <a:noAutofit/>
                  </a:bodyPr>
                  <a:lstStyle/>
                  <a:p>
                    <a:pPr>
                      <a:defRPr sz="5400" b="1" i="0" u="none" strike="noStrike" kern="1200" baseline="0">
                        <a:solidFill>
                          <a:schemeClr val="bg1"/>
                        </a:solidFill>
                        <a:latin typeface="Franklin Gothic Book" panose="020B0503020102020204" pitchFamily="34" charset="0"/>
                        <a:ea typeface="+mn-ea"/>
                        <a:cs typeface="+mn-cs"/>
                      </a:defRPr>
                    </a:pPr>
                    <a:r>
                      <a:rPr lang="en-US" sz="5400" dirty="0"/>
                      <a:t>1,794</a:t>
                    </a:r>
                  </a:p>
                </c:rich>
              </c:tx>
              <c:spPr>
                <a:noFill/>
                <a:ln>
                  <a:noFill/>
                </a:ln>
                <a:effectLst/>
              </c:spPr>
              <c:txPr>
                <a:bodyPr rot="0" spcFirstLastPara="1" vertOverflow="ellipsis" vert="horz" wrap="square" lIns="38100" tIns="19050" rIns="38100" bIns="19050" anchor="ctr" anchorCtr="1">
                  <a:noAutofit/>
                </a:bodyPr>
                <a:lstStyle/>
                <a:p>
                  <a:pPr>
                    <a:defRPr sz="5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86"/>
                      <c:h val="0.17941312381759178"/>
                    </c:manualLayout>
                  </c15:layout>
                  <c15:showDataLabelsRange val="0"/>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cdr:x>
      <cdr:y>0</cdr:y>
    </cdr:from>
    <cdr:to>
      <cdr:x>0.5</cdr:x>
      <cdr:y>0.0809</cdr:y>
    </cdr:to>
    <cdr:sp macro="" textlink="">
      <cdr:nvSpPr>
        <cdr:cNvPr id="3" name="TextBox 5">
          <a:extLst xmlns:a="http://schemas.openxmlformats.org/drawingml/2006/main">
            <a:ext uri="{FF2B5EF4-FFF2-40B4-BE49-F238E27FC236}">
              <a16:creationId xmlns:a16="http://schemas.microsoft.com/office/drawing/2014/main" id="{D0C3EE13-3A0B-875F-6721-B1795E5EA90D}"/>
            </a:ext>
          </a:extLst>
        </cdr:cNvPr>
        <cdr:cNvSpPr txBox="1"/>
      </cdr:nvSpPr>
      <cdr:spPr>
        <a:xfrm xmlns:a="http://schemas.openxmlformats.org/drawingml/2006/main">
          <a:off x="3150703" y="0"/>
          <a:ext cx="888659" cy="3687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1" dirty="0">
              <a:solidFill>
                <a:schemeClr val="bg1"/>
              </a:solidFill>
              <a:latin typeface="Franklin Gothic Book" panose="020B0503020102020204" pitchFamily="34" charset="0"/>
              <a:cs typeface="Times New Roman" panose="02020603050405020304" pitchFamily="18" charset="0"/>
            </a:rPr>
            <a:t>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85464D-1862-412D-8549-A8EADB0A0945}" type="datetimeFigureOut">
              <a:rPr lang="en-US" smtClean="0"/>
              <a:t>9/30/2024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259B3E-6256-4D05-8F2B-3DB112AF56B7}" type="slidenum">
              <a:rPr lang="en-US" smtClean="0"/>
              <a:t>‹#›</a:t>
            </a:fld>
            <a:endParaRPr lang="en-US" dirty="0"/>
          </a:p>
        </p:txBody>
      </p:sp>
    </p:spTree>
    <p:extLst>
      <p:ext uri="{BB962C8B-B14F-4D97-AF65-F5344CB8AC3E}">
        <p14:creationId xmlns:p14="http://schemas.microsoft.com/office/powerpoint/2010/main" val="10938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DEBBF1-4595-45D2-9A10-2AF2BF55CBD2}" type="datetimeFigureOut">
              <a:rPr lang="en-US" smtClean="0"/>
              <a:t>9/30/2024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D311-1CBB-4CB2-A6E8-7AB25D53B5CD}" type="slidenum">
              <a:rPr lang="en-US" smtClean="0"/>
              <a:t>‹#›</a:t>
            </a:fld>
            <a:endParaRPr lang="en-US" dirty="0"/>
          </a:p>
        </p:txBody>
      </p:sp>
    </p:spTree>
    <p:extLst>
      <p:ext uri="{BB962C8B-B14F-4D97-AF65-F5344CB8AC3E}">
        <p14:creationId xmlns:p14="http://schemas.microsoft.com/office/powerpoint/2010/main" val="22715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altLang="en-US" dirty="0">
                <a:solidFill>
                  <a:schemeClr val="tx1"/>
                </a:solidFill>
              </a:rPr>
              <a:t>This slide set is prepared by the Sexually Transmitted Infections (STIs) Intervention Unit, </a:t>
            </a:r>
            <a:r>
              <a:rPr lang="en-US" sz="1200" i="1" dirty="0">
                <a:solidFill>
                  <a:schemeClr val="tx1"/>
                </a:solidFill>
                <a:effectLst/>
                <a:latin typeface="Calibri" panose="020F0502020204030204" pitchFamily="34" charset="0"/>
                <a:ea typeface="Calibri" panose="020F0502020204030204" pitchFamily="34" charset="0"/>
              </a:rPr>
              <a:t>Bureau of Communicable Diseases, Division of Public Health </a:t>
            </a:r>
            <a:r>
              <a:rPr lang="en-US" sz="1200" b="0" dirty="0">
                <a:solidFill>
                  <a:schemeClr val="tx1"/>
                </a:solidFill>
                <a:effectLst/>
                <a:latin typeface="Calibri" panose="020F0502020204030204" pitchFamily="34" charset="0"/>
                <a:ea typeface="Calibri" panose="020F0502020204030204" pitchFamily="34" charset="0"/>
              </a:rPr>
              <a:t>Wisconsin Department of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00FF00"/>
                </a:highlight>
                <a:latin typeface="Calibri" panose="020F0502020204030204" pitchFamily="34" charset="0"/>
                <a:ea typeface="Calibri" panose="020F0502020204030204" pitchFamily="34" charset="0"/>
                <a:cs typeface="Mangal" panose="02040503050203030202" pitchFamily="18" charset="0"/>
              </a:rPr>
              <a:t>These slides display trends and burden of  reported cases of STIs across different age groups, sexes, racial/ethnic groups and geographic regions in Wisconsin over the past five years (2019-2023).</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a:t>
            </a:fld>
            <a:endParaRPr lang="en-US" dirty="0"/>
          </a:p>
        </p:txBody>
      </p:sp>
    </p:spTree>
    <p:extLst>
      <p:ext uri="{BB962C8B-B14F-4D97-AF65-F5344CB8AC3E}">
        <p14:creationId xmlns:p14="http://schemas.microsoft.com/office/powerpoint/2010/main" val="213570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dirty="0">
                <a:solidFill>
                  <a:srgbClr val="0D0D0D"/>
                </a:solidFill>
                <a:effectLst/>
                <a:latin typeface="Segoe UI" panose="020B0502040204020203" pitchFamily="34" charset="0"/>
                <a:ea typeface="Calibri" panose="020F0502020204030204" pitchFamily="34" charset="0"/>
              </a:rPr>
              <a:t>The next part of these slides will quantify the burden of STIs in Wisconsin and examine how trends in STI incidence have changed over time.</a:t>
            </a:r>
            <a:endParaRPr lang="en-US" altLang="en-US" dirty="0"/>
          </a:p>
        </p:txBody>
      </p:sp>
    </p:spTree>
    <p:extLst>
      <p:ext uri="{BB962C8B-B14F-4D97-AF65-F5344CB8AC3E}">
        <p14:creationId xmlns:p14="http://schemas.microsoft.com/office/powerpoint/2010/main" val="420406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rPr>
              <a:t>In 2023, a total of 33,791 cases of STIs (syphilis, gonorrhea, and chlamydia) were reported in Wisconsin, which is 6.9% decrease compared to the total number of STI cases reported in 2022 (36,299 cases). </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11</a:t>
            </a:fld>
            <a:endParaRPr lang="en-US" dirty="0"/>
          </a:p>
        </p:txBody>
      </p:sp>
    </p:spTree>
    <p:extLst>
      <p:ext uri="{BB962C8B-B14F-4D97-AF65-F5344CB8AC3E}">
        <p14:creationId xmlns:p14="http://schemas.microsoft.com/office/powerpoint/2010/main" val="30309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effectLst/>
                <a:latin typeface="Segoe UI" panose="020B0502040204020203" pitchFamily="34" charset="0"/>
                <a:ea typeface="Calibri" panose="020F0502020204030204" pitchFamily="34" charset="0"/>
              </a:rPr>
              <a:t>This slide illustrates the trend of sexually transmitted infections (STIs) from 2014-2023. Over this period, the number of reported cases of STIs increased by 24.6% .</a:t>
            </a: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12</a:t>
            </a:fld>
            <a:endParaRPr lang="en-US" dirty="0"/>
          </a:p>
        </p:txBody>
      </p:sp>
    </p:spTree>
    <p:extLst>
      <p:ext uri="{BB962C8B-B14F-4D97-AF65-F5344CB8AC3E}">
        <p14:creationId xmlns:p14="http://schemas.microsoft.com/office/powerpoint/2010/main" val="413848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effectLst/>
                <a:latin typeface="Segoe UI" panose="020B0502040204020203" pitchFamily="34" charset="0"/>
                <a:ea typeface="Calibri" panose="020F0502020204030204" pitchFamily="34" charset="0"/>
              </a:rPr>
              <a:t>This slide illustrates the trend of sexually transmitted infections (STIs) from 2014-2023.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effectLst/>
                <a:latin typeface="Segoe UI" panose="020B0502040204020203" pitchFamily="34" charset="0"/>
                <a:ea typeface="Calibri" panose="020F0502020204030204" pitchFamily="34" charset="0"/>
              </a:rPr>
              <a:t>Although the number of reported STI cases increased by 24.6% from 2014 to 2023, the number of cases has been declining since 2021. The data indicates a 15.4% decrease in the number of  cases in 2023 from 2021 (39,957 in 2021 to 33,791 cases in 2023). This period marks the third consecutive year of decline in reported STI cases, suggesting a sustained downward trend over time.</a:t>
            </a: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13</a:t>
            </a:fld>
            <a:endParaRPr lang="en-US" dirty="0"/>
          </a:p>
        </p:txBody>
      </p:sp>
    </p:spTree>
    <p:extLst>
      <p:ext uri="{BB962C8B-B14F-4D97-AF65-F5344CB8AC3E}">
        <p14:creationId xmlns:p14="http://schemas.microsoft.com/office/powerpoint/2010/main" val="42046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effectLst/>
                <a:latin typeface="Segoe UI" panose="020B0502040204020203" pitchFamily="34" charset="0"/>
                <a:ea typeface="Calibri" panose="020F0502020204030204" pitchFamily="34" charset="0"/>
              </a:rPr>
              <a:t>This slide illustrates the trend of sexually transmitted infections (STIs) rates from 2014-2023. Over this period, the rates of reported cases of STIs increased by 18.6%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87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Franklin Gothic Book" panose="020B0503020102020204" pitchFamily="34" charset="0"/>
                <a:cs typeface="Leelawadee"/>
              </a:rPr>
              <a:t>Of the 33,791 STI cases reported in 2023,</a:t>
            </a:r>
            <a:r>
              <a:rPr lang="en-US" sz="1200" b="0" dirty="0">
                <a:solidFill>
                  <a:srgbClr val="0033A1"/>
                </a:solidFill>
                <a:latin typeface="Franklin Gothic Book" panose="020B0503020102020204" pitchFamily="34" charset="0"/>
                <a:cs typeface="Leelawadee"/>
              </a:rPr>
              <a:t> Chlamydia accounted for 74% </a:t>
            </a:r>
            <a:r>
              <a:rPr lang="en-US" sz="1200" b="0" dirty="0">
                <a:latin typeface="Franklin Gothic Book" panose="020B0503020102020204" pitchFamily="34" charset="0"/>
                <a:cs typeface="Leelawadee"/>
              </a:rPr>
              <a:t>by followed by </a:t>
            </a:r>
            <a:r>
              <a:rPr lang="en-US" sz="1200" b="0" dirty="0">
                <a:solidFill>
                  <a:srgbClr val="800080"/>
                </a:solidFill>
                <a:latin typeface="Franklin Gothic Book" panose="020B0503020102020204" pitchFamily="34" charset="0"/>
                <a:cs typeface="Leelawadee"/>
              </a:rPr>
              <a:t>gonorrhea </a:t>
            </a:r>
            <a:r>
              <a:rPr lang="en-US" sz="1200" b="0" dirty="0">
                <a:latin typeface="Franklin Gothic Book" panose="020B0503020102020204" pitchFamily="34" charset="0"/>
                <a:cs typeface="Leelawadee"/>
              </a:rPr>
              <a:t>at</a:t>
            </a:r>
            <a:r>
              <a:rPr lang="en-US" sz="1200" b="0" dirty="0">
                <a:solidFill>
                  <a:srgbClr val="800080"/>
                </a:solidFill>
                <a:latin typeface="Franklin Gothic Book" panose="020B0503020102020204" pitchFamily="34" charset="0"/>
                <a:cs typeface="Leelawadee"/>
              </a:rPr>
              <a:t> 21% </a:t>
            </a:r>
            <a:r>
              <a:rPr lang="en-US" sz="1200" b="0" dirty="0">
                <a:latin typeface="Franklin Gothic Book" panose="020B0503020102020204" pitchFamily="34" charset="0"/>
                <a:cs typeface="Leelawadee"/>
              </a:rPr>
              <a:t>and </a:t>
            </a:r>
            <a:r>
              <a:rPr lang="en-US" sz="1200" b="0" dirty="0">
                <a:solidFill>
                  <a:srgbClr val="2A5934"/>
                </a:solidFill>
                <a:latin typeface="Franklin Gothic Book" panose="020B0503020102020204" pitchFamily="34" charset="0"/>
                <a:cs typeface="Leelawadee"/>
              </a:rPr>
              <a:t>syphilis </a:t>
            </a:r>
            <a:r>
              <a:rPr lang="en-US" sz="1200" b="0" dirty="0">
                <a:latin typeface="Franklin Gothic Book" panose="020B0503020102020204" pitchFamily="34" charset="0"/>
                <a:cs typeface="Leelawadee"/>
              </a:rPr>
              <a:t>at</a:t>
            </a:r>
            <a:r>
              <a:rPr lang="en-US" sz="1200" b="0" dirty="0">
                <a:solidFill>
                  <a:srgbClr val="2A5934"/>
                </a:solidFill>
                <a:latin typeface="Franklin Gothic Book" panose="020B0503020102020204" pitchFamily="34" charset="0"/>
                <a:cs typeface="Leelawadee"/>
              </a:rPr>
              <a:t> 5%</a:t>
            </a:r>
            <a:r>
              <a:rPr lang="en-US" sz="1200" b="0" dirty="0">
                <a:latin typeface="Franklin Gothic Book" panose="020B0503020102020204" pitchFamily="34" charset="0"/>
                <a:cs typeface="Leelawadee"/>
              </a:rPr>
              <a:t>. Chlamydia is the most reported sexually transmitted infection in Wisconsin, followed by gonorrhea and syphilis.</a:t>
            </a:r>
            <a:endParaRPr lang="en-US" b="0" dirty="0"/>
          </a:p>
        </p:txBody>
      </p:sp>
      <p:sp>
        <p:nvSpPr>
          <p:cNvPr id="4" name="Slide Number Placeholder 3"/>
          <p:cNvSpPr>
            <a:spLocks noGrp="1"/>
          </p:cNvSpPr>
          <p:nvPr>
            <p:ph type="sldNum" sz="quarter" idx="5"/>
          </p:nvPr>
        </p:nvSpPr>
        <p:spPr/>
        <p:txBody>
          <a:bodyPr/>
          <a:lstStyle/>
          <a:p>
            <a:fld id="{7B89D311-1CBB-4CB2-A6E8-7AB25D53B5CD}" type="slidenum">
              <a:rPr lang="en-US" smtClean="0"/>
              <a:t>15</a:t>
            </a:fld>
            <a:endParaRPr lang="en-US" dirty="0"/>
          </a:p>
        </p:txBody>
      </p:sp>
    </p:spTree>
    <p:extLst>
      <p:ext uri="{BB962C8B-B14F-4D97-AF65-F5344CB8AC3E}">
        <p14:creationId xmlns:p14="http://schemas.microsoft.com/office/powerpoint/2010/main" val="338530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next 20 slides discuss about the trend and burden of syphilis by age, sex, racial/ethnic groups and geographic regions.</a:t>
            </a:r>
          </a:p>
        </p:txBody>
      </p:sp>
      <p:sp>
        <p:nvSpPr>
          <p:cNvPr id="4" name="Slide Number Placeholder 3"/>
          <p:cNvSpPr>
            <a:spLocks noGrp="1"/>
          </p:cNvSpPr>
          <p:nvPr>
            <p:ph type="sldNum" sz="quarter" idx="5"/>
          </p:nvPr>
        </p:nvSpPr>
        <p:spPr/>
        <p:txBody>
          <a:bodyPr/>
          <a:lstStyle/>
          <a:p>
            <a:fld id="{7B89D311-1CBB-4CB2-A6E8-7AB25D53B5CD}" type="slidenum">
              <a:rPr lang="en-US" smtClean="0"/>
              <a:t>16</a:t>
            </a:fld>
            <a:endParaRPr lang="en-US" dirty="0"/>
          </a:p>
        </p:txBody>
      </p:sp>
    </p:spTree>
    <p:extLst>
      <p:ext uri="{BB962C8B-B14F-4D97-AF65-F5344CB8AC3E}">
        <p14:creationId xmlns:p14="http://schemas.microsoft.com/office/powerpoint/2010/main" val="199032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2013, three states, the District of Columbia (DC), and one US territory (9.3% of areas with available data) had a rate of reported primary and secondary syphilis greater than or equal to 8.8 cases per 100,000 population. This increased to 42 states, DC, and one US territory (78.6% of areas with available data) in 2022.</a:t>
            </a:r>
          </a:p>
          <a:p>
            <a:pPr marL="0" lvl="0" indent="0">
              <a:buNone/>
            </a:pPr>
            <a:endParaRPr dirty="0"/>
          </a:p>
          <a:p>
            <a:pPr marL="0" lvl="0" indent="0">
              <a:buNone/>
            </a:pPr>
            <a:r>
              <a:rPr dirty="0"/>
              <a:t>American Samoa and the Commonwealth of the Northern Mariana Islands began reporting data on primary and secondary syphilis cases to CDC in 2018; data are not available for those areas prior to that year.</a:t>
            </a:r>
          </a:p>
          <a:p>
            <a:pPr marL="0" lvl="0" indent="0">
              <a:buNone/>
            </a:pPr>
            <a:endParaRPr dirty="0"/>
          </a:p>
          <a:p>
            <a:pPr marL="0" lvl="0" indent="0">
              <a:buNone/>
            </a:pPr>
            <a:r>
              <a:rPr dirty="0"/>
              <a:t>This </a:t>
            </a:r>
            <a:r>
              <a:rPr lang="en-US" dirty="0"/>
              <a:t>slide</a:t>
            </a:r>
            <a:r>
              <a:rPr dirty="0"/>
              <a:t> includes data from years that coincide with the COVID-19 pandemic, which introduced uncertainty and difficulty in interpreting STI surveillance data. </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“PS Syphilis - Rates by Jurisdiction (US and Terr 2013 and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dirty="0"/>
          </a:p>
        </p:txBody>
      </p:sp>
    </p:spTree>
    <p:extLst>
      <p:ext uri="{BB962C8B-B14F-4D97-AF65-F5344CB8AC3E}">
        <p14:creationId xmlns:p14="http://schemas.microsoft.com/office/powerpoint/2010/main" val="422072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2013, the geographic spread of primary and secondary syphilis in Wisconsin has significantly increased.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2013, 30 out of 72 counties in Wisconsin had a primary and secondary rate of one or more cases per 100,000 people. By 2023, this number had risen to 63 counties. This indicates a notable expansion of syphilis across the state over the past decade.</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18</a:t>
            </a:fld>
            <a:endParaRPr lang="en-US" dirty="0"/>
          </a:p>
        </p:txBody>
      </p:sp>
    </p:spTree>
    <p:extLst>
      <p:ext uri="{BB962C8B-B14F-4D97-AF65-F5344CB8AC3E}">
        <p14:creationId xmlns:p14="http://schemas.microsoft.com/office/powerpoint/2010/main" val="317823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rPr>
              <a:t>In 2023, a total of 1,794 cases of syphilis (all stages including congenital) were reported reflecting a 6.4% decrease compared to 2022 (1,916 cases). </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19</a:t>
            </a:fld>
            <a:endParaRPr lang="en-US" dirty="0"/>
          </a:p>
        </p:txBody>
      </p:sp>
    </p:spTree>
    <p:extLst>
      <p:ext uri="{BB962C8B-B14F-4D97-AF65-F5344CB8AC3E}">
        <p14:creationId xmlns:p14="http://schemas.microsoft.com/office/powerpoint/2010/main" val="342565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angal" panose="02040503050203030202" pitchFamily="18" charset="0"/>
              </a:rPr>
              <a:t>This set of slides focuses on three of the most prevalent STIs: Chlamydia, gonorrhea, and syphilis, examining the burden defined by age, sex, and race. National, state, and county-level trends will be discussed. Analyses related to syphilis differ from those of other STIs. Specifically, for age, sex, and race, only primary and secondary cases of syphilis were selected for analysis.</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a:t>
            </a:fld>
            <a:endParaRPr lang="en-US" dirty="0"/>
          </a:p>
        </p:txBody>
      </p:sp>
    </p:spTree>
    <p:extLst>
      <p:ext uri="{BB962C8B-B14F-4D97-AF65-F5344CB8AC3E}">
        <p14:creationId xmlns:p14="http://schemas.microsoft.com/office/powerpoint/2010/main" val="261999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Compared to 2022, in 2023:</a:t>
            </a:r>
          </a:p>
          <a:p>
            <a:pPr marL="171450" indent="-171450">
              <a:buFont typeface="Arial" panose="020B0604020202020204" pitchFamily="34" charset="0"/>
              <a:buChar char="•"/>
            </a:pPr>
            <a:r>
              <a:rPr lang="en-US" dirty="0"/>
              <a:t>49% (35/72) of Wisconsin counties, indicated by a dark green color, showed an increase in reported syphilis cases.</a:t>
            </a:r>
          </a:p>
          <a:p>
            <a:pPr marL="171450" indent="-171450">
              <a:buFont typeface="Arial" panose="020B0604020202020204" pitchFamily="34" charset="0"/>
              <a:buChar char="•"/>
            </a:pPr>
            <a:r>
              <a:rPr lang="en-US" dirty="0"/>
              <a:t>33% (24/72) of Wisconsin counties, indicated by a light green color, showed a decrease in reported syphilis cases.</a:t>
            </a:r>
          </a:p>
          <a:p>
            <a:pPr marL="171450" indent="-171450">
              <a:buFont typeface="Arial" panose="020B0604020202020204" pitchFamily="34" charset="0"/>
              <a:buChar char="•"/>
            </a:pPr>
            <a:r>
              <a:rPr lang="en-US" dirty="0"/>
              <a:t>11% (11/72) of Wisconsin counties, indicated by a lime green color, showed no change in reported syphilis cases. </a:t>
            </a:r>
          </a:p>
          <a:p>
            <a:pPr marL="171450" indent="-171450">
              <a:buFont typeface="Arial" panose="020B0604020202020204" pitchFamily="34" charset="0"/>
              <a:buChar char="•"/>
            </a:pPr>
            <a:r>
              <a:rPr lang="en-US" dirty="0"/>
              <a:t>7% (5/72) of Wisconsin counties, indicated by a gray color, reported zero syphilis cases in 2023.  </a:t>
            </a:r>
          </a:p>
        </p:txBody>
      </p:sp>
      <p:sp>
        <p:nvSpPr>
          <p:cNvPr id="4" name="Slide Number Placeholder 3"/>
          <p:cNvSpPr>
            <a:spLocks noGrp="1"/>
          </p:cNvSpPr>
          <p:nvPr>
            <p:ph type="sldNum" sz="quarter" idx="5"/>
          </p:nvPr>
        </p:nvSpPr>
        <p:spPr/>
        <p:txBody>
          <a:bodyPr/>
          <a:lstStyle/>
          <a:p>
            <a:fld id="{7B89D311-1CBB-4CB2-A6E8-7AB25D53B5CD}" type="slidenum">
              <a:rPr lang="en-US" smtClean="0"/>
              <a:t>20</a:t>
            </a:fld>
            <a:endParaRPr lang="en-US" dirty="0"/>
          </a:p>
        </p:txBody>
      </p:sp>
    </p:spTree>
    <p:extLst>
      <p:ext uri="{BB962C8B-B14F-4D97-AF65-F5344CB8AC3E}">
        <p14:creationId xmlns:p14="http://schemas.microsoft.com/office/powerpoint/2010/main" val="132890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highlights the reported cases and rates of syphilis over the past decade. The green bars represent the number of syphilis cases reported each year, while the orange line displays the rates of syphilis over the years.   As shown here, there was a drastic increase in syphilis (all stages including congenital) rates from 2020 to 2021 (from 14 to 28 per 100,000). The rate continued to increase until 2022 but declined by 9% in 2023.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5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This slide displays the rates of reported cases of syphilis over the past five years in Wisconsin.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The rate increased until 2022; however, it decreased by 9.1% in 2023, making the first decrease in the past five years. </a:t>
            </a:r>
            <a:endParaRPr lang="en-US"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22</a:t>
            </a:fld>
            <a:endParaRPr lang="en-US" dirty="0"/>
          </a:p>
        </p:txBody>
      </p:sp>
    </p:spTree>
    <p:extLst>
      <p:ext uri="{BB962C8B-B14F-4D97-AF65-F5344CB8AC3E}">
        <p14:creationId xmlns:p14="http://schemas.microsoft.com/office/powerpoint/2010/main" val="2954069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displays the syphilis rates trend among Wisconsin males and females for past five years.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syphilis rates remained higher among men then women, with males having a rate 3.5 times higher than females.  However, both genders experienced a decrease in syphilis rates compared to 2022, with a 26.3% reduction among males and 42.3% reduction among females. This downward trend in syphilis rates observed since 2022 for both men and women.</a:t>
            </a:r>
          </a:p>
        </p:txBody>
      </p:sp>
      <p:sp>
        <p:nvSpPr>
          <p:cNvPr id="4" name="Slide Number Placeholder 3"/>
          <p:cNvSpPr>
            <a:spLocks noGrp="1"/>
          </p:cNvSpPr>
          <p:nvPr>
            <p:ph type="sldNum" sz="quarter" idx="5"/>
          </p:nvPr>
        </p:nvSpPr>
        <p:spPr/>
        <p:txBody>
          <a:bodyPr/>
          <a:lstStyle/>
          <a:p>
            <a:fld id="{7B89D311-1CBB-4CB2-A6E8-7AB25D53B5CD}" type="slidenum">
              <a:rPr lang="en-US" smtClean="0"/>
              <a:t>23</a:t>
            </a:fld>
            <a:endParaRPr lang="en-US" dirty="0"/>
          </a:p>
        </p:txBody>
      </p:sp>
    </p:spTree>
    <p:extLst>
      <p:ext uri="{BB962C8B-B14F-4D97-AF65-F5344CB8AC3E}">
        <p14:creationId xmlns:p14="http://schemas.microsoft.com/office/powerpoint/2010/main" val="378889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indicates the rates of primary and secondary and late latent stage.  The orange line displays the rates of  primary and secondary syphilis over the period and the gray line displays the rates of late latent stage of syphilis over the time.  The rates of primary and secondary syphilis increased with the onset of Covid-19 and remained stable for a year and has declined in 2023.  The rate of late latent stage of syphilis has increased 15.4% in 2023 compared to 2022.</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24</a:t>
            </a:fld>
            <a:endParaRPr lang="en-US" dirty="0"/>
          </a:p>
        </p:txBody>
      </p:sp>
    </p:spTree>
    <p:extLst>
      <p:ext uri="{BB962C8B-B14F-4D97-AF65-F5344CB8AC3E}">
        <p14:creationId xmlns:p14="http://schemas.microsoft.com/office/powerpoint/2010/main" val="13372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illustrates primary and secondary syphilis rates across different age groups in Wisconsin.  Traditionally, older age groups have exhibited higher syphilis rates. There was an increase in syphilis rates coinciding with the onset of COVID-19.  However, from 2022 to 2023 syphilis rates decreased across almost all age groups, with most significant reduction observed in people aged 40-49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25</a:t>
            </a:fld>
            <a:endParaRPr lang="en-US" dirty="0"/>
          </a:p>
        </p:txBody>
      </p:sp>
    </p:spTree>
    <p:extLst>
      <p:ext uri="{BB962C8B-B14F-4D97-AF65-F5344CB8AC3E}">
        <p14:creationId xmlns:p14="http://schemas.microsoft.com/office/powerpoint/2010/main" val="255461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Leelawadee" panose="020B0502040204020203" pitchFamily="34" charset="-34"/>
                <a:cs typeface="Leelawadee" panose="020B0502040204020203" pitchFamily="34" charset="-34"/>
              </a:rPr>
              <a:t>This slide presents the syphilis rates among different racial ethnic groups in Wisconsin. Historically, syphilis rates have been higher among Black people. In 2023, the rate among Black people declined for the first time since 2019. Native American people saw a 52% decrease in syphilis rates from 2022 to 2023, while the rate among White people remained unchanged during the same period.</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26</a:t>
            </a:fld>
            <a:endParaRPr lang="en-US" dirty="0"/>
          </a:p>
        </p:txBody>
      </p:sp>
    </p:spTree>
    <p:extLst>
      <p:ext uri="{BB962C8B-B14F-4D97-AF65-F5344CB8AC3E}">
        <p14:creationId xmlns:p14="http://schemas.microsoft.com/office/powerpoint/2010/main" val="902262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 highlights the disproportionate burden of syphilis infections among racial and ethnic groups in Wisconsin.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representing only 6% of the total population, Black people accounts for 51% syphilis infections. Conversely, White people, who constitute 80% of the population, exhibits only 28% burden of syphilis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percentages of syphilis cases by non-Hispanic ethnicities were disproportionate to the percentages among the total population of the United States in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significant disparities were observed among non-Hispanic Black people, who represented 51.0% of reported syphilis cases (n = 1,794) despite being 12.6% of the US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27</a:t>
            </a:fld>
            <a:endParaRPr lang="en-US" dirty="0"/>
          </a:p>
        </p:txBody>
      </p:sp>
    </p:spTree>
    <p:extLst>
      <p:ext uri="{BB962C8B-B14F-4D97-AF65-F5344CB8AC3E}">
        <p14:creationId xmlns:p14="http://schemas.microsoft.com/office/powerpoint/2010/main" val="307930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Leelawadee" panose="020B0502040204020203" pitchFamily="34" charset="-34"/>
                <a:cs typeface="Leelawadee" panose="020B0502040204020203" pitchFamily="34" charset="-34"/>
              </a:rPr>
              <a:t>This slide displays the syphilis burden trend across five regions of Wisconsin.  </a:t>
            </a:r>
          </a:p>
          <a:p>
            <a:endParaRPr lang="en-US" sz="1200" b="0" dirty="0">
              <a:latin typeface="Leelawadee" panose="020B0502040204020203" pitchFamily="34" charset="-34"/>
              <a:cs typeface="Leelawadee" panose="020B0502040204020203" pitchFamily="34" charset="-34"/>
            </a:endParaRPr>
          </a:p>
          <a:p>
            <a:r>
              <a:rPr lang="en-US" sz="1200" b="0" dirty="0">
                <a:latin typeface="Leelawadee" panose="020B0502040204020203" pitchFamily="34" charset="-34"/>
                <a:cs typeface="Leelawadee" panose="020B0502040204020203" pitchFamily="34" charset="-34"/>
              </a:rPr>
              <a:t>The southeastern region consistently exhibited the highest syphilis rate compared to other regions. Notably, in 2023, the southeastern region experienced its first decline in syphilis rates in five years, compared to 2022 (66 cases/100,000 in 2022 to 54 cases/100,000 in 2023) with southern region recording the most significant rise.</a:t>
            </a:r>
          </a:p>
          <a:p>
            <a:r>
              <a:rPr lang="en-US" sz="1200" b="0" dirty="0">
                <a:latin typeface="Leelawadee" panose="020B0502040204020203" pitchFamily="34" charset="-34"/>
                <a:cs typeface="Leelawadee" panose="020B0502040204020203" pitchFamily="34" charset="-34"/>
              </a:rPr>
              <a:t>The western region, however,  had an 8% reduction in syphilis rates in 2023 compared to 2022.</a:t>
            </a:r>
            <a:br>
              <a:rPr lang="en-US" sz="1200" b="1" dirty="0">
                <a:latin typeface="Leelawadee" panose="020B0502040204020203" pitchFamily="34" charset="-34"/>
                <a:cs typeface="Leelawadee" panose="020B0502040204020203" pitchFamily="34" charset="-34"/>
              </a:rPr>
            </a:b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28</a:t>
            </a:fld>
            <a:endParaRPr lang="en-US" dirty="0"/>
          </a:p>
        </p:txBody>
      </p:sp>
    </p:spTree>
    <p:extLst>
      <p:ext uri="{BB962C8B-B14F-4D97-AF65-F5344CB8AC3E}">
        <p14:creationId xmlns:p14="http://schemas.microsoft.com/office/powerpoint/2010/main" val="306218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406400" y="696913"/>
            <a:ext cx="6197600" cy="3486150"/>
          </a:xfrm>
          <a:ln/>
        </p:spPr>
      </p:sp>
      <p:sp>
        <p:nvSpPr>
          <p:cNvPr id="5123" name="Rectangle 3"/>
          <p:cNvSpPr>
            <a:spLocks noGrp="1" noChangeArrowheads="1"/>
          </p:cNvSpPr>
          <p:nvPr>
            <p:ph type="body" idx="1"/>
          </p:nvPr>
        </p:nvSpPr>
        <p:spPr>
          <a:noFill/>
        </p:spPr>
        <p:txBody>
          <a:bodyPr/>
          <a:lstStyle/>
          <a:p>
            <a:r>
              <a:rPr lang="en-US" altLang="en-US" dirty="0"/>
              <a:t>Congenital syphilis cases in Wisconsin are on the rise.  </a:t>
            </a:r>
          </a:p>
        </p:txBody>
      </p:sp>
    </p:spTree>
    <p:extLst>
      <p:ext uri="{BB962C8B-B14F-4D97-AF65-F5344CB8AC3E}">
        <p14:creationId xmlns:p14="http://schemas.microsoft.com/office/powerpoint/2010/main" val="420406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Our data were sourced from WEDSS and included all reported STIs within Wisconsin. The forthcoming analysis incorporates all cases among Wisconsin residents, excluding those from out-of-state or with unknown states of residence. For analyses, only confirmed cases of gonorrhea and chlamydia were included, while both probable and confirmed cases of syphilis were included.</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a:t>
            </a:fld>
            <a:endParaRPr lang="en-US" dirty="0"/>
          </a:p>
        </p:txBody>
      </p:sp>
    </p:spTree>
    <p:extLst>
      <p:ext uri="{BB962C8B-B14F-4D97-AF65-F5344CB8AC3E}">
        <p14:creationId xmlns:p14="http://schemas.microsoft.com/office/powerpoint/2010/main" val="340987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25 cases of syphilis were reported in 2023 which is 400% higher than it was in 2019.</a:t>
            </a:r>
          </a:p>
        </p:txBody>
      </p:sp>
      <p:sp>
        <p:nvSpPr>
          <p:cNvPr id="4" name="Slide Number Placeholder 3"/>
          <p:cNvSpPr>
            <a:spLocks noGrp="1"/>
          </p:cNvSpPr>
          <p:nvPr>
            <p:ph type="sldNum" sz="quarter" idx="5"/>
          </p:nvPr>
        </p:nvSpPr>
        <p:spPr/>
        <p:txBody>
          <a:bodyPr/>
          <a:lstStyle/>
          <a:p>
            <a:fld id="{7B89D311-1CBB-4CB2-A6E8-7AB25D53B5CD}" type="slidenum">
              <a:rPr lang="en-US" smtClean="0"/>
              <a:t>30</a:t>
            </a:fld>
            <a:endParaRPr lang="en-US" dirty="0"/>
          </a:p>
        </p:txBody>
      </p:sp>
    </p:spTree>
    <p:extLst>
      <p:ext uri="{BB962C8B-B14F-4D97-AF65-F5344CB8AC3E}">
        <p14:creationId xmlns:p14="http://schemas.microsoft.com/office/powerpoint/2010/main" val="3668937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There was a 14% decrease in reported number of congenital syphilis in Wisconsin in 2023 compared to 2022.  </a:t>
            </a:r>
          </a:p>
        </p:txBody>
      </p:sp>
      <p:sp>
        <p:nvSpPr>
          <p:cNvPr id="4" name="Slide Number Placeholder 3"/>
          <p:cNvSpPr>
            <a:spLocks noGrp="1"/>
          </p:cNvSpPr>
          <p:nvPr>
            <p:ph type="sldNum" sz="quarter" idx="5"/>
          </p:nvPr>
        </p:nvSpPr>
        <p:spPr/>
        <p:txBody>
          <a:bodyPr/>
          <a:lstStyle/>
          <a:p>
            <a:fld id="{7B89D311-1CBB-4CB2-A6E8-7AB25D53B5CD}" type="slidenum">
              <a:rPr lang="en-US" smtClean="0"/>
              <a:t>31</a:t>
            </a:fld>
            <a:endParaRPr lang="en-US" dirty="0"/>
          </a:p>
        </p:txBody>
      </p:sp>
    </p:spTree>
    <p:extLst>
      <p:ext uri="{BB962C8B-B14F-4D97-AF65-F5344CB8AC3E}">
        <p14:creationId xmlns:p14="http://schemas.microsoft.com/office/powerpoint/2010/main" val="368109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solidFill>
                  <a:schemeClr val="tx1"/>
                </a:solidFill>
                <a:latin typeface="Leelawadee" panose="020B0502040204020203" pitchFamily="34" charset="-34"/>
                <a:cs typeface="Leelawadee" panose="020B0502040204020203" pitchFamily="34" charset="-34"/>
              </a:rPr>
              <a:t>In 2023, almost equal number of male and female cases of congenital syphilis were reported.</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32</a:t>
            </a:fld>
            <a:endParaRPr lang="en-US" dirty="0"/>
          </a:p>
        </p:txBody>
      </p:sp>
    </p:spTree>
    <p:extLst>
      <p:ext uri="{BB962C8B-B14F-4D97-AF65-F5344CB8AC3E}">
        <p14:creationId xmlns:p14="http://schemas.microsoft.com/office/powerpoint/2010/main" val="2955959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Among all races, the Black people had the higher incidence of congenital syphilis in 2023.  </a:t>
            </a:r>
          </a:p>
        </p:txBody>
      </p:sp>
      <p:sp>
        <p:nvSpPr>
          <p:cNvPr id="4" name="Slide Number Placeholder 3"/>
          <p:cNvSpPr>
            <a:spLocks noGrp="1"/>
          </p:cNvSpPr>
          <p:nvPr>
            <p:ph type="sldNum" sz="quarter" idx="5"/>
          </p:nvPr>
        </p:nvSpPr>
        <p:spPr/>
        <p:txBody>
          <a:bodyPr/>
          <a:lstStyle/>
          <a:p>
            <a:fld id="{7B89D311-1CBB-4CB2-A6E8-7AB25D53B5CD}" type="slidenum">
              <a:rPr lang="en-US" smtClean="0"/>
              <a:t>33</a:t>
            </a:fld>
            <a:endParaRPr lang="en-US" dirty="0"/>
          </a:p>
        </p:txBody>
      </p:sp>
    </p:spTree>
    <p:extLst>
      <p:ext uri="{BB962C8B-B14F-4D97-AF65-F5344CB8AC3E}">
        <p14:creationId xmlns:p14="http://schemas.microsoft.com/office/powerpoint/2010/main" val="166276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2023, congenital syphilis was reported in only 6 out of 72 counties,  indicating that 66 (92% of total counties) counties had no reported cases. Milwaukee County alone accounted for over half of the reported cases. Most congenital syphilis cases were concentrated in the South and Southeastern Region of Wisconsin.  </a:t>
            </a:r>
          </a:p>
        </p:txBody>
      </p:sp>
      <p:sp>
        <p:nvSpPr>
          <p:cNvPr id="4" name="Slide Number Placeholder 3"/>
          <p:cNvSpPr>
            <a:spLocks noGrp="1"/>
          </p:cNvSpPr>
          <p:nvPr>
            <p:ph type="sldNum" sz="quarter" idx="5"/>
          </p:nvPr>
        </p:nvSpPr>
        <p:spPr/>
        <p:txBody>
          <a:bodyPr/>
          <a:lstStyle/>
          <a:p>
            <a:fld id="{7B89D311-1CBB-4CB2-A6E8-7AB25D53B5CD}" type="slidenum">
              <a:rPr lang="en-US" smtClean="0"/>
              <a:t>34</a:t>
            </a:fld>
            <a:endParaRPr lang="en-US" dirty="0"/>
          </a:p>
        </p:txBody>
      </p:sp>
    </p:spTree>
    <p:extLst>
      <p:ext uri="{BB962C8B-B14F-4D97-AF65-F5344CB8AC3E}">
        <p14:creationId xmlns:p14="http://schemas.microsoft.com/office/powerpoint/2010/main" val="516550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Gonorrhea is the second most reported sexually transmitted infection in the state.</a:t>
            </a:r>
          </a:p>
        </p:txBody>
      </p:sp>
      <p:sp>
        <p:nvSpPr>
          <p:cNvPr id="4" name="Slide Number Placeholder 3"/>
          <p:cNvSpPr>
            <a:spLocks noGrp="1"/>
          </p:cNvSpPr>
          <p:nvPr>
            <p:ph type="sldNum" sz="quarter" idx="5"/>
          </p:nvPr>
        </p:nvSpPr>
        <p:spPr/>
        <p:txBody>
          <a:bodyPr/>
          <a:lstStyle/>
          <a:p>
            <a:fld id="{7B89D311-1CBB-4CB2-A6E8-7AB25D53B5CD}" type="slidenum">
              <a:rPr lang="en-US" smtClean="0"/>
              <a:t>35</a:t>
            </a:fld>
            <a:endParaRPr lang="en-US" dirty="0"/>
          </a:p>
        </p:txBody>
      </p:sp>
    </p:spTree>
    <p:extLst>
      <p:ext uri="{BB962C8B-B14F-4D97-AF65-F5344CB8AC3E}">
        <p14:creationId xmlns:p14="http://schemas.microsoft.com/office/powerpoint/2010/main" val="2189944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Calibri" panose="020F0502020204030204" pitchFamily="34" charset="0"/>
              </a:rPr>
              <a:t>In 2023, a total of 7,005 cases of gonorrhea were reported reflecting a 20% decrease compared to 2022 (8,736 in 2022 to 7,005 in 2023). </a:t>
            </a: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36</a:t>
            </a:fld>
            <a:endParaRPr lang="en-US" dirty="0"/>
          </a:p>
        </p:txBody>
      </p:sp>
    </p:spTree>
    <p:extLst>
      <p:ext uri="{BB962C8B-B14F-4D97-AF65-F5344CB8AC3E}">
        <p14:creationId xmlns:p14="http://schemas.microsoft.com/office/powerpoint/2010/main" val="3051688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Tahoma" panose="020B0604030504040204" pitchFamily="34" charset="0"/>
                <a:ea typeface="Calibri" panose="020F0502020204030204" pitchFamily="34" charset="0"/>
                <a:cs typeface="Times New Roman" panose="02020603050405020304" pitchFamily="18" charset="0"/>
              </a:rPr>
              <a:t>This slide displays the reported cases of gonorrhea over the past five years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Tahoma" panose="020B0604030504040204" pitchFamily="34" charset="0"/>
                <a:ea typeface="Calibri" panose="020F0502020204030204" pitchFamily="34" charset="0"/>
                <a:cs typeface="Times New Roman" panose="02020603050405020304" pitchFamily="18" charset="0"/>
              </a:rPr>
              <a:t>The reported cases of gonorrhea increased with the onset of COVID-19, then started to decline since 2021.  The reported number of </a:t>
            </a:r>
            <a:r>
              <a:rPr lang="en-US" sz="18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gonorrhea cases </a:t>
            </a:r>
            <a:r>
              <a:rPr lang="en-US" sz="1800" b="0" dirty="0">
                <a:effectLst/>
                <a:latin typeface="Tahoma" panose="020B0604030504040204" pitchFamily="34" charset="0"/>
                <a:ea typeface="Calibri" panose="020F0502020204030204" pitchFamily="34" charset="0"/>
                <a:cs typeface="Times New Roman" panose="02020603050405020304" pitchFamily="18" charset="0"/>
              </a:rPr>
              <a:t>continued to </a:t>
            </a:r>
            <a:r>
              <a:rPr lang="en-US" sz="18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trend downward </a:t>
            </a:r>
            <a:r>
              <a:rPr lang="en-US" sz="1800" b="0" dirty="0">
                <a:effectLst/>
                <a:latin typeface="Tahoma" panose="020B0604030504040204" pitchFamily="34" charset="0"/>
                <a:ea typeface="Calibri" panose="020F0502020204030204" pitchFamily="34" charset="0"/>
                <a:cs typeface="Times New Roman" panose="02020603050405020304" pitchFamily="18" charset="0"/>
              </a:rPr>
              <a:t>for the second </a:t>
            </a:r>
            <a:r>
              <a:rPr lang="en-US" sz="18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 consecutive year (2021 and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37</a:t>
            </a:fld>
            <a:endParaRPr lang="en-US" dirty="0"/>
          </a:p>
        </p:txBody>
      </p:sp>
    </p:spTree>
    <p:extLst>
      <p:ext uri="{BB962C8B-B14F-4D97-AF65-F5344CB8AC3E}">
        <p14:creationId xmlns:p14="http://schemas.microsoft.com/office/powerpoint/2010/main" val="3044716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This slide displays the rate of gonorrhea cases per 100,000 people over the past five years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The rate gonorrhea cases increased with the onset of COVID-19 and have been declining since 2021. The rate of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gonorrhea cases </a:t>
            </a:r>
            <a:r>
              <a:rPr lang="en-US" sz="1200" b="0" dirty="0">
                <a:effectLst/>
                <a:latin typeface="Tahoma" panose="020B0604030504040204" pitchFamily="34" charset="0"/>
                <a:ea typeface="Calibri" panose="020F0502020204030204" pitchFamily="34" charset="0"/>
                <a:cs typeface="Times New Roman" panose="02020603050405020304" pitchFamily="18" charset="0"/>
              </a:rPr>
              <a:t>continued to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trend downward </a:t>
            </a:r>
            <a:r>
              <a:rPr lang="en-US" sz="1200" b="0" dirty="0">
                <a:effectLst/>
                <a:latin typeface="Tahoma" panose="020B0604030504040204" pitchFamily="34" charset="0"/>
                <a:ea typeface="Calibri" panose="020F0502020204030204" pitchFamily="34" charset="0"/>
                <a:cs typeface="Times New Roman" panose="02020603050405020304" pitchFamily="18" charset="0"/>
              </a:rPr>
              <a:t>for the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third consecutive year (2021-2023).</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38</a:t>
            </a:fld>
            <a:endParaRPr lang="en-US" dirty="0"/>
          </a:p>
        </p:txBody>
      </p:sp>
    </p:spTree>
    <p:extLst>
      <p:ext uri="{BB962C8B-B14F-4D97-AF65-F5344CB8AC3E}">
        <p14:creationId xmlns:p14="http://schemas.microsoft.com/office/powerpoint/2010/main" val="883305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2013, three states and the District of Columbia (DC; 7.4% of areas with available data) had a rate of reported gonorrhea </a:t>
            </a:r>
            <a:r>
              <a:rPr lang="en-US" dirty="0"/>
              <a:t>cases </a:t>
            </a:r>
            <a:r>
              <a:rPr dirty="0"/>
              <a:t>greater than or equal to 157 cases per 100,000 population. This increased to 26 states, DC, and one US territory (50.0% of areas with available data) in 2022.</a:t>
            </a:r>
          </a:p>
          <a:p>
            <a:pPr marL="0" lvl="0" indent="0">
              <a:buNone/>
            </a:pPr>
            <a:endParaRPr dirty="0"/>
          </a:p>
          <a:p>
            <a:pPr marL="0" lvl="0" indent="0">
              <a:buNone/>
            </a:pPr>
            <a:r>
              <a:rPr dirty="0"/>
              <a:t>American Samoa and the Commonwealth of the Northern Mariana Islands began reporting data on gonorrhea cases to CDC in 2018; data are not available for those areas prior to that year.</a:t>
            </a:r>
          </a:p>
          <a:p>
            <a:pPr marL="0" lvl="0" indent="0">
              <a:buNone/>
            </a:pPr>
            <a:endParaRPr dirty="0"/>
          </a:p>
          <a:p>
            <a:pPr marL="0" lvl="0" indent="0">
              <a:buNone/>
            </a:pPr>
            <a:r>
              <a:rPr dirty="0"/>
              <a:t>This </a:t>
            </a:r>
            <a:r>
              <a:rPr lang="en-US" dirty="0"/>
              <a:t>slide</a:t>
            </a:r>
            <a:r>
              <a:rPr dirty="0"/>
              <a:t> includes data from years that coincide with the COVID-19 pandemic, which introduced uncertainty and difficulty in interpreting STI surveillance data. </a:t>
            </a:r>
          </a:p>
          <a:p>
            <a:pPr marL="0" lvl="0" indent="0">
              <a:buNone/>
            </a:pPr>
            <a:r>
              <a:rPr dirty="0"/>
              <a:t>See Technical Notes (https://www.cdc.gov/std/statistics/2022/technical-notes.htm) for information on gonorrhea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“GC - Rates by Jurisdiction (US and Terr 2013 and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39</a:t>
            </a:fld>
            <a:endParaRPr lang="en-US" dirty="0"/>
          </a:p>
        </p:txBody>
      </p:sp>
    </p:spTree>
    <p:extLst>
      <p:ext uri="{BB962C8B-B14F-4D97-AF65-F5344CB8AC3E}">
        <p14:creationId xmlns:p14="http://schemas.microsoft.com/office/powerpoint/2010/main" val="129381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Data quality poses a significant concern when analyzing STI data, stemming from factors such as underreporting and incomplete patient records. Additionally, the emergence of COVID-19 has introduced new challenges, including disruptions to testing practices. The increased strain on the health system during the pandemic may have further exacerbated issues with data quality and access to testing services for the public. Considering these limitations, the Department of Health Services (DHS) recommends exercising caution when interpreting surveillance data.</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a:t>
            </a:fld>
            <a:endParaRPr lang="en-US" dirty="0"/>
          </a:p>
        </p:txBody>
      </p:sp>
    </p:spTree>
    <p:extLst>
      <p:ext uri="{BB962C8B-B14F-4D97-AF65-F5344CB8AC3E}">
        <p14:creationId xmlns:p14="http://schemas.microsoft.com/office/powerpoint/2010/main" val="2471221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2013, the geographic spread of gonorrhea in Wisconsin has increased.  In 2013, 59 out of 72 counties in Wisconsin had a gonorrhea rate of one or more cases per 100,000 people. By 2023, this number had risen to 67 counties. Over the past decade, the rate of gonorrhea increased 431%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40</a:t>
            </a:fld>
            <a:endParaRPr lang="en-US" dirty="0"/>
          </a:p>
        </p:txBody>
      </p:sp>
    </p:spTree>
    <p:extLst>
      <p:ext uri="{BB962C8B-B14F-4D97-AF65-F5344CB8AC3E}">
        <p14:creationId xmlns:p14="http://schemas.microsoft.com/office/powerpoint/2010/main" val="1436517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compared to 2022:</a:t>
            </a:r>
          </a:p>
          <a:p>
            <a:pPr marL="171450" indent="-171450">
              <a:buFont typeface="Arial" panose="020B0604020202020204" pitchFamily="34" charset="0"/>
              <a:buChar char="•"/>
            </a:pPr>
            <a:r>
              <a:rPr lang="en-US" dirty="0"/>
              <a:t>25% (18/72) of Wisconsin counties, indicated by a dark purple color, showed an increase in reported gonorrhea cases.</a:t>
            </a:r>
          </a:p>
          <a:p>
            <a:pPr marL="171450" indent="-171450">
              <a:buFont typeface="Arial" panose="020B0604020202020204" pitchFamily="34" charset="0"/>
              <a:buChar char="•"/>
            </a:pPr>
            <a:r>
              <a:rPr lang="en-US" dirty="0"/>
              <a:t>67% (48/72) of Wisconsin counties, indicated by a light purple color, showed a decrease in reported gonorrhea cases.</a:t>
            </a:r>
          </a:p>
          <a:p>
            <a:pPr marL="171450" indent="-171450">
              <a:buFont typeface="Arial" panose="020B0604020202020204" pitchFamily="34" charset="0"/>
              <a:buChar char="•"/>
            </a:pPr>
            <a:r>
              <a:rPr lang="en-US" dirty="0"/>
              <a:t>7% (5/72) of Wisconsin counties, indicated by light brown color, showed no change in reported gonorrhea cases.</a:t>
            </a:r>
          </a:p>
          <a:p>
            <a:pPr marL="171450" indent="-171450">
              <a:buFont typeface="Arial" panose="020B0604020202020204" pitchFamily="34" charset="0"/>
              <a:buChar char="•"/>
            </a:pPr>
            <a:r>
              <a:rPr lang="en-US" dirty="0"/>
              <a:t>1% (1/72) of Wisconsin counties, indicated by a gray color, reported zero cases of gonorrhea in 2023.  </a:t>
            </a:r>
          </a:p>
        </p:txBody>
      </p:sp>
      <p:sp>
        <p:nvSpPr>
          <p:cNvPr id="4" name="Slide Number Placeholder 3"/>
          <p:cNvSpPr>
            <a:spLocks noGrp="1"/>
          </p:cNvSpPr>
          <p:nvPr>
            <p:ph type="sldNum" sz="quarter" idx="5"/>
          </p:nvPr>
        </p:nvSpPr>
        <p:spPr/>
        <p:txBody>
          <a:bodyPr/>
          <a:lstStyle/>
          <a:p>
            <a:fld id="{7B89D311-1CBB-4CB2-A6E8-7AB25D53B5CD}" type="slidenum">
              <a:rPr lang="en-US" smtClean="0"/>
              <a:t>41</a:t>
            </a:fld>
            <a:endParaRPr lang="en-US" dirty="0"/>
          </a:p>
        </p:txBody>
      </p:sp>
    </p:spTree>
    <p:extLst>
      <p:ext uri="{BB962C8B-B14F-4D97-AF65-F5344CB8AC3E}">
        <p14:creationId xmlns:p14="http://schemas.microsoft.com/office/powerpoint/2010/main" val="2688026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displays the reported case rates of gonorrhea trends among Wisconsin males and females for past five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2023, gonorrhea rates remained higher among men then women, with males having a rate 1.2 times higher than females.  However, both genders experienced a decrease in gonorrhea rates compared to 2022, with a 23% reduction among females and 18% reduction among males. This decline continues a downward trend in gonorrhea rates observed since 2021 for both men and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42</a:t>
            </a:fld>
            <a:endParaRPr lang="en-US" dirty="0"/>
          </a:p>
        </p:txBody>
      </p:sp>
    </p:spTree>
    <p:extLst>
      <p:ext uri="{BB962C8B-B14F-4D97-AF65-F5344CB8AC3E}">
        <p14:creationId xmlns:p14="http://schemas.microsoft.com/office/powerpoint/2010/main" val="3099336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illustrates gonorrhea rates across different age groups in Wisconsin for past five years.  Traditionally, younger age groups have exhibited higher gonorrhea rates. There was an increase in gonorrhea rates coinciding with the onset of COVID-19.  However, from 2021 to 2023 gonorrhea rates decreased across almost all age groups, with most significant reduction observed in people aged 20-24 years.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43</a:t>
            </a:fld>
            <a:endParaRPr lang="en-US" dirty="0"/>
          </a:p>
        </p:txBody>
      </p:sp>
    </p:spTree>
    <p:extLst>
      <p:ext uri="{BB962C8B-B14F-4D97-AF65-F5344CB8AC3E}">
        <p14:creationId xmlns:p14="http://schemas.microsoft.com/office/powerpoint/2010/main" val="3074765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illustrates gonorrhea rates across different age groups and sexes in Wisconsin for past five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Among both genders, the younger age groups have exhibited higher gonorrhea rates compared to the older age groups. </a:t>
            </a:r>
          </a:p>
        </p:txBody>
      </p:sp>
      <p:sp>
        <p:nvSpPr>
          <p:cNvPr id="4" name="Slide Number Placeholder 3"/>
          <p:cNvSpPr>
            <a:spLocks noGrp="1"/>
          </p:cNvSpPr>
          <p:nvPr>
            <p:ph type="sldNum" sz="quarter" idx="5"/>
          </p:nvPr>
        </p:nvSpPr>
        <p:spPr/>
        <p:txBody>
          <a:bodyPr/>
          <a:lstStyle/>
          <a:p>
            <a:fld id="{7B89D311-1CBB-4CB2-A6E8-7AB25D53B5CD}" type="slidenum">
              <a:rPr lang="en-US" smtClean="0"/>
              <a:t>44</a:t>
            </a:fld>
            <a:endParaRPr lang="en-US" dirty="0"/>
          </a:p>
        </p:txBody>
      </p:sp>
    </p:spTree>
    <p:extLst>
      <p:ext uri="{BB962C8B-B14F-4D97-AF65-F5344CB8AC3E}">
        <p14:creationId xmlns:p14="http://schemas.microsoft.com/office/powerpoint/2010/main" val="3762914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displays the reported case rates of gonorrhea trends among racial ethnic groups for past five years in Wisconsin.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in previous years, racial disparities in the rate of reported gonorrhea cases were observed in 2023.  The rate of reported cases of gonorrhea among Black people were 8.9 times higher than Hispanic people and 34.2 times higher than white people in 2023.  However, all racial ethnic groups experienced a decrease in gonorrhea rates compared from 2022 to 2023, with a 15% reduction among Black people, 30% reduction among Hispanic people, and 21% reduction among white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45</a:t>
            </a:fld>
            <a:endParaRPr lang="en-US" dirty="0"/>
          </a:p>
        </p:txBody>
      </p:sp>
    </p:spTree>
    <p:extLst>
      <p:ext uri="{BB962C8B-B14F-4D97-AF65-F5344CB8AC3E}">
        <p14:creationId xmlns:p14="http://schemas.microsoft.com/office/powerpoint/2010/main" val="3169028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 highlights the disproportionate burden of gonorrhea infections among racial and ethnic groups in Wisconsin.  Despite representing only 6% of the total population, Black people accounts for more than half of reported (59%) gonorrhea infections. Conversely, White people, who constitute 80%of the population, exhibits only 22% burden of gonorrhea infections.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46</a:t>
            </a:fld>
            <a:endParaRPr lang="en-US" dirty="0"/>
          </a:p>
        </p:txBody>
      </p:sp>
    </p:spTree>
    <p:extLst>
      <p:ext uri="{BB962C8B-B14F-4D97-AF65-F5344CB8AC3E}">
        <p14:creationId xmlns:p14="http://schemas.microsoft.com/office/powerpoint/2010/main" val="673788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Chlamydia is the most reported sexually transmitted infection in the state.</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47</a:t>
            </a:fld>
            <a:endParaRPr lang="en-US" dirty="0"/>
          </a:p>
        </p:txBody>
      </p:sp>
    </p:spTree>
    <p:extLst>
      <p:ext uri="{BB962C8B-B14F-4D97-AF65-F5344CB8AC3E}">
        <p14:creationId xmlns:p14="http://schemas.microsoft.com/office/powerpoint/2010/main" val="1106933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Calibri" panose="020F0502020204030204" pitchFamily="34" charset="0"/>
              </a:rPr>
              <a:t>In 2023, a total of 24,992 cases of chlamydia were reported reflecting a 2.6% decrease compared to 2022 (25,647cases). </a:t>
            </a: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48</a:t>
            </a:fld>
            <a:endParaRPr lang="en-US" dirty="0"/>
          </a:p>
        </p:txBody>
      </p:sp>
    </p:spTree>
    <p:extLst>
      <p:ext uri="{BB962C8B-B14F-4D97-AF65-F5344CB8AC3E}">
        <p14:creationId xmlns:p14="http://schemas.microsoft.com/office/powerpoint/2010/main" val="3612637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This slide presents the reported cases of chlamydia over the past five years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In 2020, the reported cases of chlamydia decreased by 11.9% compared to 2019, likely due to the impact of COVID-19.  The number cases rebounded in 2021 but have been declining since then.  The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downward trend in reported </a:t>
            </a:r>
            <a:r>
              <a:rPr lang="en-US" sz="1200" b="0" dirty="0">
                <a:effectLst/>
                <a:latin typeface="Tahoma" panose="020B0604030504040204" pitchFamily="34" charset="0"/>
                <a:ea typeface="Calibri" panose="020F0502020204030204" pitchFamily="34" charset="0"/>
                <a:cs typeface="Times New Roman" panose="02020603050405020304" pitchFamily="18" charset="0"/>
              </a:rPr>
              <a:t>chlamydia</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 cases has cont</a:t>
            </a:r>
            <a:r>
              <a:rPr lang="en-US" sz="1200" b="0" dirty="0">
                <a:effectLst/>
                <a:latin typeface="Tahoma" panose="020B0604030504040204" pitchFamily="34" charset="0"/>
                <a:ea typeface="Calibri" panose="020F0502020204030204" pitchFamily="34" charset="0"/>
                <a:cs typeface="Times New Roman" panose="02020603050405020304" pitchFamily="18" charset="0"/>
              </a:rPr>
              <a:t>inued for three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consecutive years (2021 and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49</a:t>
            </a:fld>
            <a:endParaRPr lang="en-US" dirty="0"/>
          </a:p>
        </p:txBody>
      </p:sp>
    </p:spTree>
    <p:extLst>
      <p:ext uri="{BB962C8B-B14F-4D97-AF65-F5344CB8AC3E}">
        <p14:creationId xmlns:p14="http://schemas.microsoft.com/office/powerpoint/2010/main" val="289433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Data quality poses a significant concern when analyzing STI data, stemming from factors such as underreporting and incomplete patient records. Additionally, the emergence of COVID-19 has introduced new challenges, including disruptions to testing practices. The increased strain on the health system during the pandemic may have further exacerbated issues with data quality and access to testing services for the public. Considering these limitations, the Department of Health Services (DHS) recommends exercising caution when interpreting surveillance data.</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a:t>
            </a:fld>
            <a:endParaRPr lang="en-US" dirty="0"/>
          </a:p>
        </p:txBody>
      </p:sp>
    </p:spTree>
    <p:extLst>
      <p:ext uri="{BB962C8B-B14F-4D97-AF65-F5344CB8AC3E}">
        <p14:creationId xmlns:p14="http://schemas.microsoft.com/office/powerpoint/2010/main" val="3775178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This slide presents the rates of chlamydia over the past five years in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ahoma" panose="020B0604030504040204" pitchFamily="34" charset="0"/>
                <a:ea typeface="Calibri" panose="020F0502020204030204" pitchFamily="34" charset="0"/>
                <a:cs typeface="Times New Roman" panose="02020603050405020304" pitchFamily="18" charset="0"/>
              </a:rPr>
              <a:t>In 2020, the rate of reported cases of chlamydia decreased by 15% compared to 2019, likely due to the impact of COVID-19.  The rate returned to normal in 2021 but have been declining since then.  The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downward trend in reported rate has cont</a:t>
            </a:r>
            <a:r>
              <a:rPr lang="en-US" sz="1200" b="0" dirty="0">
                <a:effectLst/>
                <a:latin typeface="Tahoma" panose="020B0604030504040204" pitchFamily="34" charset="0"/>
                <a:ea typeface="Calibri" panose="020F0502020204030204" pitchFamily="34" charset="0"/>
                <a:cs typeface="Times New Roman" panose="02020603050405020304" pitchFamily="18" charset="0"/>
              </a:rPr>
              <a:t>inued for three </a:t>
            </a:r>
            <a:r>
              <a:rPr lang="en-US" sz="12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consecutive years (2021 and 2023).</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50</a:t>
            </a:fld>
            <a:endParaRPr lang="en-US" dirty="0"/>
          </a:p>
        </p:txBody>
      </p:sp>
    </p:spTree>
    <p:extLst>
      <p:ext uri="{BB962C8B-B14F-4D97-AF65-F5344CB8AC3E}">
        <p14:creationId xmlns:p14="http://schemas.microsoft.com/office/powerpoint/2010/main" val="138295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2013, nine states, the District of Columbia (DC), and two US territories (22.2% of areas with available data) had a rate of reported chlamydia greater than or equal to 499 cases per 100,000 population. This increased to 20 states, DC, and one US territory (39.3% of areas with available data) in 2022.</a:t>
            </a:r>
          </a:p>
          <a:p>
            <a:pPr marL="0" lvl="0" indent="0">
              <a:buNone/>
            </a:pPr>
            <a:endParaRPr dirty="0"/>
          </a:p>
          <a:p>
            <a:pPr marL="0" lvl="0" indent="0">
              <a:buNone/>
            </a:pPr>
            <a:r>
              <a:rPr dirty="0"/>
              <a:t>American Samoa and the Commonwealth of the Northern Mariana Islands began reporting data on chlamydia cases to CDC in 2018; data are not available for those areas prior to that year.</a:t>
            </a:r>
          </a:p>
          <a:p>
            <a:pPr marL="0" lvl="0" indent="0">
              <a:buNone/>
            </a:pPr>
            <a:endParaRPr dirty="0"/>
          </a:p>
          <a:p>
            <a:pPr marL="0" lvl="0" indent="0">
              <a:buNone/>
            </a:pPr>
            <a:r>
              <a:rPr dirty="0"/>
              <a:t>This </a:t>
            </a:r>
            <a:r>
              <a:rPr lang="en-US" dirty="0"/>
              <a:t>slide </a:t>
            </a:r>
            <a:r>
              <a:rPr dirty="0"/>
              <a:t>includes data from years that coincide with the COVID-19 pandemic, which introduced uncertainty and difficulty in interpreting STI surveillance data.</a:t>
            </a:r>
            <a:endParaRPr lang="en-US" dirty="0"/>
          </a:p>
          <a:p>
            <a:pPr marL="0" lvl="0" indent="0">
              <a:buNone/>
            </a:pPr>
            <a:endParaRPr dirty="0"/>
          </a:p>
          <a:p>
            <a:pPr marL="0" lvl="0" indent="0">
              <a:buNone/>
            </a:pPr>
            <a:r>
              <a:rPr dirty="0"/>
              <a:t>See Technical Notes (https://www.cdc.gov/std/statistics/2022/technical-notes.htm) for information on chlamydia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“CT - Rates by Jurisdiction (US and Terr 2013 and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51</a:t>
            </a:fld>
            <a:endParaRPr lang="en-US" dirty="0"/>
          </a:p>
        </p:txBody>
      </p:sp>
    </p:spTree>
    <p:extLst>
      <p:ext uri="{BB962C8B-B14F-4D97-AF65-F5344CB8AC3E}">
        <p14:creationId xmlns:p14="http://schemas.microsoft.com/office/powerpoint/2010/main" val="3473744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2013, the geographic distribution of chlamydia in Wisconsin has remained relatively stable.  In 2013, 15 out of 72 counties in Wisconsin reported a chlamydia incidence rate of 300 or more cases per 100,000 people. By 2023, this number decreased to 13 counties. Over the past decade, the incidence rate of chlamydia in Wisconsin has shown minimal variation.</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52</a:t>
            </a:fld>
            <a:endParaRPr lang="en-US" dirty="0"/>
          </a:p>
        </p:txBody>
      </p:sp>
    </p:spTree>
    <p:extLst>
      <p:ext uri="{BB962C8B-B14F-4D97-AF65-F5344CB8AC3E}">
        <p14:creationId xmlns:p14="http://schemas.microsoft.com/office/powerpoint/2010/main" val="2438387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2023 compared to 2022:</a:t>
            </a:r>
          </a:p>
          <a:p>
            <a:pPr marL="171450" indent="-171450">
              <a:buFont typeface="Arial" panose="020B0604020202020204" pitchFamily="34" charset="0"/>
              <a:buChar char="•"/>
            </a:pPr>
            <a:r>
              <a:rPr lang="en-US" dirty="0"/>
              <a:t>36% (26/72) of Wisconsin counties indicated by a dark blue color showed an increase in reported chlamydia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60% (43/72) of Wisconsin counties indicated by a light blue color  showed an increase in reported chlamydia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 (3/72) of Wisconsin counties indicated by a gray color showed no change in reported chlamydia cases.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53</a:t>
            </a:fld>
            <a:endParaRPr lang="en-US" dirty="0"/>
          </a:p>
        </p:txBody>
      </p:sp>
    </p:spTree>
    <p:extLst>
      <p:ext uri="{BB962C8B-B14F-4D97-AF65-F5344CB8AC3E}">
        <p14:creationId xmlns:p14="http://schemas.microsoft.com/office/powerpoint/2010/main" val="231228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displays the reported case rates of chlamydia trends among Wisconsin males and females for past five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2023, chlamydia rates remained higher among women then men, with females having a rate 1.9 times higher than males.  However, both genders experienced a decrease in chlamydia rates compared to 2022, with a 3.6% reduction among females and 2.3% reduction among males. This decline continues a downward trend in chlamydia rates observed since 2019 for both men and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54</a:t>
            </a:fld>
            <a:endParaRPr lang="en-US" dirty="0"/>
          </a:p>
        </p:txBody>
      </p:sp>
    </p:spTree>
    <p:extLst>
      <p:ext uri="{BB962C8B-B14F-4D97-AF65-F5344CB8AC3E}">
        <p14:creationId xmlns:p14="http://schemas.microsoft.com/office/powerpoint/2010/main" val="3998271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illustrates chlamydia rates across different age groups in Wisconsin for past five years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Younger age groups have a higher incidence of chlamydia. However, from 2021 to 2023 chlamydia rates decreased significantly among people aged 20-29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55</a:t>
            </a:fld>
            <a:endParaRPr lang="en-US" dirty="0"/>
          </a:p>
        </p:txBody>
      </p:sp>
    </p:spTree>
    <p:extLst>
      <p:ext uri="{BB962C8B-B14F-4D97-AF65-F5344CB8AC3E}">
        <p14:creationId xmlns:p14="http://schemas.microsoft.com/office/powerpoint/2010/main" val="4073113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illustrates chlamydia rates across different age groups and sexes in Wisconsin for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incidence of chlamydia was higher among females compared to males.  Chlamydia tends to occur more often among young females than young males. The chlamydia rate was 2.7 times higher among females aged 20–29 compared to males in the same age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56</a:t>
            </a:fld>
            <a:endParaRPr lang="en-US" dirty="0"/>
          </a:p>
        </p:txBody>
      </p:sp>
    </p:spTree>
    <p:extLst>
      <p:ext uri="{BB962C8B-B14F-4D97-AF65-F5344CB8AC3E}">
        <p14:creationId xmlns:p14="http://schemas.microsoft.com/office/powerpoint/2010/main" val="3687398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This slide shows the rates of chlamydia diagnoses per 100,000 people by race/ethnicity in Wisconsin between 2019–2023.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b="0" dirty="0">
                <a:solidFill>
                  <a:srgbClr val="800080"/>
                </a:solidFill>
                <a:effectLst/>
                <a:latin typeface="Tahoma" panose="020B0604030504040204" pitchFamily="34" charset="0"/>
                <a:ea typeface="Calibri" panose="020F0502020204030204" pitchFamily="34" charset="0"/>
                <a:cs typeface="Times New Roman" panose="02020603050405020304" pitchFamily="18" charset="0"/>
              </a:rPr>
              <a:t>Black people </a:t>
            </a:r>
            <a:r>
              <a:rPr lang="en-US" sz="1800" b="0" dirty="0">
                <a:effectLst/>
                <a:latin typeface="Tahoma" panose="020B0604030504040204" pitchFamily="34" charset="0"/>
                <a:ea typeface="Calibri" panose="020F0502020204030204" pitchFamily="34" charset="0"/>
                <a:cs typeface="Times New Roman" panose="02020603050405020304" pitchFamily="18" charset="0"/>
              </a:rPr>
              <a:t>continue to be disproportionately affected by chlamydia. The rate of chlamydia infections increased among </a:t>
            </a:r>
            <a:r>
              <a:rPr lang="en-US" sz="1800" b="0" dirty="0">
                <a:solidFill>
                  <a:srgbClr val="800280"/>
                </a:solidFill>
                <a:effectLst/>
                <a:latin typeface="Tahoma" panose="020B0604030504040204" pitchFamily="34" charset="0"/>
                <a:ea typeface="Calibri" panose="020F0502020204030204" pitchFamily="34" charset="0"/>
                <a:cs typeface="Times New Roman" panose="02020603050405020304" pitchFamily="18" charset="0"/>
              </a:rPr>
              <a:t>Black people </a:t>
            </a:r>
            <a:r>
              <a:rPr lang="en-US" sz="1800" b="0" dirty="0">
                <a:effectLst/>
                <a:latin typeface="Tahoma" panose="020B0604030504040204" pitchFamily="34" charset="0"/>
                <a:ea typeface="Calibri" panose="020F0502020204030204" pitchFamily="34" charset="0"/>
                <a:cs typeface="Times New Roman" panose="02020603050405020304" pitchFamily="18" charset="0"/>
              </a:rPr>
              <a:t>from 2022–2023 while decreasing among </a:t>
            </a:r>
            <a:r>
              <a:rPr lang="en-US" sz="1800" b="0" dirty="0">
                <a:solidFill>
                  <a:srgbClr val="0033A1"/>
                </a:solidFill>
                <a:effectLst/>
                <a:latin typeface="Tahoma" panose="020B0604030504040204" pitchFamily="34" charset="0"/>
                <a:ea typeface="Calibri" panose="020F0502020204030204" pitchFamily="34" charset="0"/>
                <a:cs typeface="Times New Roman" panose="02020603050405020304" pitchFamily="18" charset="0"/>
              </a:rPr>
              <a:t>white </a:t>
            </a:r>
            <a:r>
              <a:rPr lang="en-US" sz="1800" b="0" dirty="0">
                <a:solidFill>
                  <a:srgbClr val="2A5934"/>
                </a:solidFill>
                <a:effectLst/>
                <a:latin typeface="Tahoma" panose="020B0604030504040204" pitchFamily="34" charset="0"/>
                <a:ea typeface="Calibri" panose="020F0502020204030204" pitchFamily="34" charset="0"/>
                <a:cs typeface="Times New Roman" panose="02020603050405020304" pitchFamily="18" charset="0"/>
              </a:rPr>
              <a:t>and Hispanic people</a:t>
            </a:r>
            <a:r>
              <a:rPr lang="en-US" sz="1800" b="0" dirty="0">
                <a:effectLst/>
                <a:latin typeface="Tahoma" panose="020B0604030504040204" pitchFamily="34" charset="0"/>
                <a:ea typeface="Calibri" panose="020F0502020204030204" pitchFamily="34" charset="0"/>
                <a:cs typeface="Times New Roman" panose="02020603050405020304" pitchFamily="18" charset="0"/>
              </a:rPr>
              <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57</a:t>
            </a:fld>
            <a:endParaRPr lang="en-US" dirty="0"/>
          </a:p>
        </p:txBody>
      </p:sp>
    </p:spTree>
    <p:extLst>
      <p:ext uri="{BB962C8B-B14F-4D97-AF65-F5344CB8AC3E}">
        <p14:creationId xmlns:p14="http://schemas.microsoft.com/office/powerpoint/2010/main" val="2082417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highlights the disproportionate burden of chlamydia infections among racial and ethnic groups in Wisconsin.  Despite representing only 6% of the total population, Black people accounts for 36% of chlamydia infections. Conversely, white people, who constitute 80% of the population, also account for 36% of chlamydia infections. </a:t>
            </a:r>
          </a:p>
        </p:txBody>
      </p:sp>
      <p:sp>
        <p:nvSpPr>
          <p:cNvPr id="4" name="Slide Number Placeholder 3"/>
          <p:cNvSpPr>
            <a:spLocks noGrp="1"/>
          </p:cNvSpPr>
          <p:nvPr>
            <p:ph type="sldNum" sz="quarter" idx="5"/>
          </p:nvPr>
        </p:nvSpPr>
        <p:spPr/>
        <p:txBody>
          <a:bodyPr/>
          <a:lstStyle/>
          <a:p>
            <a:fld id="{7B89D311-1CBB-4CB2-A6E8-7AB25D53B5CD}" type="slidenum">
              <a:rPr lang="en-US" smtClean="0"/>
              <a:t>58</a:t>
            </a:fld>
            <a:endParaRPr lang="en-US" dirty="0"/>
          </a:p>
        </p:txBody>
      </p:sp>
    </p:spTree>
    <p:extLst>
      <p:ext uri="{BB962C8B-B14F-4D97-AF65-F5344CB8AC3E}">
        <p14:creationId xmlns:p14="http://schemas.microsoft.com/office/powerpoint/2010/main" val="922621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Gonorrhea and Chlamydia rates have been decreasing since 2021. Syphilis decreased in 2023 compared to 2022.  </a:t>
            </a:r>
          </a:p>
        </p:txBody>
      </p:sp>
      <p:sp>
        <p:nvSpPr>
          <p:cNvPr id="4" name="Slide Number Placeholder 3"/>
          <p:cNvSpPr>
            <a:spLocks noGrp="1"/>
          </p:cNvSpPr>
          <p:nvPr>
            <p:ph type="sldNum" sz="quarter" idx="5"/>
          </p:nvPr>
        </p:nvSpPr>
        <p:spPr/>
        <p:txBody>
          <a:bodyPr/>
          <a:lstStyle/>
          <a:p>
            <a:fld id="{7B89D311-1CBB-4CB2-A6E8-7AB25D53B5CD}" type="slidenum">
              <a:rPr lang="en-US" smtClean="0"/>
              <a:t>59</a:t>
            </a:fld>
            <a:endParaRPr lang="en-US" dirty="0"/>
          </a:p>
        </p:txBody>
      </p:sp>
    </p:spTree>
    <p:extLst>
      <p:ext uri="{BB962C8B-B14F-4D97-AF65-F5344CB8AC3E}">
        <p14:creationId xmlns:p14="http://schemas.microsoft.com/office/powerpoint/2010/main" val="165235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The next three slides display the comparison of 2022 STI rates among neighboring states and for the United States as a whole. At this point in time, 2023 STI rates are not available for all neighboring states, leading us to use 2022 rates instead.</a:t>
            </a:r>
            <a:endParaRPr lang="en-US" altLang="en-US" dirty="0"/>
          </a:p>
        </p:txBody>
      </p:sp>
    </p:spTree>
    <p:extLst>
      <p:ext uri="{BB962C8B-B14F-4D97-AF65-F5344CB8AC3E}">
        <p14:creationId xmlns:p14="http://schemas.microsoft.com/office/powerpoint/2010/main" val="358960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Wisconsin had the highest rate of primary and secondary syphilis among its neighboring states, with a rate of 12.6 cases per 100,000 people, but was lower than national rate (17.7 cases per 100,000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7</a:t>
            </a:fld>
            <a:endParaRPr lang="en-US" dirty="0"/>
          </a:p>
        </p:txBody>
      </p:sp>
    </p:spTree>
    <p:extLst>
      <p:ext uri="{BB962C8B-B14F-4D97-AF65-F5344CB8AC3E}">
        <p14:creationId xmlns:p14="http://schemas.microsoft.com/office/powerpoint/2010/main" val="10209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Wisconsin had a lower rate of gonorrhea with a rate of 148.3 cases per 100,000 people than the national rate at 194.4 cases per 100,000 people. Wisconsin’s rate was comparable to other Midwestern states.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8</a:t>
            </a:fld>
            <a:endParaRPr lang="en-US" dirty="0"/>
          </a:p>
        </p:txBody>
      </p:sp>
    </p:spTree>
    <p:extLst>
      <p:ext uri="{BB962C8B-B14F-4D97-AF65-F5344CB8AC3E}">
        <p14:creationId xmlns:p14="http://schemas.microsoft.com/office/powerpoint/2010/main" val="2653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Wisconsin had a lower rate of chlamydia with a rate of 435.7 cases per 100,000 people than the national rate of 495.0 cases per 100,000 people. The Wisconsin rate was comparable to other Midwestern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9</a:t>
            </a:fld>
            <a:endParaRPr lang="en-US" dirty="0"/>
          </a:p>
        </p:txBody>
      </p:sp>
    </p:spTree>
    <p:extLst>
      <p:ext uri="{BB962C8B-B14F-4D97-AF65-F5344CB8AC3E}">
        <p14:creationId xmlns:p14="http://schemas.microsoft.com/office/powerpoint/2010/main" val="381825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gradFill flip="none" rotWithShape="1">
          <a:gsLst>
            <a:gs pos="0">
              <a:srgbClr val="E1E1E1"/>
            </a:gs>
            <a:gs pos="100000">
              <a:srgbClr val="585858"/>
            </a:gs>
          </a:gsLst>
          <a:lin ang="8100000" scaled="1"/>
          <a:tileRect/>
        </a:gradFill>
        <a:effectLst/>
      </p:bgPr>
    </p:bg>
    <p:spTree>
      <p:nvGrpSpPr>
        <p:cNvPr id="1" name=""/>
        <p:cNvGrpSpPr/>
        <p:nvPr/>
      </p:nvGrpSpPr>
      <p:grpSpPr>
        <a:xfrm>
          <a:off x="0" y="0"/>
          <a:ext cx="0" cy="0"/>
          <a:chOff x="0" y="0"/>
          <a:chExt cx="0" cy="0"/>
        </a:xfrm>
      </p:grpSpPr>
      <p:grpSp>
        <p:nvGrpSpPr>
          <p:cNvPr id="7" name="Group 92"/>
          <p:cNvGrpSpPr/>
          <p:nvPr/>
        </p:nvGrpSpPr>
        <p:grpSpPr>
          <a:xfrm>
            <a:off x="5" y="-30479"/>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rot="5400000">
              <a:off x="340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243840" y="2006601"/>
            <a:ext cx="12679680" cy="4206240"/>
          </a:xfrm>
          <a:prstGeom prst="rect">
            <a:avLst/>
          </a:prstGeom>
          <a:solidFill>
            <a:srgbClr val="003D78"/>
          </a:solidFill>
          <a:ln>
            <a:solidFill>
              <a:srgbClr val="003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dirty="0">
              <a:solidFill>
                <a:prstClr val="white"/>
              </a:solidFill>
              <a:latin typeface="Tw Cen MT"/>
              <a:ea typeface="+mn-ea"/>
              <a:cs typeface="+mn-cs"/>
            </a:endParaRPr>
          </a:p>
        </p:txBody>
      </p:sp>
      <p:sp>
        <p:nvSpPr>
          <p:cNvPr id="3" name="Text Placeholder 2"/>
          <p:cNvSpPr>
            <a:spLocks noGrp="1"/>
          </p:cNvSpPr>
          <p:nvPr>
            <p:ph type="body" idx="1" hasCustomPrompt="1"/>
          </p:nvPr>
        </p:nvSpPr>
        <p:spPr>
          <a:xfrm>
            <a:off x="216111" y="4891570"/>
            <a:ext cx="11759779" cy="1185380"/>
          </a:xfrm>
        </p:spPr>
        <p:txBody>
          <a:bodyPr anchor="ctr">
            <a:noAutofit/>
          </a:bodyPr>
          <a:lstStyle>
            <a:lvl1pPr marL="0" indent="0">
              <a:spcBef>
                <a:spcPts val="0"/>
              </a:spcBef>
              <a:buNone/>
              <a:defRPr sz="2000" spc="-30" baseline="0">
                <a:solidFill>
                  <a:srgbClr val="FFFFFF"/>
                </a:solidFill>
                <a:latin typeface="+mn-lt"/>
                <a:cs typeface="Microsoft Sans Serif"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 Name, Job Title</a:t>
            </a:r>
            <a:br>
              <a:rPr lang="en-US" dirty="0"/>
            </a:br>
            <a:r>
              <a:rPr lang="en-US" dirty="0"/>
              <a:t>Date of Presentation</a:t>
            </a:r>
          </a:p>
        </p:txBody>
      </p:sp>
      <p:sp>
        <p:nvSpPr>
          <p:cNvPr id="95" name="Title 94"/>
          <p:cNvSpPr>
            <a:spLocks noGrp="1"/>
          </p:cNvSpPr>
          <p:nvPr>
            <p:ph type="title" hasCustomPrompt="1"/>
          </p:nvPr>
        </p:nvSpPr>
        <p:spPr>
          <a:xfrm>
            <a:off x="216113" y="2133601"/>
            <a:ext cx="11759777" cy="2751533"/>
          </a:xfrm>
        </p:spPr>
        <p:txBody>
          <a:bodyPr anchor="b">
            <a:noAutofit/>
          </a:bodyPr>
          <a:lstStyle>
            <a:lvl1pPr>
              <a:defRPr sz="4000" b="0" baseline="0">
                <a:solidFill>
                  <a:schemeClr val="bg1"/>
                </a:solidFill>
                <a:latin typeface="+mj-lt"/>
                <a:cs typeface="Arial" panose="020B0604020202020204" pitchFamily="34" charset="0"/>
              </a:defRPr>
            </a:lvl1pPr>
          </a:lstStyle>
          <a:p>
            <a:r>
              <a:rPr lang="en-US" dirty="0"/>
              <a:t>Presentation Title</a:t>
            </a:r>
          </a:p>
        </p:txBody>
      </p:sp>
      <p:sp>
        <p:nvSpPr>
          <p:cNvPr id="2" name="Rectangle 1"/>
          <p:cNvSpPr/>
          <p:nvPr/>
        </p:nvSpPr>
        <p:spPr>
          <a:xfrm>
            <a:off x="121920" y="2098041"/>
            <a:ext cx="11948160" cy="4023360"/>
          </a:xfrm>
          <a:prstGeom prst="rect">
            <a:avLst/>
          </a:prstGeom>
          <a:noFill/>
          <a:ln w="28575">
            <a:solidFill>
              <a:srgbClr val="B0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black background with white text&#10;&#10;Description automatically generated">
            <a:extLst>
              <a:ext uri="{FF2B5EF4-FFF2-40B4-BE49-F238E27FC236}">
                <a16:creationId xmlns:a16="http://schemas.microsoft.com/office/drawing/2014/main" id="{08BAF193-83F9-BFB0-D925-2A27ECA405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4" y="6279343"/>
            <a:ext cx="2409449" cy="485744"/>
          </a:xfrm>
          <a:prstGeom prst="rect">
            <a:avLst/>
          </a:prstGeom>
        </p:spPr>
      </p:pic>
    </p:spTree>
    <p:extLst>
      <p:ext uri="{BB962C8B-B14F-4D97-AF65-F5344CB8AC3E}">
        <p14:creationId xmlns:p14="http://schemas.microsoft.com/office/powerpoint/2010/main" val="31535648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dirty="0"/>
          </a:p>
        </p:txBody>
      </p:sp>
      <p:sp>
        <p:nvSpPr>
          <p:cNvPr id="7" name="Title 1"/>
          <p:cNvSpPr>
            <a:spLocks noGrp="1"/>
          </p:cNvSpPr>
          <p:nvPr>
            <p:ph type="title" hasCustomPrompt="1"/>
          </p:nvPr>
        </p:nvSpPr>
        <p:spPr>
          <a:xfrm>
            <a:off x="609600" y="4705350"/>
            <a:ext cx="10972800" cy="731520"/>
          </a:xfrm>
        </p:spPr>
        <p:txBody>
          <a:bodyPr anchor="b">
            <a:noAutofit/>
          </a:bodyPr>
          <a:lstStyle>
            <a:lvl1pPr algn="l">
              <a:defRPr sz="2000" b="1"/>
            </a:lvl1pPr>
          </a:lstStyle>
          <a:p>
            <a:r>
              <a:rPr lang="en-US" dirty="0"/>
              <a:t>Click to Add Caption</a:t>
            </a:r>
          </a:p>
        </p:txBody>
      </p:sp>
      <p:sp>
        <p:nvSpPr>
          <p:cNvPr id="8" name="Text Placeholder 3"/>
          <p:cNvSpPr>
            <a:spLocks noGrp="1"/>
          </p:cNvSpPr>
          <p:nvPr>
            <p:ph type="body" sz="half" idx="2" hasCustomPrompt="1"/>
          </p:nvPr>
        </p:nvSpPr>
        <p:spPr>
          <a:xfrm>
            <a:off x="609600" y="5443536"/>
            <a:ext cx="10972800" cy="822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
        <p:nvSpPr>
          <p:cNvPr id="9" name="Content Placeholder 6"/>
          <p:cNvSpPr>
            <a:spLocks noGrp="1"/>
          </p:cNvSpPr>
          <p:nvPr>
            <p:ph sz="quarter" idx="11" hasCustomPrompt="1"/>
          </p:nvPr>
        </p:nvSpPr>
        <p:spPr>
          <a:xfrm>
            <a:off x="609600" y="533400"/>
            <a:ext cx="10972800" cy="4114800"/>
          </a:xfrm>
        </p:spPr>
        <p:txBody>
          <a:bodyPr/>
          <a:lstStyle>
            <a:lvl1pPr marL="0" indent="0">
              <a:buNone/>
              <a:defRPr/>
            </a:lvl1pPr>
          </a:lstStyle>
          <a:p>
            <a:pPr lvl="0"/>
            <a:r>
              <a:rPr lang="en-US" dirty="0"/>
              <a:t>Click an icon to insert table, chart, SmartArt graphic, picture, or media clip</a:t>
            </a:r>
          </a:p>
        </p:txBody>
      </p:sp>
    </p:spTree>
    <p:extLst>
      <p:ext uri="{BB962C8B-B14F-4D97-AF65-F5344CB8AC3E}">
        <p14:creationId xmlns:p14="http://schemas.microsoft.com/office/powerpoint/2010/main" val="30637494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dirty="0"/>
          </a:p>
        </p:txBody>
      </p:sp>
      <p:sp>
        <p:nvSpPr>
          <p:cNvPr id="4" name="Content Placeholder 4"/>
          <p:cNvSpPr>
            <a:spLocks noGrp="1"/>
          </p:cNvSpPr>
          <p:nvPr>
            <p:ph sz="quarter" idx="11" hasCustomPrompt="1"/>
          </p:nvPr>
        </p:nvSpPr>
        <p:spPr>
          <a:xfrm>
            <a:off x="609600" y="274319"/>
            <a:ext cx="10972800" cy="5943600"/>
          </a:xfrm>
        </p:spPr>
        <p:txBody>
          <a:bodyPr/>
          <a:lstStyle>
            <a:lvl1pPr marL="0" indent="0">
              <a:buNone/>
              <a:defRPr/>
            </a:lvl1pPr>
          </a:lstStyle>
          <a:p>
            <a:pPr lvl="0"/>
            <a:r>
              <a:rPr lang="en-US" dirty="0"/>
              <a:t>Click an icon to insert table, chart, SmartArt graphic, picture, or media clip</a:t>
            </a:r>
          </a:p>
        </p:txBody>
      </p:sp>
    </p:spTree>
    <p:extLst>
      <p:ext uri="{BB962C8B-B14F-4D97-AF65-F5344CB8AC3E}">
        <p14:creationId xmlns:p14="http://schemas.microsoft.com/office/powerpoint/2010/main" val="3150398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94674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67390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56906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54822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sto M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p:nvPr>
        </p:nvSpPr>
        <p:spPr>
          <a:xfrm>
            <a:off x="1524000" y="609600"/>
            <a:ext cx="10058400" cy="1143000"/>
          </a:xfrm>
        </p:spPr>
        <p:txBody>
          <a:bodyPr/>
          <a:lstStyle>
            <a:lvl1pPr>
              <a:defRPr sz="4400">
                <a:latin typeface="Tunga" panose="020B0502040204020203" pitchFamily="34" charset="0"/>
                <a:cs typeface="Tunga" panose="020B0502040204020203" pitchFamily="34" charset="0"/>
              </a:defRPr>
            </a:lvl1p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ED57BF76-1942-4EFE-AA29-82442E406BAE}" type="slidenum">
              <a:rPr lang="en-US"/>
              <a:pPr>
                <a:defRPr/>
              </a:pPr>
              <a:t>‹#›</a:t>
            </a:fld>
            <a:endParaRPr lang="en-US" dirty="0"/>
          </a:p>
        </p:txBody>
      </p:sp>
    </p:spTree>
    <p:extLst>
      <p:ext uri="{BB962C8B-B14F-4D97-AF65-F5344CB8AC3E}">
        <p14:creationId xmlns:p14="http://schemas.microsoft.com/office/powerpoint/2010/main" val="126437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2"/>
          </p:nvPr>
        </p:nvSpPr>
        <p:spPr/>
        <p:txBody>
          <a:bodyPr/>
          <a:lstStyle>
            <a:lvl1pPr>
              <a:defRPr/>
            </a:lvl1pPr>
          </a:lstStyle>
          <a:p>
            <a:pPr>
              <a:defRPr/>
            </a:pPr>
            <a:fld id="{185C8A41-98A0-491F-91E6-F99F7C0BFB2F}" type="slidenum">
              <a:rPr lang="en-US"/>
              <a:pPr>
                <a:defRPr/>
              </a:pPr>
              <a:t>‹#›</a:t>
            </a:fld>
            <a:endParaRPr lang="en-US" dirty="0"/>
          </a:p>
        </p:txBody>
      </p:sp>
    </p:spTree>
    <p:extLst>
      <p:ext uri="{BB962C8B-B14F-4D97-AF65-F5344CB8AC3E}">
        <p14:creationId xmlns:p14="http://schemas.microsoft.com/office/powerpoint/2010/main" val="121955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E5043F-A88E-4919-9C29-BF20CB587C61}" type="slidenum">
              <a:rPr lang="en-US"/>
              <a:pPr>
                <a:defRPr/>
              </a:pPr>
              <a:t>‹#›</a:t>
            </a:fld>
            <a:endParaRPr lang="en-US" dirty="0"/>
          </a:p>
        </p:txBody>
      </p:sp>
    </p:spTree>
    <p:extLst>
      <p:ext uri="{BB962C8B-B14F-4D97-AF65-F5344CB8AC3E}">
        <p14:creationId xmlns:p14="http://schemas.microsoft.com/office/powerpoint/2010/main" val="34611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p:txBody>
          <a:bodyPr/>
          <a:lstStyle>
            <a:lvl1pPr>
              <a:defRPr/>
            </a:lvl1pPr>
          </a:lstStyle>
          <a:p>
            <a:pPr>
              <a:defRPr/>
            </a:pPr>
            <a:fld id="{968B637B-4BBF-4421-A6CE-57761E642D83}" type="slidenum">
              <a:rPr lang="en-US"/>
              <a:pPr>
                <a:defRPr/>
              </a:pPr>
              <a:t>‹#›</a:t>
            </a:fld>
            <a:endParaRPr lang="en-US" dirty="0"/>
          </a:p>
        </p:txBody>
      </p:sp>
    </p:spTree>
    <p:extLst>
      <p:ext uri="{BB962C8B-B14F-4D97-AF65-F5344CB8AC3E}">
        <p14:creationId xmlns:p14="http://schemas.microsoft.com/office/powerpoint/2010/main" val="124894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Slide Title</a:t>
            </a:r>
          </a:p>
        </p:txBody>
      </p:sp>
      <p:sp>
        <p:nvSpPr>
          <p:cNvPr id="4" name="Content Placeholder 3"/>
          <p:cNvSpPr>
            <a:spLocks noGrp="1"/>
          </p:cNvSpPr>
          <p:nvPr>
            <p:ph sz="quarter" idx="10" hasCustomPrompt="1"/>
          </p:nvPr>
        </p:nvSpPr>
        <p:spPr>
          <a:xfrm>
            <a:off x="609600" y="1709928"/>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41088395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533400"/>
            <a:ext cx="4011084" cy="9906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486400" y="533401"/>
            <a:ext cx="6096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317" y="1524001"/>
            <a:ext cx="4011084"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8B5B03-9CA8-4AA0-BC83-D95F222CFE9C}" type="slidenum">
              <a:rPr lang="en-US"/>
              <a:pPr>
                <a:defRPr/>
              </a:pPr>
              <a:t>‹#›</a:t>
            </a:fld>
            <a:endParaRPr lang="en-US" dirty="0"/>
          </a:p>
        </p:txBody>
      </p:sp>
    </p:spTree>
    <p:extLst>
      <p:ext uri="{BB962C8B-B14F-4D97-AF65-F5344CB8AC3E}">
        <p14:creationId xmlns:p14="http://schemas.microsoft.com/office/powerpoint/2010/main" val="4162093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992A6E-78CD-4568-91EB-87CA3A69EEF1}" type="slidenum">
              <a:rPr lang="en-US"/>
              <a:pPr>
                <a:defRPr/>
              </a:pPr>
              <a:t>‹#›</a:t>
            </a:fld>
            <a:endParaRPr lang="en-US" dirty="0"/>
          </a:p>
        </p:txBody>
      </p:sp>
    </p:spTree>
    <p:extLst>
      <p:ext uri="{BB962C8B-B14F-4D97-AF65-F5344CB8AC3E}">
        <p14:creationId xmlns:p14="http://schemas.microsoft.com/office/powerpoint/2010/main" val="4245835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1" cy="4110702"/>
          </a:xfrm>
        </p:spPr>
        <p:txBody>
          <a:bodyPr/>
          <a:lstStyle>
            <a:lvl1pPr>
              <a:defRPr>
                <a:solidFill>
                  <a:schemeClr val="tx1"/>
                </a:solidFill>
              </a:defRPr>
            </a:lvl1pPr>
          </a:lstStyle>
          <a:p>
            <a:r>
              <a:rPr lang="en-US" dirty="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33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September 30, 2024</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383466183"/>
      </p:ext>
    </p:extLst>
  </p:cSld>
  <p:clrMapOvr>
    <a:masterClrMapping/>
  </p:clrMapOvr>
  <p:extLst>
    <p:ext uri="{DCECCB84-F9BA-43D5-87BE-67443E8EF086}">
      <p15:sldGuideLst xmlns:p15="http://schemas.microsoft.com/office/powerpoint/2012/main">
        <p15:guide id="1" pos="800" userDrawn="1">
          <p15:clr>
            <a:srgbClr val="FBAE40"/>
          </p15:clr>
        </p15:guide>
        <p15:guide id="2" pos="9440" userDrawn="1">
          <p15:clr>
            <a:srgbClr val="FBAE40"/>
          </p15:clr>
        </p15:guide>
        <p15:guide id="3" pos="3840" userDrawn="1">
          <p15:clr>
            <a:srgbClr val="FBAE40"/>
          </p15:clr>
        </p15:guide>
        <p15:guide id="4" pos="6880" userDrawn="1">
          <p15:clr>
            <a:srgbClr val="FBAE40"/>
          </p15:clr>
        </p15:guide>
        <p15:guide id="5" pos="3360" userDrawn="1">
          <p15:clr>
            <a:srgbClr val="FBAE40"/>
          </p15:clr>
        </p15:guide>
        <p15:guide id="6" pos="64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4"/>
            <a:ext cx="10972800" cy="1005635"/>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609600" y="1357796"/>
            <a:ext cx="10972800" cy="4291197"/>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828800" y="5803962"/>
            <a:ext cx="8534400" cy="858099"/>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9"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70"/>
            <a:ext cx="37221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377187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Pr>
        <a:gradFill>
          <a:gsLst>
            <a:gs pos="0">
              <a:srgbClr val="FCFCFC"/>
            </a:gs>
            <a:gs pos="100000">
              <a:srgbClr val="A0A0A0"/>
            </a:gs>
          </a:gsLst>
          <a:path path="circle">
            <a:fillToRect l="15000" t="50000" r="85000" b="60000"/>
          </a:path>
        </a:gradFill>
        <a:effectLst/>
      </p:bgPr>
    </p:bg>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203200" y="1549400"/>
            <a:ext cx="9997440" cy="4114800"/>
          </a:xfrm>
          <a:prstGeom prst="rect">
            <a:avLst/>
          </a:prstGeom>
          <a:solidFill>
            <a:srgbClr val="003D78"/>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dirty="0">
              <a:solidFill>
                <a:prstClr val="white"/>
              </a:solidFill>
              <a:latin typeface="Tw Cen MT"/>
              <a:ea typeface="+mn-ea"/>
              <a:cs typeface="+mn-cs"/>
            </a:endParaRPr>
          </a:p>
        </p:txBody>
      </p:sp>
      <p:sp>
        <p:nvSpPr>
          <p:cNvPr id="2" name="Title 1"/>
          <p:cNvSpPr>
            <a:spLocks noGrp="1"/>
          </p:cNvSpPr>
          <p:nvPr>
            <p:ph type="ctrTitle" hasCustomPrompt="1"/>
          </p:nvPr>
        </p:nvSpPr>
        <p:spPr>
          <a:xfrm>
            <a:off x="304800" y="1752600"/>
            <a:ext cx="9265920" cy="2286000"/>
          </a:xfrm>
        </p:spPr>
        <p:txBody>
          <a:bodyPr anchor="b">
            <a:normAutofit/>
          </a:bodyPr>
          <a:lstStyle>
            <a:lvl1pPr algn="l">
              <a:defRPr sz="4000" b="0" cap="none" spc="40" baseline="0">
                <a:ln w="13335" cmpd="sng">
                  <a:noFill/>
                  <a:prstDash val="solid"/>
                </a:ln>
                <a:solidFill>
                  <a:schemeClr val="accent6">
                    <a:tint val="1000"/>
                  </a:schemeClr>
                </a:solidFill>
                <a:effectLst/>
                <a:latin typeface="+mn-lt"/>
              </a:defRPr>
            </a:lvl1pPr>
          </a:lstStyle>
          <a:p>
            <a:r>
              <a:rPr lang="en-US" dirty="0"/>
              <a:t>Section Title</a:t>
            </a:r>
          </a:p>
        </p:txBody>
      </p:sp>
      <p:sp>
        <p:nvSpPr>
          <p:cNvPr id="3" name="Subtitle 2"/>
          <p:cNvSpPr>
            <a:spLocks noGrp="1"/>
          </p:cNvSpPr>
          <p:nvPr>
            <p:ph type="subTitle" idx="1" hasCustomPrompt="1"/>
          </p:nvPr>
        </p:nvSpPr>
        <p:spPr>
          <a:xfrm>
            <a:off x="304800" y="4038600"/>
            <a:ext cx="9265920" cy="1463040"/>
          </a:xfrm>
        </p:spPr>
        <p:txBody>
          <a:bodyPr anchor="b">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4" name="Rectangle 3"/>
          <p:cNvSpPr/>
          <p:nvPr/>
        </p:nvSpPr>
        <p:spPr>
          <a:xfrm>
            <a:off x="-203200" y="1686560"/>
            <a:ext cx="9814560" cy="3840480"/>
          </a:xfrm>
          <a:prstGeom prst="rect">
            <a:avLst/>
          </a:prstGeom>
          <a:noFill/>
          <a:ln w="28575">
            <a:solidFill>
              <a:srgbClr val="B0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055591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609600" y="1709928"/>
            <a:ext cx="536448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Content Placeholder 5"/>
          <p:cNvSpPr>
            <a:spLocks noGrp="1"/>
          </p:cNvSpPr>
          <p:nvPr>
            <p:ph sz="quarter" idx="11" hasCustomPrompt="1"/>
          </p:nvPr>
        </p:nvSpPr>
        <p:spPr>
          <a:xfrm>
            <a:off x="6217920" y="1709928"/>
            <a:ext cx="536448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268562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609600" y="1709928"/>
            <a:ext cx="365760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or type with bullets</a:t>
            </a:r>
          </a:p>
          <a:p>
            <a:pPr lvl="1"/>
            <a:r>
              <a:rPr lang="en-US" dirty="0"/>
              <a:t>Second level</a:t>
            </a:r>
          </a:p>
        </p:txBody>
      </p:sp>
      <p:sp>
        <p:nvSpPr>
          <p:cNvPr id="7" name="Content Placeholder 5"/>
          <p:cNvSpPr>
            <a:spLocks noGrp="1"/>
          </p:cNvSpPr>
          <p:nvPr>
            <p:ph sz="quarter" idx="11" hasCustomPrompt="1"/>
          </p:nvPr>
        </p:nvSpPr>
        <p:spPr>
          <a:xfrm>
            <a:off x="4267200" y="1709928"/>
            <a:ext cx="7315200" cy="4572000"/>
          </a:xfrm>
        </p:spPr>
        <p:txBody>
          <a:bodyPr/>
          <a:lstStyle>
            <a:lvl1pPr marL="0" indent="0">
              <a:buNone/>
              <a:defRPr sz="2800"/>
            </a:lvl1pPr>
            <a:lvl2pPr>
              <a:defRPr sz="2400"/>
            </a:lvl2pPr>
            <a:lvl3pPr>
              <a:defRPr sz="2000"/>
            </a:lvl3pPr>
            <a:lvl4pPr>
              <a:defRPr sz="1800"/>
            </a:lvl4pPr>
            <a:lvl5pPr>
              <a:defRPr sz="1800"/>
            </a:lvl5pPr>
          </a:lstStyle>
          <a:p>
            <a:pPr lvl="0"/>
            <a:r>
              <a:rPr lang="en-US" dirty="0"/>
              <a:t>Click an icon to insert table, chart, SmartArt graphic, picture, or media clip</a:t>
            </a:r>
          </a:p>
        </p:txBody>
      </p:sp>
      <p:sp>
        <p:nvSpPr>
          <p:cNvPr id="8"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10955714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7924800" y="1709928"/>
            <a:ext cx="365760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or type with bullets</a:t>
            </a:r>
          </a:p>
          <a:p>
            <a:pPr lvl="1"/>
            <a:r>
              <a:rPr lang="en-US" dirty="0"/>
              <a:t>Second level</a:t>
            </a:r>
          </a:p>
        </p:txBody>
      </p:sp>
      <p:sp>
        <p:nvSpPr>
          <p:cNvPr id="7" name="Content Placeholder 5"/>
          <p:cNvSpPr>
            <a:spLocks noGrp="1"/>
          </p:cNvSpPr>
          <p:nvPr>
            <p:ph sz="quarter" idx="11" hasCustomPrompt="1"/>
          </p:nvPr>
        </p:nvSpPr>
        <p:spPr>
          <a:xfrm>
            <a:off x="609600" y="1709928"/>
            <a:ext cx="7315200" cy="4572000"/>
          </a:xfrm>
        </p:spPr>
        <p:txBody>
          <a:bodyPr/>
          <a:lstStyle>
            <a:lvl1pPr marL="0" indent="0">
              <a:buNone/>
              <a:defRPr sz="2800"/>
            </a:lvl1pPr>
            <a:lvl2pPr>
              <a:defRPr sz="2400"/>
            </a:lvl2pPr>
            <a:lvl3pPr>
              <a:defRPr sz="2000"/>
            </a:lvl3pPr>
            <a:lvl4pPr>
              <a:defRPr sz="1800"/>
            </a:lvl4pPr>
            <a:lvl5pPr>
              <a:defRPr sz="1800"/>
            </a:lvl5pPr>
          </a:lstStyle>
          <a:p>
            <a:pPr lvl="0"/>
            <a:r>
              <a:rPr lang="en-US" dirty="0"/>
              <a:t>Click an icon to insert table, chart, SmartArt graphic, picture, or media clip</a:t>
            </a:r>
          </a:p>
        </p:txBody>
      </p:sp>
      <p:sp>
        <p:nvSpPr>
          <p:cNvPr id="8"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24834582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solidFill>
                  <a:srgbClr val="003D78"/>
                </a:solidFill>
              </a:defRPr>
            </a:lvl1pPr>
          </a:lstStyle>
          <a:p>
            <a:r>
              <a:rPr lang="en-US" dirty="0"/>
              <a:t>Click to Add Slide Title</a:t>
            </a:r>
          </a:p>
        </p:txBody>
      </p:sp>
      <p:sp>
        <p:nvSpPr>
          <p:cNvPr id="3" name="Text Placeholder 2"/>
          <p:cNvSpPr>
            <a:spLocks noGrp="1"/>
          </p:cNvSpPr>
          <p:nvPr>
            <p:ph type="body" idx="1" hasCustomPrompt="1"/>
          </p:nvPr>
        </p:nvSpPr>
        <p:spPr>
          <a:xfrm>
            <a:off x="609600" y="1706880"/>
            <a:ext cx="536448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2" name="Text Placeholder 2"/>
          <p:cNvSpPr>
            <a:spLocks noGrp="1"/>
          </p:cNvSpPr>
          <p:nvPr>
            <p:ph type="body" idx="14" hasCustomPrompt="1"/>
          </p:nvPr>
        </p:nvSpPr>
        <p:spPr>
          <a:xfrm>
            <a:off x="6217920" y="1706880"/>
            <a:ext cx="536448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Content Placeholder 3"/>
          <p:cNvSpPr>
            <a:spLocks noGrp="1"/>
          </p:cNvSpPr>
          <p:nvPr>
            <p:ph sz="half" idx="2" hasCustomPrompt="1"/>
          </p:nvPr>
        </p:nvSpPr>
        <p:spPr>
          <a:xfrm>
            <a:off x="609597" y="2628520"/>
            <a:ext cx="5364480" cy="3653409"/>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1" name="Content Placeholder 5"/>
          <p:cNvSpPr>
            <a:spLocks noGrp="1"/>
          </p:cNvSpPr>
          <p:nvPr>
            <p:ph sz="quarter" idx="15" hasCustomPrompt="1"/>
          </p:nvPr>
        </p:nvSpPr>
        <p:spPr>
          <a:xfrm>
            <a:off x="6217920" y="2624328"/>
            <a:ext cx="5364480" cy="3657600"/>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6924542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solidFill>
                  <a:srgbClr val="003D78"/>
                </a:solidFill>
              </a:defRPr>
            </a:lvl1pPr>
          </a:lstStyle>
          <a:p>
            <a:r>
              <a:rPr lang="en-US" dirty="0"/>
              <a:t>Click to Add Slide Title</a:t>
            </a:r>
          </a:p>
        </p:txBody>
      </p:sp>
      <p:sp>
        <p:nvSpPr>
          <p:cNvPr id="3" name="Text Placeholder 2"/>
          <p:cNvSpPr>
            <a:spLocks noGrp="1"/>
          </p:cNvSpPr>
          <p:nvPr>
            <p:ph type="body" idx="1" hasCustomPrompt="1"/>
          </p:nvPr>
        </p:nvSpPr>
        <p:spPr>
          <a:xfrm>
            <a:off x="609600" y="1706880"/>
            <a:ext cx="1097280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Content Placeholder 3"/>
          <p:cNvSpPr>
            <a:spLocks noGrp="1"/>
          </p:cNvSpPr>
          <p:nvPr>
            <p:ph sz="half" idx="2" hasCustomPrompt="1"/>
          </p:nvPr>
        </p:nvSpPr>
        <p:spPr>
          <a:xfrm>
            <a:off x="609597" y="2628520"/>
            <a:ext cx="5364480" cy="3653409"/>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1" name="Content Placeholder 5"/>
          <p:cNvSpPr>
            <a:spLocks noGrp="1"/>
          </p:cNvSpPr>
          <p:nvPr>
            <p:ph sz="quarter" idx="15" hasCustomPrompt="1"/>
          </p:nvPr>
        </p:nvSpPr>
        <p:spPr>
          <a:xfrm>
            <a:off x="6217920" y="2624328"/>
            <a:ext cx="5364480" cy="3657600"/>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3499744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3" y="182881"/>
            <a:ext cx="4011084" cy="1162051"/>
          </a:xfrm>
        </p:spPr>
        <p:txBody>
          <a:bodyPr anchor="b">
            <a:normAutofit/>
          </a:bodyPr>
          <a:lstStyle>
            <a:lvl1pPr algn="l">
              <a:defRPr sz="2400" b="1" baseline="0"/>
            </a:lvl1pPr>
          </a:lstStyle>
          <a:p>
            <a:r>
              <a:rPr lang="en-US" dirty="0"/>
              <a:t>Click to Add Slide Title</a:t>
            </a:r>
          </a:p>
        </p:txBody>
      </p:sp>
      <p:sp>
        <p:nvSpPr>
          <p:cNvPr id="8" name="Content Placeholder 2"/>
          <p:cNvSpPr>
            <a:spLocks noGrp="1"/>
          </p:cNvSpPr>
          <p:nvPr>
            <p:ph idx="1" hasCustomPrompt="1"/>
          </p:nvPr>
        </p:nvSpPr>
        <p:spPr>
          <a:xfrm>
            <a:off x="4632960" y="182881"/>
            <a:ext cx="6949440" cy="6094095"/>
          </a:xfrm>
        </p:spPr>
        <p:txBody>
          <a:bodyPr/>
          <a:lstStyle>
            <a:lvl1pPr marL="0" indent="0">
              <a:buNone/>
              <a:defRPr sz="2800"/>
            </a:lvl1pPr>
            <a:lvl2pPr marL="230187" indent="0">
              <a:buNone/>
              <a:defRPr sz="2400"/>
            </a:lvl2pPr>
            <a:lvl3pPr marL="457200" indent="0">
              <a:buNone/>
              <a:defRPr sz="2000"/>
            </a:lvl3pPr>
            <a:lvl4pPr marL="690563"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9" name="Text Placeholder 3"/>
          <p:cNvSpPr>
            <a:spLocks noGrp="1"/>
          </p:cNvSpPr>
          <p:nvPr>
            <p:ph type="body" sz="half" idx="2" hasCustomPrompt="1"/>
          </p:nvPr>
        </p:nvSpPr>
        <p:spPr>
          <a:xfrm>
            <a:off x="609603" y="1356359"/>
            <a:ext cx="4011084" cy="4920615"/>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6" name="Slide Number Placeholder 5"/>
          <p:cNvSpPr>
            <a:spLocks noGrp="1"/>
          </p:cNvSpPr>
          <p:nvPr>
            <p:ph type="sldNum" sz="quarter" idx="4"/>
          </p:nvPr>
        </p:nvSpPr>
        <p:spPr>
          <a:xfrm>
            <a:off x="8737600" y="6411327"/>
            <a:ext cx="2844800" cy="365125"/>
          </a:xfrm>
          <a:prstGeom prst="rect">
            <a:avLst/>
          </a:prstGeom>
        </p:spPr>
        <p:txBody>
          <a:bodyPr anchor="ctr"/>
          <a:lstStyle>
            <a:lvl1pPr algn="r">
              <a:defRPr sz="1400">
                <a:solidFill>
                  <a:schemeClr val="tx1"/>
                </a:solidFill>
                <a:latin typeface="+mn-lt"/>
              </a:defRPr>
            </a:lvl1pPr>
          </a:lstStyle>
          <a:p>
            <a:pPr>
              <a:defRPr/>
            </a:pPr>
            <a:fld id="{248B5B03-9CA8-4AA0-BC83-D95F222CFE9C}" type="slidenum">
              <a:rPr lang="en-US" smtClean="0"/>
              <a:pPr>
                <a:defRPr/>
              </a:pPr>
              <a:t>‹#›</a:t>
            </a:fld>
            <a:endParaRPr lang="en-US" dirty="0"/>
          </a:p>
        </p:txBody>
      </p:sp>
    </p:spTree>
    <p:extLst>
      <p:ext uri="{BB962C8B-B14F-4D97-AF65-F5344CB8AC3E}">
        <p14:creationId xmlns:p14="http://schemas.microsoft.com/office/powerpoint/2010/main" val="90405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799"/>
            <a:ext cx="10972800" cy="1524000"/>
          </a:xfrm>
          <a:prstGeom prst="rect">
            <a:avLst/>
          </a:prstGeom>
        </p:spPr>
        <p:txBody>
          <a:bodyPr vert="horz" lIns="91440" tIns="45720" rIns="91440" bIns="45720" rtlCol="0" anchor="ctr">
            <a:noAutofit/>
          </a:bodyPr>
          <a:lstStyle/>
          <a:p>
            <a:r>
              <a:rPr lang="en-US" dirty="0"/>
              <a:t>Click to Add Slide Title</a:t>
            </a:r>
          </a:p>
        </p:txBody>
      </p:sp>
      <p:sp>
        <p:nvSpPr>
          <p:cNvPr id="3" name="Text Placeholder 2"/>
          <p:cNvSpPr>
            <a:spLocks noGrp="1"/>
          </p:cNvSpPr>
          <p:nvPr>
            <p:ph type="body" idx="1"/>
          </p:nvPr>
        </p:nvSpPr>
        <p:spPr>
          <a:xfrm>
            <a:off x="609600" y="1709928"/>
            <a:ext cx="10972800" cy="4572000"/>
          </a:xfrm>
          <a:prstGeom prst="rect">
            <a:avLst/>
          </a:prstGeom>
        </p:spPr>
        <p:txBody>
          <a:bodyPr vert="horz" lIns="91440" tIns="45720" rIns="91440" bIns="45720" rtlCol="0">
            <a:noAutofit/>
          </a:bodyPr>
          <a:lstStyle/>
          <a:p>
            <a:pPr lvl="0"/>
            <a:r>
              <a:rPr lang="en-US" dirty="0"/>
              <a:t>Click to add 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p:nvSpPr>
        <p:spPr>
          <a:xfrm>
            <a:off x="-121920" y="6485755"/>
            <a:ext cx="12435840" cy="320040"/>
          </a:xfrm>
          <a:prstGeom prst="rect">
            <a:avLst/>
          </a:prstGeom>
          <a:solidFill>
            <a:srgbClr val="003D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dirty="0">
              <a:solidFill>
                <a:prstClr val="white"/>
              </a:solidFill>
              <a:latin typeface="Tw Cen MT"/>
              <a:ea typeface="+mn-ea"/>
              <a:cs typeface="+mn-cs"/>
            </a:endParaRPr>
          </a:p>
        </p:txBody>
      </p:sp>
      <p:sp>
        <p:nvSpPr>
          <p:cNvPr id="6" name="TextBox 5"/>
          <p:cNvSpPr txBox="1"/>
          <p:nvPr/>
        </p:nvSpPr>
        <p:spPr>
          <a:xfrm>
            <a:off x="-101600" y="6491888"/>
            <a:ext cx="12395200" cy="307777"/>
          </a:xfrm>
          <a:prstGeom prst="rect">
            <a:avLst/>
          </a:prstGeom>
          <a:noFill/>
        </p:spPr>
        <p:txBody>
          <a:bodyPr wrap="square" rtlCol="0" anchor="ctr">
            <a:spAutoFit/>
          </a:bodyPr>
          <a:lstStyle/>
          <a:p>
            <a:pPr algn="ctr"/>
            <a:r>
              <a:rPr lang="en-US" sz="1400" dirty="0">
                <a:latin typeface="+mn-lt"/>
              </a:rPr>
              <a:t>To protect and promote the health and safety of the people of Wisconsin.</a:t>
            </a:r>
          </a:p>
        </p:txBody>
      </p:sp>
      <p:grpSp>
        <p:nvGrpSpPr>
          <p:cNvPr id="7" name="Group 6"/>
          <p:cNvGrpSpPr/>
          <p:nvPr/>
        </p:nvGrpSpPr>
        <p:grpSpPr>
          <a:xfrm>
            <a:off x="-121920" y="6516628"/>
            <a:ext cx="12435840" cy="258297"/>
            <a:chOff x="-91440" y="6429375"/>
            <a:chExt cx="9326880" cy="258297"/>
          </a:xfrm>
        </p:grpSpPr>
        <p:cxnSp>
          <p:nvCxnSpPr>
            <p:cNvPr id="5" name="Straight Connector 4"/>
            <p:cNvCxnSpPr/>
            <p:nvPr userDrawn="1"/>
          </p:nvCxnSpPr>
          <p:spPr>
            <a:xfrm>
              <a:off x="-91440" y="6429375"/>
              <a:ext cx="9326880" cy="1588"/>
            </a:xfrm>
            <a:prstGeom prst="line">
              <a:avLst/>
            </a:prstGeom>
            <a:ln w="19050">
              <a:solidFill>
                <a:srgbClr val="B0FA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 y="6686084"/>
              <a:ext cx="9326880" cy="1588"/>
            </a:xfrm>
            <a:prstGeom prst="line">
              <a:avLst/>
            </a:prstGeom>
            <a:ln w="19050">
              <a:solidFill>
                <a:srgbClr val="B0FAFF"/>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8737600" y="6463214"/>
            <a:ext cx="28448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163894094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6" r:id="rId13"/>
    <p:sldLayoutId id="2147483688" r:id="rId14"/>
    <p:sldLayoutId id="2147483691" r:id="rId15"/>
    <p:sldLayoutId id="2147483661" r:id="rId16"/>
    <p:sldLayoutId id="2147483663" r:id="rId17"/>
    <p:sldLayoutId id="2147483664" r:id="rId18"/>
    <p:sldLayoutId id="2147483666" r:id="rId19"/>
    <p:sldLayoutId id="2147483668" r:id="rId20"/>
    <p:sldLayoutId id="2147483669" r:id="rId21"/>
    <p:sldLayoutId id="2147483693" r:id="rId22"/>
    <p:sldLayoutId id="2147483694" r:id="rId23"/>
  </p:sldLayoutIdLst>
  <p:hf hdr="0" ftr="0" dt="0"/>
  <p:txStyles>
    <p:title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mj-lt"/>
          <a:ea typeface="+mj-ea"/>
          <a:cs typeface="Arial" panose="020B0604020202020204" pitchFamily="34" charset="0"/>
        </a:defRPr>
      </a:lvl1pPr>
    </p:titleStyle>
    <p:body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D085C01-6174-0F5C-2014-93B1678F535D}"/>
              </a:ext>
            </a:extLst>
          </p:cNvPr>
          <p:cNvSpPr>
            <a:spLocks noGrp="1"/>
          </p:cNvSpPr>
          <p:nvPr>
            <p:ph type="title"/>
          </p:nvPr>
        </p:nvSpPr>
        <p:spPr>
          <a:xfrm>
            <a:off x="216111" y="3733800"/>
            <a:ext cx="11759777" cy="1904999"/>
          </a:xfrm>
        </p:spPr>
        <p:txBody>
          <a:bodyPr/>
          <a:lstStyle/>
          <a:p>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br>
              <a:rPr lang="en-US" b="1" dirty="0">
                <a:latin typeface="Leelawadee" panose="020B0502040204020203" pitchFamily="34" charset="-34"/>
                <a:cs typeface="Leelawadee" panose="020B0502040204020203" pitchFamily="34" charset="-34"/>
              </a:rPr>
            </a:br>
            <a:r>
              <a:rPr lang="en-US" b="1" dirty="0">
                <a:latin typeface="Leelawadee" panose="020B0502040204020203" pitchFamily="34" charset="-34"/>
                <a:cs typeface="Leelawadee" panose="020B0502040204020203" pitchFamily="34" charset="-34"/>
              </a:rPr>
              <a:t>Wisconsin Sexually Transmitted Infections (STIs)</a:t>
            </a:r>
            <a:br>
              <a:rPr lang="en-US" b="1" dirty="0">
                <a:latin typeface="Leelawadee" panose="020B0502040204020203" pitchFamily="34" charset="-34"/>
                <a:cs typeface="Leelawadee" panose="020B0502040204020203" pitchFamily="34" charset="-34"/>
              </a:rPr>
            </a:br>
            <a:r>
              <a:rPr lang="en-US" b="1" dirty="0">
                <a:latin typeface="Leelawadee" panose="020B0502040204020203" pitchFamily="34" charset="-34"/>
                <a:cs typeface="Leelawadee" panose="020B0502040204020203" pitchFamily="34" charset="-34"/>
              </a:rPr>
              <a:t>Surveillance Data</a:t>
            </a:r>
            <a:br>
              <a:rPr lang="en-US" b="1" dirty="0">
                <a:latin typeface="Leelawadee" panose="020B0502040204020203" pitchFamily="34" charset="-34"/>
                <a:cs typeface="Leelawadee" panose="020B0502040204020203" pitchFamily="34" charset="-34"/>
              </a:rPr>
            </a:br>
            <a:r>
              <a:rPr lang="en-US" b="1" dirty="0">
                <a:latin typeface="Leelawadee" panose="020B0502040204020203" pitchFamily="34" charset="-34"/>
                <a:cs typeface="Leelawadee" panose="020B0502040204020203" pitchFamily="34" charset="-34"/>
              </a:rPr>
              <a:t>Reported Cases in 2023</a:t>
            </a:r>
            <a:br>
              <a:rPr lang="en-US" b="1" dirty="0">
                <a:latin typeface="Leelawadee" panose="020B0502040204020203" pitchFamily="34" charset="-34"/>
                <a:cs typeface="Leelawadee" panose="020B0502040204020203" pitchFamily="34" charset="-34"/>
              </a:rPr>
            </a:br>
            <a:endParaRPr lang="en-US" dirty="0">
              <a:latin typeface="Leelawadee" panose="020B0502040204020203" pitchFamily="34" charset="-34"/>
              <a:cs typeface="Leelawadee" panose="020B0502040204020203" pitchFamily="34" charset="-34"/>
            </a:endParaRPr>
          </a:p>
        </p:txBody>
      </p:sp>
      <p:sp>
        <p:nvSpPr>
          <p:cNvPr id="2" name="Rectangle 1">
            <a:extLst>
              <a:ext uri="{FF2B5EF4-FFF2-40B4-BE49-F238E27FC236}">
                <a16:creationId xmlns:a16="http://schemas.microsoft.com/office/drawing/2014/main" id="{61359269-9343-1813-9D13-945E19A65B6A}"/>
              </a:ext>
            </a:extLst>
          </p:cNvPr>
          <p:cNvSpPr>
            <a:spLocks noChangeArrowheads="1"/>
          </p:cNvSpPr>
          <p:nvPr/>
        </p:nvSpPr>
        <p:spPr bwMode="auto">
          <a:xfrm>
            <a:off x="9740688" y="6324600"/>
            <a:ext cx="2235200" cy="37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endParaRPr lang="en-US" altLang="en-US" sz="711" b="1" dirty="0">
              <a:latin typeface="Arial" panose="020B0604020202020204" pitchFamily="34" charset="0"/>
            </a:endParaRPr>
          </a:p>
          <a:p>
            <a:pPr algn="r"/>
            <a:r>
              <a:rPr lang="en-US" altLang="en-US" sz="1100" dirty="0">
                <a:latin typeface="Arial" panose="020B0604020202020204" pitchFamily="34" charset="0"/>
              </a:rPr>
              <a:t>P-00415 (09/2024)</a:t>
            </a:r>
          </a:p>
        </p:txBody>
      </p:sp>
    </p:spTree>
    <p:extLst>
      <p:ext uri="{BB962C8B-B14F-4D97-AF65-F5344CB8AC3E}">
        <p14:creationId xmlns:p14="http://schemas.microsoft.com/office/powerpoint/2010/main" val="320862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1676400" y="2590800"/>
            <a:ext cx="80772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b="1" dirty="0">
                <a:solidFill>
                  <a:srgbClr val="FFFFFF"/>
                </a:solidFill>
                <a:latin typeface="Leelawadee" panose="020B0502040204020203" pitchFamily="34" charset="-34"/>
                <a:cs typeface="Leelawadee" panose="020B0502040204020203" pitchFamily="34" charset="-34"/>
              </a:rPr>
              <a:t>Reported Cases of Sexually Transmitted Infections in Wisconsin– 2023</a:t>
            </a:r>
          </a:p>
        </p:txBody>
      </p:sp>
    </p:spTree>
    <p:extLst>
      <p:ext uri="{BB962C8B-B14F-4D97-AF65-F5344CB8AC3E}">
        <p14:creationId xmlns:p14="http://schemas.microsoft.com/office/powerpoint/2010/main" val="252611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0" y="1"/>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STIs are Widespread in Wisconsin</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4"/>
          </p:nvPr>
        </p:nvSpPr>
        <p:spPr/>
        <p:txBody>
          <a:bodyPr/>
          <a:lstStyle/>
          <a:p>
            <a:pPr>
              <a:defRPr/>
            </a:pPr>
            <a:fld id="{43861BFF-92AD-4B19-9909-DA3357BA777B}" type="slidenum">
              <a:rPr lang="en-US" smtClean="0"/>
              <a:pPr>
                <a:defRPr/>
              </a:pPr>
              <a:t>11</a:t>
            </a:fld>
            <a:endParaRPr lang="en-US" dirty="0"/>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2121413899"/>
              </p:ext>
            </p:extLst>
          </p:nvPr>
        </p:nvGraphicFramePr>
        <p:xfrm>
          <a:off x="5943600" y="1763127"/>
          <a:ext cx="5638800" cy="42566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2ACD45D-97E0-5A50-9D9E-2014BDC41BED}"/>
              </a:ext>
            </a:extLst>
          </p:cNvPr>
          <p:cNvSpPr txBox="1"/>
          <p:nvPr/>
        </p:nvSpPr>
        <p:spPr>
          <a:xfrm>
            <a:off x="762000" y="2362200"/>
            <a:ext cx="4564025" cy="2862322"/>
          </a:xfrm>
          <a:prstGeom prst="rect">
            <a:avLst/>
          </a:prstGeom>
          <a:noFill/>
        </p:spPr>
        <p:txBody>
          <a:bodyPr wrap="square">
            <a:spAutoFit/>
          </a:bodyPr>
          <a:lstStyle/>
          <a:p>
            <a:r>
              <a:rPr lang="en-US" sz="3000" dirty="0">
                <a:solidFill>
                  <a:schemeClr val="bg1"/>
                </a:solidFill>
                <a:latin typeface="Franklin Gothic Book" panose="020B0503020102020204" pitchFamily="34" charset="0"/>
                <a:cs typeface="Leelawadee" panose="020B0502040204020203" pitchFamily="34" charset="-34"/>
              </a:rPr>
              <a:t>A total of 33,791 cases of sexually transmitted infections were reported in 2023. Reportable STIs include gonorrhea, chlamydia, and syphilis. </a:t>
            </a:r>
            <a:endParaRPr lang="en-US" sz="3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61375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9683-1D47-466A-A607-328ACD701A35}"/>
              </a:ext>
            </a:extLst>
          </p:cNvPr>
          <p:cNvSpPr>
            <a:spLocks noGrp="1"/>
          </p:cNvSpPr>
          <p:nvPr>
            <p:ph type="title"/>
          </p:nvPr>
        </p:nvSpPr>
        <p:spPr>
          <a:xfrm>
            <a:off x="0" y="0"/>
            <a:ext cx="12192000" cy="1371600"/>
          </a:xfrm>
          <a:solidFill>
            <a:srgbClr val="003D78"/>
          </a:solidFill>
        </p:spPr>
        <p:txBody>
          <a:bodyPr/>
          <a:lstStyle/>
          <a:p>
            <a:pPr marL="182880" algn="l"/>
            <a:r>
              <a:rPr lang="en-US" b="1" dirty="0">
                <a:solidFill>
                  <a:schemeClr val="tx1"/>
                </a:solidFill>
                <a:latin typeface="Leelawadee" panose="020B0502040204020203" pitchFamily="34" charset="-34"/>
                <a:ea typeface="Tahoma" panose="020B0604030504040204" pitchFamily="34" charset="0"/>
                <a:cs typeface="Leelawadee" panose="020B0502040204020203" pitchFamily="34" charset="-34"/>
              </a:rPr>
              <a:t>STI Cases Have Increased Since 2014</a:t>
            </a:r>
            <a:br>
              <a:rPr lang="en-US" b="1" dirty="0">
                <a:solidFill>
                  <a:schemeClr val="tx1"/>
                </a:solidFill>
                <a:latin typeface="Leelawadee" panose="020B0502040204020203" pitchFamily="34" charset="-34"/>
                <a:ea typeface="Tahoma" panose="020B0604030504040204" pitchFamily="34" charset="0"/>
                <a:cs typeface="Leelawadee" panose="020B0502040204020203" pitchFamily="34" charset="-34"/>
              </a:rPr>
            </a:br>
            <a:r>
              <a:rPr lang="en-US" altLang="en-US" sz="2400" dirty="0">
                <a:solidFill>
                  <a:schemeClr val="tx1"/>
                </a:solidFill>
                <a:latin typeface="Franklin Gothic Book" panose="020B0503020102020204" pitchFamily="34" charset="0"/>
                <a:ea typeface="Tahoma" panose="020B0604030504040204" pitchFamily="34" charset="0"/>
                <a:cs typeface="Leelawadee" panose="020B0502040204020203" pitchFamily="34" charset="-34"/>
              </a:rPr>
              <a:t>Trend of reported STI cases, 2014–2023</a:t>
            </a:r>
            <a:endParaRPr lang="en-US" sz="1800" b="1" dirty="0">
              <a:solidFill>
                <a:schemeClr val="tx1"/>
              </a:solidFill>
              <a:latin typeface="Leelawadee" panose="020B0502040204020203" pitchFamily="34" charset="-34"/>
              <a:ea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B86FF6B7-1707-4ADB-BA78-9F5278D80184}"/>
              </a:ext>
            </a:extLst>
          </p:cNvPr>
          <p:cNvSpPr>
            <a:spLocks noGrp="1"/>
          </p:cNvSpPr>
          <p:nvPr>
            <p:ph type="sldNum" sz="quarter" idx="12"/>
          </p:nvPr>
        </p:nvSpPr>
        <p:spPr/>
        <p:txBody>
          <a:bodyPr/>
          <a:lstStyle/>
          <a:p>
            <a:pPr>
              <a:defRPr/>
            </a:pPr>
            <a:fld id="{BA05B184-A062-4D13-B25A-EF498B63B003}" type="slidenum">
              <a:rPr lang="en-US" smtClean="0"/>
              <a:pPr>
                <a:defRPr/>
              </a:pPr>
              <a:t>12</a:t>
            </a:fld>
            <a:endParaRPr lang="en-US" dirty="0"/>
          </a:p>
        </p:txBody>
      </p:sp>
      <p:grpSp>
        <p:nvGrpSpPr>
          <p:cNvPr id="6" name="Group 5">
            <a:extLst>
              <a:ext uri="{FF2B5EF4-FFF2-40B4-BE49-F238E27FC236}">
                <a16:creationId xmlns:a16="http://schemas.microsoft.com/office/drawing/2014/main" id="{BFE0CC45-7597-A659-9D65-202C7B87D095}"/>
              </a:ext>
            </a:extLst>
          </p:cNvPr>
          <p:cNvGrpSpPr/>
          <p:nvPr/>
        </p:nvGrpSpPr>
        <p:grpSpPr>
          <a:xfrm>
            <a:off x="76200" y="1494586"/>
            <a:ext cx="12039600" cy="4755557"/>
            <a:chOff x="152400" y="1416643"/>
            <a:chExt cx="10945585" cy="4755557"/>
          </a:xfrm>
        </p:grpSpPr>
        <p:graphicFrame>
          <p:nvGraphicFramePr>
            <p:cNvPr id="3" name="Chart 2">
              <a:extLst>
                <a:ext uri="{FF2B5EF4-FFF2-40B4-BE49-F238E27FC236}">
                  <a16:creationId xmlns:a16="http://schemas.microsoft.com/office/drawing/2014/main" id="{D2950477-6D93-E770-D434-92DDC14A16E1}"/>
                </a:ext>
              </a:extLst>
            </p:cNvPr>
            <p:cNvGraphicFramePr>
              <a:graphicFrameLocks/>
            </p:cNvGraphicFramePr>
            <p:nvPr>
              <p:extLst>
                <p:ext uri="{D42A27DB-BD31-4B8C-83A1-F6EECF244321}">
                  <p14:modId xmlns:p14="http://schemas.microsoft.com/office/powerpoint/2010/main" val="3633361947"/>
                </p:ext>
              </p:extLst>
            </p:nvPr>
          </p:nvGraphicFramePr>
          <p:xfrm>
            <a:off x="152400" y="1416643"/>
            <a:ext cx="10945585" cy="4755557"/>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Triangle 9">
              <a:extLst>
                <a:ext uri="{FF2B5EF4-FFF2-40B4-BE49-F238E27FC236}">
                  <a16:creationId xmlns:a16="http://schemas.microsoft.com/office/drawing/2014/main" id="{FF8F4316-4477-5102-6314-1F5E0D4DBF35}"/>
                </a:ext>
              </a:extLst>
            </p:cNvPr>
            <p:cNvSpPr/>
            <p:nvPr/>
          </p:nvSpPr>
          <p:spPr>
            <a:xfrm flipH="1">
              <a:off x="990600" y="2590800"/>
              <a:ext cx="9601200" cy="2791097"/>
            </a:xfrm>
            <a:prstGeom prst="rtTriangle">
              <a:avLst/>
            </a:prstGeom>
            <a:solidFill>
              <a:schemeClr val="bg2">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97B36E33-278D-6D0B-BE03-7690FD0D22AF}"/>
              </a:ext>
            </a:extLst>
          </p:cNvPr>
          <p:cNvSpPr txBox="1"/>
          <p:nvPr/>
        </p:nvSpPr>
        <p:spPr>
          <a:xfrm>
            <a:off x="9906000" y="6418171"/>
            <a:ext cx="1295400" cy="461665"/>
          </a:xfrm>
          <a:prstGeom prst="rect">
            <a:avLst/>
          </a:prstGeom>
          <a:noFill/>
        </p:spPr>
        <p:txBody>
          <a:bodyPr wrap="square">
            <a:spAutoFit/>
          </a:bodyPr>
          <a:lstStyle/>
          <a:p>
            <a:r>
              <a:rPr lang="en-US" altLang="en-US" sz="2400" b="1" dirty="0">
                <a:solidFill>
                  <a:srgbClr val="0033A1"/>
                </a:solidFill>
                <a:latin typeface="Franklin Gothic Book" panose="020B0503020102020204" pitchFamily="34" charset="0"/>
                <a:cs typeface="Leelawadee" panose="020B0502040204020203" pitchFamily="34" charset="-34"/>
              </a:rPr>
              <a:t>+24.4%</a:t>
            </a:r>
            <a:endParaRPr lang="en-US" sz="2400" b="1" dirty="0">
              <a:solidFill>
                <a:srgbClr val="0033A1"/>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D63652EE-4B00-136F-8114-B68A0FC28F5A}"/>
              </a:ext>
            </a:extLst>
          </p:cNvPr>
          <p:cNvSpPr txBox="1"/>
          <p:nvPr/>
        </p:nvSpPr>
        <p:spPr>
          <a:xfrm>
            <a:off x="10152380" y="3990158"/>
            <a:ext cx="1625600" cy="461665"/>
          </a:xfrm>
          <a:prstGeom prst="rect">
            <a:avLst/>
          </a:prstGeom>
          <a:noFill/>
        </p:spPr>
        <p:txBody>
          <a:bodyPr wrap="square" rtlCol="0">
            <a:spAutoFit/>
          </a:bodyPr>
          <a:lstStyle/>
          <a:p>
            <a:pPr algn="ctr"/>
            <a:r>
              <a:rPr lang="en-US" sz="2400" b="1" dirty="0">
                <a:solidFill>
                  <a:srgbClr val="0033A1"/>
                </a:solidFill>
                <a:latin typeface="Franklin Gothic Book" panose="020B0503020102020204" pitchFamily="34" charset="0"/>
              </a:rPr>
              <a:t>+24.6%</a:t>
            </a:r>
          </a:p>
        </p:txBody>
      </p:sp>
    </p:spTree>
    <p:extLst>
      <p:ext uri="{BB962C8B-B14F-4D97-AF65-F5344CB8AC3E}">
        <p14:creationId xmlns:p14="http://schemas.microsoft.com/office/powerpoint/2010/main" val="245195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9683-1D47-466A-A607-328ACD701A35}"/>
              </a:ext>
            </a:extLst>
          </p:cNvPr>
          <p:cNvSpPr>
            <a:spLocks noGrp="1"/>
          </p:cNvSpPr>
          <p:nvPr>
            <p:ph type="title"/>
          </p:nvPr>
        </p:nvSpPr>
        <p:spPr>
          <a:xfrm>
            <a:off x="0" y="0"/>
            <a:ext cx="12192000" cy="1371600"/>
          </a:xfrm>
          <a:solidFill>
            <a:srgbClr val="003D78"/>
          </a:solidFill>
        </p:spPr>
        <p:txBody>
          <a:bodyPr/>
          <a:lstStyle/>
          <a:p>
            <a:pPr marL="182880" algn="l"/>
            <a:r>
              <a:rPr lang="en-US" b="1" dirty="0">
                <a:solidFill>
                  <a:schemeClr val="tx1"/>
                </a:solidFill>
                <a:latin typeface="Leelawadee" panose="020B0502040204020203" pitchFamily="34" charset="-34"/>
                <a:ea typeface="Tahoma" panose="020B0604030504040204" pitchFamily="34" charset="0"/>
                <a:cs typeface="Leelawadee" panose="020B0502040204020203" pitchFamily="34" charset="-34"/>
              </a:rPr>
              <a:t>STI Cases Have Been Declining Since 2021</a:t>
            </a:r>
            <a:br>
              <a:rPr lang="en-US" b="1" dirty="0">
                <a:solidFill>
                  <a:schemeClr val="tx1"/>
                </a:solidFill>
                <a:latin typeface="Leelawadee" panose="020B0502040204020203" pitchFamily="34" charset="-34"/>
                <a:ea typeface="Tahoma" panose="020B0604030504040204" pitchFamily="34" charset="0"/>
                <a:cs typeface="Leelawadee" panose="020B0502040204020203" pitchFamily="34" charset="-34"/>
              </a:rPr>
            </a:br>
            <a:r>
              <a:rPr lang="en-US" altLang="en-US" sz="2400" dirty="0">
                <a:solidFill>
                  <a:schemeClr val="tx1"/>
                </a:solidFill>
                <a:latin typeface="Franklin Gothic Book" panose="020B0503020102020204" pitchFamily="34" charset="0"/>
                <a:ea typeface="Tahoma" panose="020B0604030504040204" pitchFamily="34" charset="0"/>
                <a:cs typeface="Leelawadee" panose="020B0502040204020203" pitchFamily="34" charset="-34"/>
              </a:rPr>
              <a:t>Trend of reported STI cases, 2014–2023</a:t>
            </a:r>
            <a:endParaRPr lang="en-US" sz="1800" b="1" dirty="0">
              <a:solidFill>
                <a:schemeClr val="tx1"/>
              </a:solidFill>
              <a:latin typeface="Leelawadee" panose="020B0502040204020203" pitchFamily="34" charset="-34"/>
              <a:ea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B86FF6B7-1707-4ADB-BA78-9F5278D80184}"/>
              </a:ext>
            </a:extLst>
          </p:cNvPr>
          <p:cNvSpPr>
            <a:spLocks noGrp="1"/>
          </p:cNvSpPr>
          <p:nvPr>
            <p:ph type="sldNum" sz="quarter" idx="12"/>
          </p:nvPr>
        </p:nvSpPr>
        <p:spPr/>
        <p:txBody>
          <a:bodyPr/>
          <a:lstStyle/>
          <a:p>
            <a:pPr>
              <a:defRPr/>
            </a:pPr>
            <a:fld id="{BA05B184-A062-4D13-B25A-EF498B63B003}" type="slidenum">
              <a:rPr lang="en-US" smtClean="0"/>
              <a:pPr>
                <a:defRPr/>
              </a:pPr>
              <a:t>13</a:t>
            </a:fld>
            <a:endParaRPr lang="en-US" dirty="0"/>
          </a:p>
        </p:txBody>
      </p:sp>
      <p:graphicFrame>
        <p:nvGraphicFramePr>
          <p:cNvPr id="3" name="Chart 2">
            <a:extLst>
              <a:ext uri="{FF2B5EF4-FFF2-40B4-BE49-F238E27FC236}">
                <a16:creationId xmlns:a16="http://schemas.microsoft.com/office/drawing/2014/main" id="{D2950477-6D93-E770-D434-92DDC14A16E1}"/>
              </a:ext>
            </a:extLst>
          </p:cNvPr>
          <p:cNvGraphicFramePr>
            <a:graphicFrameLocks/>
          </p:cNvGraphicFramePr>
          <p:nvPr>
            <p:extLst>
              <p:ext uri="{D42A27DB-BD31-4B8C-83A1-F6EECF244321}">
                <p14:modId xmlns:p14="http://schemas.microsoft.com/office/powerpoint/2010/main" val="3526157657"/>
              </p:ext>
            </p:extLst>
          </p:nvPr>
        </p:nvGraphicFramePr>
        <p:xfrm>
          <a:off x="381000" y="1510265"/>
          <a:ext cx="11430000" cy="4916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06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The Rate of STIs Has Increased Since 2014</a:t>
            </a:r>
            <a:br>
              <a:rPr lang="en-US" b="1" dirty="0">
                <a:solidFill>
                  <a:schemeClr val="tx1"/>
                </a:solidFill>
                <a:latin typeface="Leelawadee" panose="020B0502040204020203" pitchFamily="34" charset="-34"/>
                <a:cs typeface="Leelawadee" panose="020B0502040204020203" pitchFamily="34" charset="-34"/>
              </a:rPr>
            </a:br>
            <a:r>
              <a:rPr kumimoji="0" lang="en-US" altLang="en-US"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Leelawadee" panose="020B0502040204020203" pitchFamily="34" charset="-34"/>
              </a:rPr>
              <a:t>Trend of STI rates per 100,000 people in Wisconsin, 2014–2023</a:t>
            </a:r>
            <a:endParaRPr lang="en-US" b="1"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5B184-A062-4D13-B25A-EF498B63B003}"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FC117D37-00F4-70AD-0973-B81BE30A2271}"/>
              </a:ext>
            </a:extLst>
          </p:cNvPr>
          <p:cNvSpPr txBox="1"/>
          <p:nvPr/>
        </p:nvSpPr>
        <p:spPr>
          <a:xfrm>
            <a:off x="247650" y="6243261"/>
            <a:ext cx="28003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A0A0A"/>
                </a:solidFill>
                <a:effectLst/>
                <a:uLnTx/>
                <a:uFillTx/>
                <a:latin typeface="Franklin Gothic Book" panose="020B0503020102020204" pitchFamily="34" charset="0"/>
                <a:ea typeface="+mn-ea"/>
                <a:cs typeface="+mn-cs"/>
              </a:rPr>
              <a:t>Note: Excludes out of states cases.</a:t>
            </a:r>
          </a:p>
        </p:txBody>
      </p:sp>
      <p:grpSp>
        <p:nvGrpSpPr>
          <p:cNvPr id="6" name="Group 5">
            <a:extLst>
              <a:ext uri="{FF2B5EF4-FFF2-40B4-BE49-F238E27FC236}">
                <a16:creationId xmlns:a16="http://schemas.microsoft.com/office/drawing/2014/main" id="{7A86D132-C772-3F35-4CAC-F7A85CA02201}"/>
              </a:ext>
            </a:extLst>
          </p:cNvPr>
          <p:cNvGrpSpPr/>
          <p:nvPr/>
        </p:nvGrpSpPr>
        <p:grpSpPr>
          <a:xfrm>
            <a:off x="87630" y="1466993"/>
            <a:ext cx="12115800" cy="4711354"/>
            <a:chOff x="0" y="1600201"/>
            <a:chExt cx="11201400" cy="4711354"/>
          </a:xfrm>
        </p:grpSpPr>
        <p:graphicFrame>
          <p:nvGraphicFramePr>
            <p:cNvPr id="7" name="Chart 6">
              <a:extLst>
                <a:ext uri="{FF2B5EF4-FFF2-40B4-BE49-F238E27FC236}">
                  <a16:creationId xmlns:a16="http://schemas.microsoft.com/office/drawing/2014/main" id="{897B661F-97F6-2241-DDC7-B006501BCEAA}"/>
                </a:ext>
              </a:extLst>
            </p:cNvPr>
            <p:cNvGraphicFramePr>
              <a:graphicFrameLocks/>
            </p:cNvGraphicFramePr>
            <p:nvPr>
              <p:extLst>
                <p:ext uri="{D42A27DB-BD31-4B8C-83A1-F6EECF244321}">
                  <p14:modId xmlns:p14="http://schemas.microsoft.com/office/powerpoint/2010/main" val="1314247840"/>
                </p:ext>
              </p:extLst>
            </p:nvPr>
          </p:nvGraphicFramePr>
          <p:xfrm>
            <a:off x="0" y="1600201"/>
            <a:ext cx="11201400" cy="471135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1F4015C8-480A-D1B2-183C-D7A76B1D0A66}"/>
                </a:ext>
              </a:extLst>
            </p:cNvPr>
            <p:cNvGrpSpPr/>
            <p:nvPr/>
          </p:nvGrpSpPr>
          <p:grpSpPr>
            <a:xfrm>
              <a:off x="1371599" y="2971800"/>
              <a:ext cx="9143999" cy="2743200"/>
              <a:chOff x="2083775" y="2968312"/>
              <a:chExt cx="7948246" cy="2617633"/>
            </a:xfrm>
          </p:grpSpPr>
          <p:sp>
            <p:nvSpPr>
              <p:cNvPr id="10" name="Right Triangle 9">
                <a:extLst>
                  <a:ext uri="{FF2B5EF4-FFF2-40B4-BE49-F238E27FC236}">
                    <a16:creationId xmlns:a16="http://schemas.microsoft.com/office/drawing/2014/main" id="{6E4A9077-CFA7-225D-9C29-9952C1C2C755}"/>
                  </a:ext>
                </a:extLst>
              </p:cNvPr>
              <p:cNvSpPr/>
              <p:nvPr/>
            </p:nvSpPr>
            <p:spPr>
              <a:xfrm flipH="1">
                <a:off x="2083775" y="2968312"/>
                <a:ext cx="7948246" cy="2617633"/>
              </a:xfrm>
              <a:prstGeom prst="rtTriangle">
                <a:avLst/>
              </a:prstGeom>
              <a:solidFill>
                <a:schemeClr val="bg2">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6167A435-A895-805C-6C04-F5F0693B04CD}"/>
                  </a:ext>
                </a:extLst>
              </p:cNvPr>
              <p:cNvSpPr txBox="1"/>
              <p:nvPr/>
            </p:nvSpPr>
            <p:spPr>
              <a:xfrm>
                <a:off x="8574844" y="4277129"/>
                <a:ext cx="12192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33A1"/>
                    </a:solidFill>
                    <a:effectLst/>
                    <a:uLnTx/>
                    <a:uFillTx/>
                    <a:latin typeface="Franklin Gothic Book" panose="020B0503020102020204" pitchFamily="34" charset="0"/>
                    <a:ea typeface="+mn-ea"/>
                    <a:cs typeface="Leelawadee" panose="020B0502040204020203" pitchFamily="34" charset="-34"/>
                  </a:rPr>
                  <a:t>+18.6%</a:t>
                </a:r>
                <a:endParaRPr kumimoji="0" lang="en-US" sz="2400" b="0" i="0" u="none" strike="noStrike" kern="1200" cap="none" spc="0" normalizeH="0" baseline="0" noProof="0" dirty="0">
                  <a:ln>
                    <a:noFill/>
                  </a:ln>
                  <a:solidFill>
                    <a:srgbClr val="0033A1"/>
                  </a:solidFill>
                  <a:effectLst/>
                  <a:uLnTx/>
                  <a:uFillTx/>
                  <a:latin typeface="Franklin Gothic Book" panose="020B0503020102020204" pitchFamily="34" charset="0"/>
                  <a:ea typeface="+mn-ea"/>
                  <a:cs typeface="+mn-cs"/>
                </a:endParaRPr>
              </a:p>
            </p:txBody>
          </p:sp>
        </p:grpSp>
      </p:grpSp>
    </p:spTree>
    <p:extLst>
      <p:ext uri="{BB962C8B-B14F-4D97-AF65-F5344CB8AC3E}">
        <p14:creationId xmlns:p14="http://schemas.microsoft.com/office/powerpoint/2010/main" val="130876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B105-9A56-46DD-90E2-A6BAB5521051}"/>
              </a:ext>
            </a:extLst>
          </p:cNvPr>
          <p:cNvSpPr>
            <a:spLocks noGrp="1"/>
          </p:cNvSpPr>
          <p:nvPr>
            <p:ph type="title"/>
          </p:nvPr>
        </p:nvSpPr>
        <p:spPr>
          <a:xfrm>
            <a:off x="673159" y="1596177"/>
            <a:ext cx="5105400" cy="4038599"/>
          </a:xfrm>
          <a:noFill/>
        </p:spPr>
        <p:txBody>
          <a:bodyPr/>
          <a:lstStyle/>
          <a:p>
            <a:pPr algn="l"/>
            <a:r>
              <a:rPr lang="en-US" sz="3200" b="1" dirty="0">
                <a:latin typeface="Franklin Gothic Book" panose="020B0503020102020204" pitchFamily="34" charset="0"/>
                <a:cs typeface="Leelawadee"/>
              </a:rPr>
              <a:t>Of the 33,791 STI cases reported in 2023,</a:t>
            </a:r>
            <a:r>
              <a:rPr lang="en-US" sz="3200" b="1" dirty="0">
                <a:solidFill>
                  <a:srgbClr val="0033A1"/>
                </a:solidFill>
                <a:latin typeface="Franklin Gothic Book" panose="020B0503020102020204" pitchFamily="34" charset="0"/>
                <a:cs typeface="Leelawadee"/>
              </a:rPr>
              <a:t> Chlamydia accounted for 74% </a:t>
            </a:r>
            <a:r>
              <a:rPr lang="en-US" sz="3200" b="1" dirty="0">
                <a:latin typeface="Franklin Gothic Book" panose="020B0503020102020204" pitchFamily="34" charset="0"/>
                <a:cs typeface="Leelawadee"/>
              </a:rPr>
              <a:t>by followed by </a:t>
            </a:r>
            <a:r>
              <a:rPr lang="en-US" sz="3200" b="1" dirty="0">
                <a:solidFill>
                  <a:srgbClr val="800080"/>
                </a:solidFill>
                <a:latin typeface="Franklin Gothic Book" panose="020B0503020102020204" pitchFamily="34" charset="0"/>
                <a:cs typeface="Leelawadee"/>
              </a:rPr>
              <a:t>gonorrhea </a:t>
            </a:r>
            <a:r>
              <a:rPr lang="en-US" sz="3200" b="1" dirty="0">
                <a:latin typeface="Franklin Gothic Book" panose="020B0503020102020204" pitchFamily="34" charset="0"/>
                <a:cs typeface="Leelawadee"/>
              </a:rPr>
              <a:t>at</a:t>
            </a:r>
            <a:r>
              <a:rPr lang="en-US" sz="3200" b="1" dirty="0">
                <a:solidFill>
                  <a:srgbClr val="800080"/>
                </a:solidFill>
                <a:latin typeface="Franklin Gothic Book" panose="020B0503020102020204" pitchFamily="34" charset="0"/>
                <a:cs typeface="Leelawadee"/>
              </a:rPr>
              <a:t> 21% </a:t>
            </a:r>
            <a:r>
              <a:rPr lang="en-US" sz="3200" b="1" dirty="0">
                <a:latin typeface="Franklin Gothic Book" panose="020B0503020102020204" pitchFamily="34" charset="0"/>
                <a:cs typeface="Leelawadee"/>
              </a:rPr>
              <a:t>and </a:t>
            </a:r>
            <a:r>
              <a:rPr lang="en-US" sz="3200" b="1" dirty="0">
                <a:solidFill>
                  <a:srgbClr val="2A5934"/>
                </a:solidFill>
                <a:latin typeface="Franklin Gothic Book" panose="020B0503020102020204" pitchFamily="34" charset="0"/>
                <a:cs typeface="Leelawadee"/>
              </a:rPr>
              <a:t>syphilis </a:t>
            </a:r>
            <a:r>
              <a:rPr lang="en-US" sz="3200" b="1" dirty="0">
                <a:latin typeface="Franklin Gothic Book" panose="020B0503020102020204" pitchFamily="34" charset="0"/>
                <a:cs typeface="Leelawadee"/>
              </a:rPr>
              <a:t>at</a:t>
            </a:r>
            <a:r>
              <a:rPr lang="en-US" sz="3200" b="1" dirty="0">
                <a:solidFill>
                  <a:srgbClr val="2A5934"/>
                </a:solidFill>
                <a:latin typeface="Franklin Gothic Book" panose="020B0503020102020204" pitchFamily="34" charset="0"/>
                <a:cs typeface="Leelawadee"/>
              </a:rPr>
              <a:t> 5%</a:t>
            </a:r>
            <a:r>
              <a:rPr lang="en-US" sz="3200" b="1" dirty="0">
                <a:latin typeface="Franklin Gothic Book" panose="020B0503020102020204" pitchFamily="34" charset="0"/>
                <a:cs typeface="Leelawadee"/>
              </a:rPr>
              <a:t>. </a:t>
            </a:r>
            <a:br>
              <a:rPr lang="en-US" sz="3200" b="1" dirty="0">
                <a:latin typeface="Franklin Gothic Book" panose="020B0503020102020204" pitchFamily="34" charset="0"/>
                <a:cs typeface="Leelawadee"/>
              </a:rPr>
            </a:br>
            <a:r>
              <a:rPr lang="en-US" sz="1800" dirty="0">
                <a:latin typeface="Franklin Gothic Book" panose="020B0503020102020204" pitchFamily="34" charset="0"/>
                <a:cs typeface="Leelawadee" panose="020B0502040204020203" pitchFamily="34" charset="-34"/>
              </a:rPr>
              <a:t>Number of </a:t>
            </a:r>
            <a:r>
              <a:rPr lang="en-US" sz="1800" dirty="0">
                <a:solidFill>
                  <a:prstClr val="black"/>
                </a:solidFill>
                <a:latin typeface="Franklin Gothic Book" panose="020B0503020102020204" pitchFamily="34" charset="0"/>
                <a:cs typeface="Leelawadee"/>
              </a:rPr>
              <a:t>Sexually Transmitted Infections </a:t>
            </a:r>
            <a:r>
              <a:rPr lang="en-US" sz="1800" spc="38" dirty="0">
                <a:solidFill>
                  <a:prstClr val="black"/>
                </a:solidFill>
                <a:latin typeface="Franklin Gothic Book" panose="020B0503020102020204" pitchFamily="34" charset="0"/>
                <a:cs typeface="Leelawadee"/>
              </a:rPr>
              <a:t>Reported in Wisconsin, 2023</a:t>
            </a:r>
            <a:endParaRPr lang="en-US" sz="1800" dirty="0">
              <a:solidFill>
                <a:prstClr val="black"/>
              </a:solidFill>
              <a:latin typeface="Franklin Gothic Book" panose="020B0503020102020204" pitchFamily="34" charset="0"/>
              <a:cs typeface="Leelawadee"/>
            </a:endParaRPr>
          </a:p>
        </p:txBody>
      </p:sp>
      <p:sp>
        <p:nvSpPr>
          <p:cNvPr id="4" name="Slide Number Placeholder 3">
            <a:extLst>
              <a:ext uri="{FF2B5EF4-FFF2-40B4-BE49-F238E27FC236}">
                <a16:creationId xmlns:a16="http://schemas.microsoft.com/office/drawing/2014/main" id="{B296F3E3-1C7C-4407-83BC-473FCB515FC1}"/>
              </a:ext>
            </a:extLst>
          </p:cNvPr>
          <p:cNvSpPr>
            <a:spLocks noGrp="1"/>
          </p:cNvSpPr>
          <p:nvPr>
            <p:ph type="sldNum" sz="quarter" idx="4"/>
          </p:nvPr>
        </p:nvSpPr>
        <p:spPr/>
        <p:txBody>
          <a:bodyPr/>
          <a:lstStyle/>
          <a:p>
            <a:pPr>
              <a:defRPr/>
            </a:pPr>
            <a:fld id="{43861BFF-92AD-4B19-9909-DA3357BA777B}" type="slidenum">
              <a:rPr lang="en-US" smtClean="0"/>
              <a:pPr>
                <a:defRPr/>
              </a:pPr>
              <a:t>15</a:t>
            </a:fld>
            <a:endParaRPr lang="en-US" dirty="0"/>
          </a:p>
        </p:txBody>
      </p:sp>
      <p:sp>
        <p:nvSpPr>
          <p:cNvPr id="17" name="TextBox 16">
            <a:extLst>
              <a:ext uri="{FF2B5EF4-FFF2-40B4-BE49-F238E27FC236}">
                <a16:creationId xmlns:a16="http://schemas.microsoft.com/office/drawing/2014/main" id="{394F0009-9E47-9567-792E-6A1B4C5D5D91}"/>
              </a:ext>
            </a:extLst>
          </p:cNvPr>
          <p:cNvSpPr txBox="1"/>
          <p:nvPr/>
        </p:nvSpPr>
        <p:spPr>
          <a:xfrm>
            <a:off x="0" y="6195090"/>
            <a:ext cx="5767926" cy="261610"/>
          </a:xfrm>
          <a:prstGeom prst="rect">
            <a:avLst/>
          </a:prstGeom>
          <a:noFill/>
        </p:spPr>
        <p:txBody>
          <a:bodyPr wrap="none" rtlCol="0">
            <a:spAutoFit/>
          </a:bodyPr>
          <a:lstStyle/>
          <a:p>
            <a:r>
              <a:rPr lang="en-US" sz="1100" dirty="0">
                <a:solidFill>
                  <a:schemeClr val="bg1"/>
                </a:solidFill>
                <a:latin typeface="Franklin Gothic Book" panose="020B0503020102020204" pitchFamily="34" charset="0"/>
              </a:rPr>
              <a:t>Note: Includes all (Wisconsin, out of jurisdiction cases and correctional cases) reported cases.</a:t>
            </a:r>
          </a:p>
        </p:txBody>
      </p:sp>
      <p:graphicFrame>
        <p:nvGraphicFramePr>
          <p:cNvPr id="7" name="Chart 6">
            <a:extLst>
              <a:ext uri="{FF2B5EF4-FFF2-40B4-BE49-F238E27FC236}">
                <a16:creationId xmlns:a16="http://schemas.microsoft.com/office/drawing/2014/main" id="{688055AD-0585-3482-34C0-6710E48B411C}"/>
              </a:ext>
            </a:extLst>
          </p:cNvPr>
          <p:cNvGraphicFramePr>
            <a:graphicFrameLocks/>
          </p:cNvGraphicFramePr>
          <p:nvPr>
            <p:extLst>
              <p:ext uri="{D42A27DB-BD31-4B8C-83A1-F6EECF244321}">
                <p14:modId xmlns:p14="http://schemas.microsoft.com/office/powerpoint/2010/main" val="740025806"/>
              </p:ext>
            </p:extLst>
          </p:nvPr>
        </p:nvGraphicFramePr>
        <p:xfrm>
          <a:off x="5562600" y="1223224"/>
          <a:ext cx="6172200" cy="52809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3F144B94-9B4D-6B87-EE10-29C6278A92B4}"/>
              </a:ext>
            </a:extLst>
          </p:cNvPr>
          <p:cNvSpPr txBox="1">
            <a:spLocks/>
          </p:cNvSpPr>
          <p:nvPr/>
        </p:nvSpPr>
        <p:spPr>
          <a:xfrm>
            <a:off x="0" y="1"/>
            <a:ext cx="12192000" cy="1371600"/>
          </a:xfrm>
          <a:prstGeom prst="rect">
            <a:avLst/>
          </a:prstGeom>
          <a:solidFill>
            <a:srgbClr val="003D78"/>
          </a:solidFill>
        </p:spPr>
        <p:txBody>
          <a:bodyPr vert="horz" lIns="91440" tIns="45720" rIns="91440" bIns="45720" rtlCol="0" anchor="ctr">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pPr marL="182880" algn="l"/>
            <a:r>
              <a:rPr lang="en-US" b="1" dirty="0">
                <a:solidFill>
                  <a:schemeClr val="tx1"/>
                </a:solidFill>
                <a:latin typeface="Leelawadee" panose="020B0502040204020203" pitchFamily="34" charset="-34"/>
                <a:cs typeface="Leelawadee" panose="020B0502040204020203" pitchFamily="34" charset="-34"/>
              </a:rPr>
              <a:t>Chlamydia was the Most Commonly Reported STI</a:t>
            </a:r>
          </a:p>
        </p:txBody>
      </p:sp>
    </p:spTree>
    <p:extLst>
      <p:ext uri="{BB962C8B-B14F-4D97-AF65-F5344CB8AC3E}">
        <p14:creationId xmlns:p14="http://schemas.microsoft.com/office/powerpoint/2010/main" val="21030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200400"/>
            <a:ext cx="9265920" cy="685800"/>
          </a:xfrm>
          <a:noFill/>
        </p:spPr>
        <p:txBody>
          <a:bodyPr>
            <a:normAutofit lnSpcReduction="10000"/>
          </a:bodyPr>
          <a:lstStyle/>
          <a:p>
            <a:r>
              <a:rPr lang="en-US" sz="4000" b="1" dirty="0">
                <a:latin typeface="Leelawadee" panose="020B0502040204020203" pitchFamily="34" charset="-34"/>
                <a:cs typeface="Leelawadee" panose="020B0502040204020203" pitchFamily="34" charset="-34"/>
              </a:rPr>
              <a:t>Syphilis </a:t>
            </a:r>
          </a:p>
        </p:txBody>
      </p:sp>
    </p:spTree>
    <p:extLst>
      <p:ext uri="{BB962C8B-B14F-4D97-AF65-F5344CB8AC3E}">
        <p14:creationId xmlns:p14="http://schemas.microsoft.com/office/powerpoint/2010/main" val="106258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822768"/>
          </a:xfrm>
          <a:solidFill>
            <a:srgbClr val="003D78"/>
          </a:solidFill>
        </p:spPr>
        <p:txBody>
          <a:bodyPr>
            <a:noAutofit/>
          </a:bodyPr>
          <a:lstStyle/>
          <a:p>
            <a:pPr marL="182880" algn="l"/>
            <a:r>
              <a:rPr sz="3600" dirty="0">
                <a:solidFill>
                  <a:schemeClr val="tx1"/>
                </a:solidFill>
                <a:latin typeface="Leelawadee" panose="020B0502040204020203" pitchFamily="34" charset="-34"/>
                <a:cs typeface="Leelawadee" panose="020B0502040204020203" pitchFamily="34" charset="-34"/>
              </a:rPr>
              <a:t>Primary and Secondary Syphilis — Rates of Reported Cases by Jurisdiction, United States and Territories, 2013 and 2022</a:t>
            </a:r>
          </a:p>
        </p:txBody>
      </p:sp>
      <p:pic>
        <p:nvPicPr>
          <p:cNvPr id="3" name="Picture 1" descr="United States map showing rates of reported primary and secondary syphilis by state and territory of residence from 2013 to 2022."/>
          <p:cNvPicPr>
            <a:picLocks noGrp="1" noChangeAspect="1"/>
          </p:cNvPicPr>
          <p:nvPr/>
        </p:nvPicPr>
        <p:blipFill>
          <a:blip r:embed="rId3"/>
          <a:stretch>
            <a:fillRect/>
          </a:stretch>
        </p:blipFill>
        <p:spPr bwMode="auto">
          <a:xfrm>
            <a:off x="1034121" y="1981200"/>
            <a:ext cx="10123757" cy="4219622"/>
          </a:xfrm>
          <a:prstGeom prst="rect">
            <a:avLst/>
          </a:prstGeom>
          <a:noFill/>
          <a:ln w="9525">
            <a:noFill/>
            <a:headEnd/>
            <a:tailEnd/>
          </a:ln>
        </p:spPr>
      </p:pic>
      <p:sp>
        <p:nvSpPr>
          <p:cNvPr id="4" name="Content Placeholder 3"/>
          <p:cNvSpPr>
            <a:spLocks noGrp="1"/>
          </p:cNvSpPr>
          <p:nvPr>
            <p:ph sz="half" idx="2"/>
          </p:nvPr>
        </p:nvSpPr>
        <p:spPr/>
        <p:txBody>
          <a:bodyPr/>
          <a:lstStyle/>
          <a:p>
            <a:r>
              <a:rPr dirty="0"/>
              <a:t>* Per 100,000 </a:t>
            </a:r>
          </a:p>
        </p:txBody>
      </p:sp>
    </p:spTree>
    <p:extLst>
      <p:ext uri="{BB962C8B-B14F-4D97-AF65-F5344CB8AC3E}">
        <p14:creationId xmlns:p14="http://schemas.microsoft.com/office/powerpoint/2010/main" val="217759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25CF-393F-4999-A59C-16A0AAA51956}"/>
              </a:ext>
            </a:extLst>
          </p:cNvPr>
          <p:cNvSpPr>
            <a:spLocks noGrp="1"/>
          </p:cNvSpPr>
          <p:nvPr>
            <p:ph type="title"/>
          </p:nvPr>
        </p:nvSpPr>
        <p:spPr>
          <a:xfrm>
            <a:off x="0" y="1"/>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Syphilis Rates Increased in More Wisconsin Counties in 2023 compared to 2013</a:t>
            </a:r>
            <a:endParaRPr lang="en-US" sz="3200" dirty="0">
              <a:solidFill>
                <a:schemeClr val="tx1"/>
              </a:solidFill>
              <a:latin typeface="Franklin Gothic Book" panose="020B050302010202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CECBA902-AAD3-4458-92B3-5011C97D8353}"/>
              </a:ext>
            </a:extLst>
          </p:cNvPr>
          <p:cNvSpPr>
            <a:spLocks noGrp="1"/>
          </p:cNvSpPr>
          <p:nvPr>
            <p:ph type="sldNum" sz="quarter" idx="4"/>
          </p:nvPr>
        </p:nvSpPr>
        <p:spPr/>
        <p:txBody>
          <a:bodyPr/>
          <a:lstStyle/>
          <a:p>
            <a:pPr>
              <a:defRPr/>
            </a:pPr>
            <a:fld id="{43861BFF-92AD-4B19-9909-DA3357BA777B}" type="slidenum">
              <a:rPr lang="en-US" smtClean="0"/>
              <a:pPr>
                <a:defRPr/>
              </a:pPr>
              <a:t>18</a:t>
            </a:fld>
            <a:endParaRPr lang="en-US" dirty="0"/>
          </a:p>
        </p:txBody>
      </p:sp>
      <p:grpSp>
        <p:nvGrpSpPr>
          <p:cNvPr id="3" name="Group 2">
            <a:extLst>
              <a:ext uri="{FF2B5EF4-FFF2-40B4-BE49-F238E27FC236}">
                <a16:creationId xmlns:a16="http://schemas.microsoft.com/office/drawing/2014/main" id="{C96AB615-582A-E36F-52FF-4C173E06A3BB}"/>
              </a:ext>
            </a:extLst>
          </p:cNvPr>
          <p:cNvGrpSpPr/>
          <p:nvPr/>
        </p:nvGrpSpPr>
        <p:grpSpPr>
          <a:xfrm>
            <a:off x="857249" y="1518374"/>
            <a:ext cx="10477501" cy="4642140"/>
            <a:chOff x="990600" y="2188231"/>
            <a:chExt cx="10210800" cy="4212569"/>
          </a:xfrm>
        </p:grpSpPr>
        <p:pic>
          <p:nvPicPr>
            <p:cNvPr id="16" name="Picture 15">
              <a:extLst>
                <a:ext uri="{FF2B5EF4-FFF2-40B4-BE49-F238E27FC236}">
                  <a16:creationId xmlns:a16="http://schemas.microsoft.com/office/drawing/2014/main" id="{26150A25-AEFC-9178-822C-84CB7A630CC6}"/>
                </a:ext>
              </a:extLst>
            </p:cNvPr>
            <p:cNvPicPr>
              <a:picLocks noChangeAspect="1"/>
            </p:cNvPicPr>
            <p:nvPr/>
          </p:nvPicPr>
          <p:blipFill>
            <a:blip r:embed="rId3"/>
            <a:stretch>
              <a:fillRect/>
            </a:stretch>
          </p:blipFill>
          <p:spPr>
            <a:xfrm>
              <a:off x="1803400" y="2188231"/>
              <a:ext cx="4140200" cy="4188262"/>
            </a:xfrm>
            <a:prstGeom prst="rect">
              <a:avLst/>
            </a:prstGeom>
          </p:spPr>
        </p:pic>
        <p:pic>
          <p:nvPicPr>
            <p:cNvPr id="19" name="Picture 18">
              <a:extLst>
                <a:ext uri="{FF2B5EF4-FFF2-40B4-BE49-F238E27FC236}">
                  <a16:creationId xmlns:a16="http://schemas.microsoft.com/office/drawing/2014/main" id="{13A7C7B4-59C2-06EF-428A-B6FC8EB9DE14}"/>
                </a:ext>
              </a:extLst>
            </p:cNvPr>
            <p:cNvPicPr>
              <a:picLocks noChangeAspect="1"/>
            </p:cNvPicPr>
            <p:nvPr/>
          </p:nvPicPr>
          <p:blipFill>
            <a:blip r:embed="rId4"/>
            <a:stretch>
              <a:fillRect/>
            </a:stretch>
          </p:blipFill>
          <p:spPr>
            <a:xfrm>
              <a:off x="990600" y="5314950"/>
              <a:ext cx="1457325" cy="676275"/>
            </a:xfrm>
            <a:prstGeom prst="rect">
              <a:avLst/>
            </a:prstGeom>
          </p:spPr>
        </p:pic>
        <p:pic>
          <p:nvPicPr>
            <p:cNvPr id="22" name="Picture 21">
              <a:extLst>
                <a:ext uri="{FF2B5EF4-FFF2-40B4-BE49-F238E27FC236}">
                  <a16:creationId xmlns:a16="http://schemas.microsoft.com/office/drawing/2014/main" id="{D055B653-BFFB-CFED-E696-A1B9F630DB0D}"/>
                </a:ext>
              </a:extLst>
            </p:cNvPr>
            <p:cNvPicPr>
              <a:picLocks noChangeAspect="1"/>
            </p:cNvPicPr>
            <p:nvPr/>
          </p:nvPicPr>
          <p:blipFill>
            <a:blip r:embed="rId5"/>
            <a:stretch>
              <a:fillRect/>
            </a:stretch>
          </p:blipFill>
          <p:spPr>
            <a:xfrm>
              <a:off x="7061200" y="2263180"/>
              <a:ext cx="4140200" cy="4113314"/>
            </a:xfrm>
            <a:prstGeom prst="rect">
              <a:avLst/>
            </a:prstGeom>
          </p:spPr>
        </p:pic>
        <p:pic>
          <p:nvPicPr>
            <p:cNvPr id="24" name="Picture 23">
              <a:extLst>
                <a:ext uri="{FF2B5EF4-FFF2-40B4-BE49-F238E27FC236}">
                  <a16:creationId xmlns:a16="http://schemas.microsoft.com/office/drawing/2014/main" id="{B6DA574D-21A5-0B52-C147-3110BB49BD7C}"/>
                </a:ext>
              </a:extLst>
            </p:cNvPr>
            <p:cNvPicPr>
              <a:picLocks noChangeAspect="1"/>
            </p:cNvPicPr>
            <p:nvPr/>
          </p:nvPicPr>
          <p:blipFill>
            <a:blip r:embed="rId6"/>
            <a:stretch>
              <a:fillRect/>
            </a:stretch>
          </p:blipFill>
          <p:spPr>
            <a:xfrm>
              <a:off x="6375401" y="5314950"/>
              <a:ext cx="1552575" cy="1085850"/>
            </a:xfrm>
            <a:prstGeom prst="rect">
              <a:avLst/>
            </a:prstGeom>
          </p:spPr>
        </p:pic>
        <p:sp>
          <p:nvSpPr>
            <p:cNvPr id="7" name="TextBox 6">
              <a:extLst>
                <a:ext uri="{FF2B5EF4-FFF2-40B4-BE49-F238E27FC236}">
                  <a16:creationId xmlns:a16="http://schemas.microsoft.com/office/drawing/2014/main" id="{5170C063-4823-4580-AAE0-D069931BB33B}"/>
                </a:ext>
              </a:extLst>
            </p:cNvPr>
            <p:cNvSpPr txBox="1"/>
            <p:nvPr/>
          </p:nvSpPr>
          <p:spPr>
            <a:xfrm>
              <a:off x="4001619" y="2387607"/>
              <a:ext cx="1374069" cy="566785"/>
            </a:xfrm>
            <a:prstGeom prst="rect">
              <a:avLst/>
            </a:prstGeom>
            <a:noFill/>
          </p:spPr>
          <p:txBody>
            <a:bodyPr wrap="square" rtlCol="0">
              <a:spAutoFit/>
            </a:bodyPr>
            <a:lstStyle/>
            <a:p>
              <a:pPr algn="ctr"/>
              <a:r>
                <a:rPr lang="en-US" sz="3000" b="1" dirty="0">
                  <a:solidFill>
                    <a:schemeClr val="bg1">
                      <a:lumMod val="95000"/>
                      <a:lumOff val="5000"/>
                    </a:schemeClr>
                  </a:solidFill>
                  <a:latin typeface="Leelawadee" panose="020B0502040204020203" pitchFamily="34" charset="-34"/>
                  <a:cs typeface="Leelawadee" panose="020B0502040204020203" pitchFamily="34" charset="-34"/>
                </a:rPr>
                <a:t>2013</a:t>
              </a:r>
            </a:p>
          </p:txBody>
        </p:sp>
        <p:sp>
          <p:nvSpPr>
            <p:cNvPr id="8" name="TextBox 7">
              <a:extLst>
                <a:ext uri="{FF2B5EF4-FFF2-40B4-BE49-F238E27FC236}">
                  <a16:creationId xmlns:a16="http://schemas.microsoft.com/office/drawing/2014/main" id="{212D212C-BDA7-486C-9A50-61A567051CCD}"/>
                </a:ext>
              </a:extLst>
            </p:cNvPr>
            <p:cNvSpPr txBox="1"/>
            <p:nvPr/>
          </p:nvSpPr>
          <p:spPr>
            <a:xfrm>
              <a:off x="9369692" y="2387607"/>
              <a:ext cx="1374069" cy="566785"/>
            </a:xfrm>
            <a:prstGeom prst="rect">
              <a:avLst/>
            </a:prstGeom>
            <a:noFill/>
          </p:spPr>
          <p:txBody>
            <a:bodyPr wrap="square" rtlCol="0">
              <a:spAutoFit/>
            </a:bodyPr>
            <a:lstStyle/>
            <a:p>
              <a:pPr algn="ctr"/>
              <a:r>
                <a:rPr lang="en-US" sz="3000" b="1" dirty="0">
                  <a:solidFill>
                    <a:schemeClr val="bg1">
                      <a:lumMod val="95000"/>
                      <a:lumOff val="5000"/>
                    </a:schemeClr>
                  </a:solidFill>
                  <a:latin typeface="Leelawadee" panose="020B0502040204020203" pitchFamily="34" charset="-34"/>
                  <a:cs typeface="Leelawadee" panose="020B0502040204020203" pitchFamily="34" charset="-34"/>
                </a:rPr>
                <a:t>2023</a:t>
              </a:r>
            </a:p>
          </p:txBody>
        </p:sp>
      </p:grpSp>
    </p:spTree>
    <p:extLst>
      <p:ext uri="{BB962C8B-B14F-4D97-AF65-F5344CB8AC3E}">
        <p14:creationId xmlns:p14="http://schemas.microsoft.com/office/powerpoint/2010/main" val="294032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0" y="1"/>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Syphilis is the Least Common Reported STI</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4"/>
          </p:nvPr>
        </p:nvSpPr>
        <p:spPr/>
        <p:txBody>
          <a:bodyPr/>
          <a:lstStyle/>
          <a:p>
            <a:pPr>
              <a:defRPr/>
            </a:pPr>
            <a:fld id="{43861BFF-92AD-4B19-9909-DA3357BA777B}" type="slidenum">
              <a:rPr lang="en-US" smtClean="0"/>
              <a:pPr>
                <a:defRPr/>
              </a:pPr>
              <a:t>19</a:t>
            </a:fld>
            <a:endParaRPr lang="en-US" dirty="0"/>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2176058979"/>
              </p:ext>
            </p:extLst>
          </p:nvPr>
        </p:nvGraphicFramePr>
        <p:xfrm>
          <a:off x="5980814" y="1766671"/>
          <a:ext cx="5638800" cy="44055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265F0D8-E54B-8B34-6C83-69E6CA357AD7}"/>
              </a:ext>
            </a:extLst>
          </p:cNvPr>
          <p:cNvSpPr txBox="1"/>
          <p:nvPr/>
        </p:nvSpPr>
        <p:spPr>
          <a:xfrm>
            <a:off x="1219200" y="2971800"/>
            <a:ext cx="4267200" cy="1938992"/>
          </a:xfrm>
          <a:prstGeom prst="rect">
            <a:avLst/>
          </a:prstGeom>
          <a:noFill/>
        </p:spPr>
        <p:txBody>
          <a:bodyPr wrap="square">
            <a:spAutoFit/>
          </a:bodyPr>
          <a:lstStyle/>
          <a:p>
            <a:r>
              <a:rPr lang="en-US" sz="3000" b="1" dirty="0">
                <a:solidFill>
                  <a:schemeClr val="bg1"/>
                </a:solidFill>
                <a:latin typeface="Franklin Gothic Book" panose="020B0503020102020204" pitchFamily="34" charset="0"/>
                <a:cs typeface="Leelawadee" panose="020B0502040204020203" pitchFamily="34" charset="-34"/>
              </a:rPr>
              <a:t>A total of 1,794 cases of syphilis (all stages including congenital) were reported in 2023.</a:t>
            </a:r>
            <a:endParaRPr lang="en-US" sz="3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67632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3000"/>
          </a:xfrm>
          <a:solidFill>
            <a:srgbClr val="003D78"/>
          </a:solidFill>
        </p:spPr>
        <p:txBody>
          <a:bodyPr/>
          <a:lstStyle/>
          <a:p>
            <a:pPr marL="182880" algn="l">
              <a:defRPr/>
            </a:pPr>
            <a:r>
              <a:rPr lang="en-US" altLang="en-US" sz="4400" b="1" dirty="0">
                <a:solidFill>
                  <a:schemeClr val="tx1"/>
                </a:solidFill>
                <a:latin typeface="Leelawadee" panose="020B0502040204020203" pitchFamily="34" charset="-34"/>
                <a:cs typeface="Leelawadee" panose="020B0502040204020203" pitchFamily="34" charset="-34"/>
              </a:rPr>
              <a:t>Introduction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a:t>
            </a:fld>
            <a:endParaRPr lang="en-US" dirty="0"/>
          </a:p>
        </p:txBody>
      </p:sp>
      <p:sp>
        <p:nvSpPr>
          <p:cNvPr id="7" name="Rectangle 2"/>
          <p:cNvSpPr>
            <a:spLocks noChangeArrowheads="1"/>
          </p:cNvSpPr>
          <p:nvPr/>
        </p:nvSpPr>
        <p:spPr bwMode="auto">
          <a:xfrm>
            <a:off x="609600" y="1259398"/>
            <a:ext cx="11201400" cy="51652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bIns="9875" anchor="ctr">
            <a:spAutoFit/>
          </a:bodyPr>
          <a:lstStyle>
            <a:lvl1pPr marL="457200" indent="-457200" eaLnBrk="0" hangingPunct="0">
              <a:defRPr sz="2800">
                <a:solidFill>
                  <a:schemeClr val="tx1"/>
                </a:solidFill>
                <a:latin typeface="Arial Black" pitchFamily="34" charset="0"/>
                <a:cs typeface="Arial" charset="0"/>
              </a:defRPr>
            </a:lvl1pPr>
            <a:lvl2pPr marL="742950" indent="-285750" eaLnBrk="0" hangingPunct="0">
              <a:defRPr sz="2800">
                <a:solidFill>
                  <a:schemeClr val="tx1"/>
                </a:solidFill>
                <a:latin typeface="Arial Black" pitchFamily="34" charset="0"/>
                <a:cs typeface="Arial" charset="0"/>
              </a:defRPr>
            </a:lvl2pPr>
            <a:lvl3pPr marL="1143000" indent="-228600" eaLnBrk="0" hangingPunct="0">
              <a:defRPr sz="2800">
                <a:solidFill>
                  <a:schemeClr val="tx1"/>
                </a:solidFill>
                <a:latin typeface="Arial Black" pitchFamily="34" charset="0"/>
                <a:cs typeface="Arial" charset="0"/>
              </a:defRPr>
            </a:lvl3pPr>
            <a:lvl4pPr marL="1600200" indent="-228600" eaLnBrk="0" hangingPunct="0">
              <a:defRPr sz="2800">
                <a:solidFill>
                  <a:schemeClr val="tx1"/>
                </a:solidFill>
                <a:latin typeface="Arial Black" pitchFamily="34" charset="0"/>
                <a:cs typeface="Arial" charset="0"/>
              </a:defRPr>
            </a:lvl4pPr>
            <a:lvl5pPr marL="2057400" indent="-228600" eaLnBrk="0" hangingPunct="0">
              <a:defRPr sz="2800">
                <a:solidFill>
                  <a:schemeClr val="tx1"/>
                </a:solidFill>
                <a:latin typeface="Arial Black" pitchFamily="34" charset="0"/>
                <a:cs typeface="Arial" charset="0"/>
              </a:defRPr>
            </a:lvl5pPr>
            <a:lvl6pPr marL="2514600" indent="-228600" eaLnBrk="0" fontAlgn="base" hangingPunct="0">
              <a:spcBef>
                <a:spcPct val="0"/>
              </a:spcBef>
              <a:spcAft>
                <a:spcPct val="0"/>
              </a:spcAft>
              <a:defRPr sz="2800">
                <a:solidFill>
                  <a:schemeClr val="tx1"/>
                </a:solidFill>
                <a:latin typeface="Arial Black" pitchFamily="34" charset="0"/>
                <a:cs typeface="Arial" charset="0"/>
              </a:defRPr>
            </a:lvl6pPr>
            <a:lvl7pPr marL="2971800" indent="-228600" eaLnBrk="0" fontAlgn="base" hangingPunct="0">
              <a:spcBef>
                <a:spcPct val="0"/>
              </a:spcBef>
              <a:spcAft>
                <a:spcPct val="0"/>
              </a:spcAft>
              <a:defRPr sz="2800">
                <a:solidFill>
                  <a:schemeClr val="tx1"/>
                </a:solidFill>
                <a:latin typeface="Arial Black" pitchFamily="34" charset="0"/>
                <a:cs typeface="Arial" charset="0"/>
              </a:defRPr>
            </a:lvl7pPr>
            <a:lvl8pPr marL="3429000" indent="-228600" eaLnBrk="0" fontAlgn="base" hangingPunct="0">
              <a:spcBef>
                <a:spcPct val="0"/>
              </a:spcBef>
              <a:spcAft>
                <a:spcPct val="0"/>
              </a:spcAft>
              <a:defRPr sz="2800">
                <a:solidFill>
                  <a:schemeClr val="tx1"/>
                </a:solidFill>
                <a:latin typeface="Arial Black" pitchFamily="34" charset="0"/>
                <a:cs typeface="Arial" charset="0"/>
              </a:defRPr>
            </a:lvl8pPr>
            <a:lvl9pPr marL="3886200" indent="-228600" eaLnBrk="0" fontAlgn="base" hangingPunct="0">
              <a:spcBef>
                <a:spcPct val="0"/>
              </a:spcBef>
              <a:spcAft>
                <a:spcPct val="0"/>
              </a:spcAft>
              <a:defRPr sz="2800">
                <a:solidFill>
                  <a:schemeClr val="tx1"/>
                </a:solidFill>
                <a:latin typeface="Arial Black" pitchFamily="34" charset="0"/>
                <a:cs typeface="Arial" charset="0"/>
              </a:defRPr>
            </a:lvl9pPr>
          </a:lstStyle>
          <a:p>
            <a:pPr marL="0" indent="0">
              <a:defRPr/>
            </a:pPr>
            <a:r>
              <a:rPr lang="en-US" altLang="en-US" b="1" dirty="0">
                <a:solidFill>
                  <a:schemeClr val="bg1"/>
                </a:solidFill>
                <a:latin typeface="Franklin Gothic Book" panose="020B0503020102020204" pitchFamily="34" charset="0"/>
                <a:cs typeface="Times New Roman" panose="02020603050405020304" pitchFamily="18" charset="0"/>
              </a:rPr>
              <a:t> Reportable Sexually Transmitted Infections (STIs) in Wisconsin:</a:t>
            </a:r>
          </a:p>
          <a:p>
            <a:pPr marL="914400" lvl="1" indent="-457200">
              <a:buFont typeface="Arial" panose="020B0604020202020204" pitchFamily="34" charset="0"/>
              <a:buChar char="•"/>
              <a:defRPr/>
            </a:pPr>
            <a:r>
              <a:rPr lang="en-US" altLang="en-US" b="1" i="1" dirty="0">
                <a:solidFill>
                  <a:srgbClr val="003D78"/>
                </a:solidFill>
                <a:latin typeface="Franklin Gothic Book" panose="020B0503020102020204" pitchFamily="34" charset="0"/>
                <a:cs typeface="Times New Roman" panose="02020603050405020304" pitchFamily="18" charset="0"/>
              </a:rPr>
              <a:t>Chlamydia trachomatis </a:t>
            </a:r>
            <a:r>
              <a:rPr lang="en-US" altLang="en-US" b="1" dirty="0">
                <a:solidFill>
                  <a:srgbClr val="003D78"/>
                </a:solidFill>
                <a:latin typeface="Franklin Gothic Book" panose="020B0503020102020204" pitchFamily="34" charset="0"/>
                <a:cs typeface="Times New Roman" panose="02020603050405020304" pitchFamily="18" charset="0"/>
              </a:rPr>
              <a:t>(Chlamydia) </a:t>
            </a:r>
            <a:r>
              <a:rPr lang="en-US" altLang="en-US" dirty="0">
                <a:solidFill>
                  <a:schemeClr val="bg1"/>
                </a:solidFill>
                <a:latin typeface="Franklin Gothic Book" panose="020B0503020102020204" pitchFamily="34" charset="0"/>
                <a:cs typeface="Times New Roman" panose="02020603050405020304" pitchFamily="18" charset="0"/>
              </a:rPr>
              <a:t>— Includes d</a:t>
            </a:r>
            <a:r>
              <a:rPr lang="en-US" dirty="0">
                <a:solidFill>
                  <a:schemeClr val="bg1"/>
                </a:solidFill>
                <a:latin typeface="Franklin Gothic Book" panose="020B0503020102020204" pitchFamily="34" charset="0"/>
                <a:cs typeface="Times New Roman" panose="02020603050405020304" pitchFamily="18" charset="0"/>
              </a:rPr>
              <a:t>isease classifications</a:t>
            </a:r>
            <a:r>
              <a:rPr lang="en-US" altLang="en-US" dirty="0">
                <a:solidFill>
                  <a:schemeClr val="bg1"/>
                </a:solidFill>
                <a:latin typeface="Franklin Gothic Book" panose="020B0503020102020204" pitchFamily="34" charset="0"/>
                <a:cs typeface="Times New Roman" panose="02020603050405020304" pitchFamily="18" charset="0"/>
              </a:rPr>
              <a:t> such as urethritis, cervicitis and conjunctivitis.</a:t>
            </a:r>
          </a:p>
          <a:p>
            <a:pPr marL="571500" lvl="1">
              <a:buFont typeface="Arial" panose="020B0604020202020204" pitchFamily="34" charset="0"/>
              <a:buChar char="•"/>
              <a:defRPr/>
            </a:pPr>
            <a:endParaRPr lang="en-US" altLang="en-US" sz="1400" dirty="0">
              <a:solidFill>
                <a:schemeClr val="bg1"/>
              </a:solidFill>
              <a:latin typeface="Franklin Gothic Book" panose="020B0503020102020204" pitchFamily="34" charset="0"/>
              <a:cs typeface="Times New Roman" panose="02020603050405020304" pitchFamily="18" charset="0"/>
            </a:endParaRPr>
          </a:p>
          <a:p>
            <a:pPr marL="914400" lvl="1" indent="-457200">
              <a:buFont typeface="Arial" panose="020B0604020202020204" pitchFamily="34" charset="0"/>
              <a:buChar char="•"/>
              <a:defRPr/>
            </a:pPr>
            <a:r>
              <a:rPr lang="en-US" altLang="en-US" b="1" i="1" dirty="0">
                <a:solidFill>
                  <a:srgbClr val="003D78"/>
                </a:solidFill>
                <a:latin typeface="Franklin Gothic Book" panose="020B0503020102020204" pitchFamily="34" charset="0"/>
                <a:cs typeface="Times New Roman" panose="02020603050405020304" pitchFamily="18" charset="0"/>
              </a:rPr>
              <a:t>Neisseria gonorrhoeae </a:t>
            </a:r>
            <a:r>
              <a:rPr lang="en-US" altLang="en-US" b="1" dirty="0">
                <a:solidFill>
                  <a:srgbClr val="003D78"/>
                </a:solidFill>
                <a:latin typeface="Franklin Gothic Book" panose="020B0503020102020204" pitchFamily="34" charset="0"/>
                <a:cs typeface="Times New Roman" panose="02020603050405020304" pitchFamily="18" charset="0"/>
              </a:rPr>
              <a:t>(Gonorrhea) </a:t>
            </a:r>
            <a:r>
              <a:rPr lang="en-US" altLang="en-US" dirty="0">
                <a:solidFill>
                  <a:schemeClr val="bg1"/>
                </a:solidFill>
                <a:latin typeface="Franklin Gothic Book" panose="020B0503020102020204" pitchFamily="34" charset="0"/>
                <a:cs typeface="Times New Roman" panose="02020603050405020304" pitchFamily="18" charset="0"/>
              </a:rPr>
              <a:t>— Includes d</a:t>
            </a:r>
            <a:r>
              <a:rPr lang="en-US" dirty="0">
                <a:solidFill>
                  <a:schemeClr val="bg1"/>
                </a:solidFill>
                <a:latin typeface="Franklin Gothic Book" panose="020B0503020102020204" pitchFamily="34" charset="0"/>
                <a:cs typeface="Times New Roman" panose="02020603050405020304" pitchFamily="18" charset="0"/>
              </a:rPr>
              <a:t>isease classifications</a:t>
            </a:r>
            <a:r>
              <a:rPr lang="en-US" altLang="en-US" dirty="0">
                <a:solidFill>
                  <a:schemeClr val="bg1"/>
                </a:solidFill>
                <a:latin typeface="Franklin Gothic Book" panose="020B0503020102020204" pitchFamily="34" charset="0"/>
                <a:cs typeface="Times New Roman" panose="02020603050405020304" pitchFamily="18" charset="0"/>
              </a:rPr>
              <a:t> such as urethritis, cervicitis, and resistant strains. </a:t>
            </a:r>
            <a:r>
              <a:rPr lang="en-US" dirty="0">
                <a:solidFill>
                  <a:schemeClr val="bg1"/>
                </a:solidFill>
                <a:latin typeface="Franklin Gothic Book" panose="020B0503020102020204" pitchFamily="34" charset="0"/>
                <a:cs typeface="Times New Roman" panose="02020603050405020304" pitchFamily="18" charset="0"/>
              </a:rPr>
              <a:t>Resistant or reduced susceptibility to antibiotic treatment are confirmed by antibiotic susceptibility testing (AST).</a:t>
            </a:r>
          </a:p>
          <a:p>
            <a:pPr marL="1555760" lvl="3" indent="-285750">
              <a:buFont typeface="Arial" panose="020B0604020202020204" pitchFamily="34" charset="0"/>
              <a:buChar char="•"/>
              <a:defRPr/>
            </a:pPr>
            <a:endParaRPr lang="en-US" altLang="en-US" sz="1400" dirty="0">
              <a:solidFill>
                <a:schemeClr val="bg1"/>
              </a:solidFill>
              <a:latin typeface="Franklin Gothic Book" panose="020B0503020102020204" pitchFamily="34" charset="0"/>
              <a:cs typeface="Times New Roman" panose="02020603050405020304" pitchFamily="18" charset="0"/>
            </a:endParaRPr>
          </a:p>
          <a:p>
            <a:pPr marL="914400" lvl="1" indent="-457200">
              <a:buFont typeface="Arial" panose="020B0604020202020204" pitchFamily="34" charset="0"/>
              <a:buChar char="•"/>
              <a:defRPr/>
            </a:pPr>
            <a:r>
              <a:rPr lang="en-US" altLang="en-US" b="1" i="1" dirty="0">
                <a:solidFill>
                  <a:srgbClr val="003D78"/>
                </a:solidFill>
                <a:latin typeface="Franklin Gothic Book" panose="020B0503020102020204" pitchFamily="34" charset="0"/>
                <a:cs typeface="Times New Roman" panose="02020603050405020304" pitchFamily="18" charset="0"/>
              </a:rPr>
              <a:t>Treponema pallidum </a:t>
            </a:r>
            <a:r>
              <a:rPr lang="en-US" altLang="en-US" b="1" dirty="0">
                <a:solidFill>
                  <a:srgbClr val="003D78"/>
                </a:solidFill>
                <a:latin typeface="Franklin Gothic Book" panose="020B0503020102020204" pitchFamily="34" charset="0"/>
                <a:cs typeface="Times New Roman" panose="02020603050405020304" pitchFamily="18" charset="0"/>
              </a:rPr>
              <a:t>(Syphilis ) </a:t>
            </a:r>
            <a:r>
              <a:rPr lang="en-US" altLang="en-US" dirty="0">
                <a:solidFill>
                  <a:schemeClr val="bg1"/>
                </a:solidFill>
                <a:latin typeface="Franklin Gothic Book" panose="020B0503020102020204" pitchFamily="34" charset="0"/>
                <a:cs typeface="Times New Roman" panose="02020603050405020304" pitchFamily="18" charset="0"/>
              </a:rPr>
              <a:t>— Wisconsin data includes all stages and CDC data includes primary and secondary stages of syphilis.</a:t>
            </a:r>
          </a:p>
          <a:p>
            <a:pPr marL="171450" indent="0">
              <a:defRPr/>
            </a:pPr>
            <a:endParaRPr lang="en-US"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88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A17B-983D-F7B7-F60E-2BE4635CF7F7}"/>
              </a:ext>
            </a:extLst>
          </p:cNvPr>
          <p:cNvSpPr>
            <a:spLocks noGrp="1"/>
          </p:cNvSpPr>
          <p:nvPr>
            <p:ph type="title"/>
          </p:nvPr>
        </p:nvSpPr>
        <p:spPr>
          <a:xfrm>
            <a:off x="0" y="-35106"/>
            <a:ext cx="5559552" cy="6516315"/>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Reported Number of Syphilis Cases Increased in 35 Wisconsin Counties from 2022 to 2023</a:t>
            </a:r>
            <a:endParaRPr lang="en-US" dirty="0">
              <a:solidFill>
                <a:schemeClr val="tx1"/>
              </a:solidFill>
            </a:endParaRPr>
          </a:p>
        </p:txBody>
      </p:sp>
      <p:sp>
        <p:nvSpPr>
          <p:cNvPr id="4" name="Slide Number Placeholder 3">
            <a:extLst>
              <a:ext uri="{FF2B5EF4-FFF2-40B4-BE49-F238E27FC236}">
                <a16:creationId xmlns:a16="http://schemas.microsoft.com/office/drawing/2014/main" id="{311E4B55-4868-A66E-23EA-9EEB8CAA1777}"/>
              </a:ext>
            </a:extLst>
          </p:cNvPr>
          <p:cNvSpPr>
            <a:spLocks noGrp="1"/>
          </p:cNvSpPr>
          <p:nvPr>
            <p:ph type="sldNum" sz="quarter" idx="4"/>
          </p:nvPr>
        </p:nvSpPr>
        <p:spPr/>
        <p:txBody>
          <a:bodyPr/>
          <a:lstStyle/>
          <a:p>
            <a:pPr>
              <a:defRPr/>
            </a:pPr>
            <a:fld id="{43861BFF-92AD-4B19-9909-DA3357BA777B}" type="slidenum">
              <a:rPr lang="en-US" smtClean="0"/>
              <a:pPr>
                <a:defRPr/>
              </a:pPr>
              <a:t>20</a:t>
            </a:fld>
            <a:endParaRPr lang="en-US" dirty="0"/>
          </a:p>
        </p:txBody>
      </p:sp>
      <p:pic>
        <p:nvPicPr>
          <p:cNvPr id="13" name="Picture 12">
            <a:extLst>
              <a:ext uri="{FF2B5EF4-FFF2-40B4-BE49-F238E27FC236}">
                <a16:creationId xmlns:a16="http://schemas.microsoft.com/office/drawing/2014/main" id="{A5CEFC97-D3B8-B9C6-EBC1-B0529687B562}"/>
              </a:ext>
            </a:extLst>
          </p:cNvPr>
          <p:cNvPicPr>
            <a:picLocks noChangeAspect="1"/>
          </p:cNvPicPr>
          <p:nvPr/>
        </p:nvPicPr>
        <p:blipFill>
          <a:blip r:embed="rId3"/>
          <a:stretch>
            <a:fillRect/>
          </a:stretch>
        </p:blipFill>
        <p:spPr>
          <a:xfrm>
            <a:off x="5532469" y="7257"/>
            <a:ext cx="6659531" cy="6516315"/>
          </a:xfrm>
          <a:prstGeom prst="rect">
            <a:avLst/>
          </a:prstGeom>
        </p:spPr>
      </p:pic>
      <p:pic>
        <p:nvPicPr>
          <p:cNvPr id="11" name="Picture 10">
            <a:extLst>
              <a:ext uri="{FF2B5EF4-FFF2-40B4-BE49-F238E27FC236}">
                <a16:creationId xmlns:a16="http://schemas.microsoft.com/office/drawing/2014/main" id="{E0B7D89E-A74E-4506-B6BD-DAF1E89AF608}"/>
              </a:ext>
            </a:extLst>
          </p:cNvPr>
          <p:cNvPicPr>
            <a:picLocks noChangeAspect="1"/>
          </p:cNvPicPr>
          <p:nvPr/>
        </p:nvPicPr>
        <p:blipFill>
          <a:blip r:embed="rId4"/>
          <a:stretch>
            <a:fillRect/>
          </a:stretch>
        </p:blipFill>
        <p:spPr>
          <a:xfrm>
            <a:off x="6063469" y="4800600"/>
            <a:ext cx="1241300" cy="1393296"/>
          </a:xfrm>
          <a:prstGeom prst="rect">
            <a:avLst/>
          </a:prstGeom>
        </p:spPr>
      </p:pic>
    </p:spTree>
    <p:extLst>
      <p:ext uri="{BB962C8B-B14F-4D97-AF65-F5344CB8AC3E}">
        <p14:creationId xmlns:p14="http://schemas.microsoft.com/office/powerpoint/2010/main" val="333346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E8FC-43EA-4A38-B4D3-DB41D841D249}"/>
              </a:ext>
            </a:extLst>
          </p:cNvPr>
          <p:cNvSpPr>
            <a:spLocks noGrp="1"/>
          </p:cNvSpPr>
          <p:nvPr>
            <p:ph type="title"/>
          </p:nvPr>
        </p:nvSpPr>
        <p:spPr>
          <a:xfrm>
            <a:off x="0" y="0"/>
            <a:ext cx="12192000" cy="19812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 </a:t>
            </a:r>
            <a:br>
              <a:rPr lang="en-US" b="1" dirty="0">
                <a:solidFill>
                  <a:schemeClr val="tx1"/>
                </a:solidFill>
                <a:latin typeface="Leelawadee" panose="020B0502040204020203" pitchFamily="34" charset="-34"/>
                <a:cs typeface="Leelawadee" panose="020B0502040204020203" pitchFamily="34" charset="-34"/>
              </a:rPr>
            </a:br>
            <a:r>
              <a:rPr lang="en-US" b="1" dirty="0">
                <a:solidFill>
                  <a:schemeClr val="tx1"/>
                </a:solidFill>
                <a:latin typeface="Leelawadee" panose="020B0502040204020203" pitchFamily="34" charset="-34"/>
                <a:cs typeface="Leelawadee" panose="020B0502040204020203" pitchFamily="34" charset="-34"/>
              </a:rPr>
              <a:t>Rate of Syphilis (All stages) Decreased 9% in from 2022 to 2023 in Wisconsin.</a:t>
            </a:r>
            <a:br>
              <a:rPr lang="en-US" b="1" dirty="0">
                <a:solidFill>
                  <a:schemeClr val="tx1"/>
                </a:solidFill>
                <a:latin typeface="Leelawadee" panose="020B0502040204020203" pitchFamily="34" charset="-34"/>
                <a:cs typeface="Leelawadee" panose="020B0502040204020203" pitchFamily="34" charset="-34"/>
              </a:rPr>
            </a:br>
            <a:r>
              <a:rPr lang="en-US" sz="2400" b="1" dirty="0">
                <a:solidFill>
                  <a:schemeClr val="tx1"/>
                </a:solidFill>
                <a:latin typeface="Franklin Gothic Book" panose="020B0503020102020204" pitchFamily="34" charset="0"/>
                <a:cs typeface="Leelawadee" panose="020B0502040204020203" pitchFamily="34" charset="-34"/>
              </a:rPr>
              <a:t> </a:t>
            </a:r>
            <a:r>
              <a:rPr lang="en-US" sz="2400" dirty="0">
                <a:solidFill>
                  <a:schemeClr val="tx1"/>
                </a:solidFill>
                <a:latin typeface="Franklin Gothic Book" panose="020B0503020102020204" pitchFamily="34" charset="0"/>
                <a:cs typeface="Leelawadee" panose="020B0502040204020203" pitchFamily="34" charset="-34"/>
              </a:rPr>
              <a:t>Trends of Syphilis cases and rates per 100,00 people, Wisconsin 2014–2023</a:t>
            </a:r>
            <a:br>
              <a:rPr lang="en-US" sz="2400" dirty="0">
                <a:solidFill>
                  <a:schemeClr val="tx1"/>
                </a:solidFill>
                <a:latin typeface="Franklin Gothic Book" panose="020B0503020102020204" pitchFamily="34" charset="0"/>
                <a:cs typeface="Leelawadee" panose="020B0502040204020203" pitchFamily="34" charset="-34"/>
              </a:rPr>
            </a:br>
            <a:endParaRPr lang="en-US" sz="2400" dirty="0">
              <a:solidFill>
                <a:schemeClr val="tx1"/>
              </a:solidFill>
              <a:latin typeface="Franklin Gothic Book" panose="020B050302010202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F43034BF-7E06-442E-930A-6429FA6CC8CD}"/>
              </a:ext>
            </a:extLst>
          </p:cNvPr>
          <p:cNvSpPr>
            <a:spLocks noGrp="1"/>
          </p:cNvSpPr>
          <p:nvPr>
            <p:ph type="sldNum" sz="quarter" idx="4"/>
          </p:nvPr>
        </p:nvSpPr>
        <p:spPr/>
        <p:txBody>
          <a:bodyPr/>
          <a:lstStyle/>
          <a:p>
            <a:pPr>
              <a:defRPr/>
            </a:pPr>
            <a:fld id="{43861BFF-92AD-4B19-9909-DA3357BA777B}" type="slidenum">
              <a:rPr lang="en-US">
                <a:solidFill>
                  <a:prstClr val="white"/>
                </a:solidFill>
                <a:latin typeface="Arial"/>
              </a:rPr>
              <a:pPr>
                <a:defRPr/>
              </a:pPr>
              <a:t>21</a:t>
            </a:fld>
            <a:endParaRPr lang="en-US" dirty="0">
              <a:solidFill>
                <a:prstClr val="white"/>
              </a:solidFill>
              <a:latin typeface="Arial"/>
            </a:endParaRPr>
          </a:p>
        </p:txBody>
      </p:sp>
      <p:graphicFrame>
        <p:nvGraphicFramePr>
          <p:cNvPr id="6" name="Chart 5">
            <a:extLst>
              <a:ext uri="{FF2B5EF4-FFF2-40B4-BE49-F238E27FC236}">
                <a16:creationId xmlns:a16="http://schemas.microsoft.com/office/drawing/2014/main" id="{E6CA78BC-F956-4D04-9F8B-40FB83AC0AE2}"/>
              </a:ext>
            </a:extLst>
          </p:cNvPr>
          <p:cNvGraphicFramePr>
            <a:graphicFrameLocks/>
          </p:cNvGraphicFramePr>
          <p:nvPr>
            <p:extLst>
              <p:ext uri="{D42A27DB-BD31-4B8C-83A1-F6EECF244321}">
                <p14:modId xmlns:p14="http://schemas.microsoft.com/office/powerpoint/2010/main" val="1627780475"/>
              </p:ext>
            </p:extLst>
          </p:nvPr>
        </p:nvGraphicFramePr>
        <p:xfrm>
          <a:off x="1066800" y="2209801"/>
          <a:ext cx="10058400" cy="4201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89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7800"/>
          </a:xfrm>
          <a:solidFill>
            <a:srgbClr val="003D78"/>
          </a:solidFill>
        </p:spPr>
        <p:txBody>
          <a:bodyPr/>
          <a:lstStyle/>
          <a:p>
            <a:pPr marL="182880" algn="l"/>
            <a:r>
              <a:rPr lang="en-US" altLang="en-US" b="1" dirty="0">
                <a:solidFill>
                  <a:schemeClr val="tx1"/>
                </a:solidFill>
                <a:latin typeface="Leelawadee" panose="020B0502040204020203" pitchFamily="34" charset="-34"/>
                <a:cs typeface="Leelawadee" panose="020B0502040204020203" pitchFamily="34" charset="-34"/>
              </a:rPr>
              <a:t>Syphilis Rate Has Increased 200% Since 2019</a:t>
            </a:r>
            <a:br>
              <a:rPr lang="en-US" altLang="en-US" b="1" dirty="0">
                <a:solidFill>
                  <a:schemeClr val="tx1"/>
                </a:solidFill>
                <a:latin typeface="Leelawadee" panose="020B0502040204020203" pitchFamily="34" charset="-34"/>
                <a:cs typeface="Leelawadee" panose="020B0502040204020203" pitchFamily="34" charset="-34"/>
              </a:rPr>
            </a:br>
            <a:r>
              <a:rPr lang="en-US" altLang="en-US" sz="2400" dirty="0">
                <a:solidFill>
                  <a:schemeClr val="tx1"/>
                </a:solidFill>
                <a:latin typeface="Franklin Gothic Book" panose="020B0503020102020204" pitchFamily="34" charset="0"/>
                <a:cs typeface="Leelawadee" panose="020B0502040204020203" pitchFamily="34" charset="-34"/>
              </a:rPr>
              <a:t>Rates of syphilis per 100,000 people, Wisconsin, 2019–2023</a:t>
            </a:r>
            <a:endParaRPr lang="en-US" sz="2400"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22</a:t>
            </a:fld>
            <a:endParaRPr lang="en-US" dirty="0"/>
          </a:p>
        </p:txBody>
      </p:sp>
      <p:graphicFrame>
        <p:nvGraphicFramePr>
          <p:cNvPr id="5" name="Chart 4">
            <a:extLst>
              <a:ext uri="{FF2B5EF4-FFF2-40B4-BE49-F238E27FC236}">
                <a16:creationId xmlns:a16="http://schemas.microsoft.com/office/drawing/2014/main" id="{CD3C05CE-B08B-B50E-474F-872C47C47956}"/>
              </a:ext>
            </a:extLst>
          </p:cNvPr>
          <p:cNvGraphicFramePr>
            <a:graphicFrameLocks/>
          </p:cNvGraphicFramePr>
          <p:nvPr>
            <p:extLst>
              <p:ext uri="{D42A27DB-BD31-4B8C-83A1-F6EECF244321}">
                <p14:modId xmlns:p14="http://schemas.microsoft.com/office/powerpoint/2010/main" val="2941613073"/>
              </p:ext>
            </p:extLst>
          </p:nvPr>
        </p:nvGraphicFramePr>
        <p:xfrm>
          <a:off x="876300" y="1689203"/>
          <a:ext cx="10439400" cy="4774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825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E0635B-ECB1-35D2-8133-AD37D190A8B2}"/>
              </a:ext>
            </a:extLst>
          </p:cNvPr>
          <p:cNvSpPr/>
          <p:nvPr/>
        </p:nvSpPr>
        <p:spPr>
          <a:xfrm>
            <a:off x="-28074" y="-64347"/>
            <a:ext cx="12192000" cy="2051355"/>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cs typeface="Leelawadee" panose="020B0502040204020203" pitchFamily="34" charset="-34"/>
              </a:rPr>
              <a:t>Rates of Syphilis Decreased in Both Males and Females From 2022 to 2023</a:t>
            </a:r>
          </a:p>
          <a:p>
            <a:pPr marL="182880"/>
            <a:r>
              <a:rPr lang="en-US" sz="2400" dirty="0">
                <a:solidFill>
                  <a:schemeClr val="tx1"/>
                </a:solidFill>
                <a:latin typeface="Franklin Gothic Book" panose="020B0503020102020204" pitchFamily="34" charset="0"/>
                <a:cs typeface="Leelawadee" panose="020B0502040204020203" pitchFamily="34" charset="-34"/>
              </a:rPr>
              <a:t>Rate of primary and secondary syphilis diagnoses per 100,000 people, Wisconsin, 2019–2023</a:t>
            </a:r>
            <a:endParaRPr lang="en-US" sz="2400" dirty="0"/>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23</a:t>
            </a:fld>
            <a:endParaRPr lang="en-US" dirty="0"/>
          </a:p>
        </p:txBody>
      </p:sp>
      <p:grpSp>
        <p:nvGrpSpPr>
          <p:cNvPr id="3" name="Group 2">
            <a:extLst>
              <a:ext uri="{FF2B5EF4-FFF2-40B4-BE49-F238E27FC236}">
                <a16:creationId xmlns:a16="http://schemas.microsoft.com/office/drawing/2014/main" id="{DE66B757-30B6-7B49-0251-C2E6E94E85B6}"/>
              </a:ext>
            </a:extLst>
          </p:cNvPr>
          <p:cNvGrpSpPr/>
          <p:nvPr/>
        </p:nvGrpSpPr>
        <p:grpSpPr>
          <a:xfrm>
            <a:off x="1333500" y="2328643"/>
            <a:ext cx="9444494" cy="4134572"/>
            <a:chOff x="1321307" y="2751594"/>
            <a:chExt cx="9728125" cy="4572000"/>
          </a:xfrm>
        </p:grpSpPr>
        <p:graphicFrame>
          <p:nvGraphicFramePr>
            <p:cNvPr id="7" name="Chart 6">
              <a:extLst>
                <a:ext uri="{FF2B5EF4-FFF2-40B4-BE49-F238E27FC236}">
                  <a16:creationId xmlns:a16="http://schemas.microsoft.com/office/drawing/2014/main" id="{62167B85-4867-196A-E1C0-32AF2426CFC6}"/>
                </a:ext>
              </a:extLst>
            </p:cNvPr>
            <p:cNvGraphicFramePr>
              <a:graphicFrameLocks/>
            </p:cNvGraphicFramePr>
            <p:nvPr>
              <p:extLst>
                <p:ext uri="{D42A27DB-BD31-4B8C-83A1-F6EECF244321}">
                  <p14:modId xmlns:p14="http://schemas.microsoft.com/office/powerpoint/2010/main" val="1146792881"/>
                </p:ext>
              </p:extLst>
            </p:nvPr>
          </p:nvGraphicFramePr>
          <p:xfrm>
            <a:off x="1321307" y="2751594"/>
            <a:ext cx="921715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FB4AC89-8ADF-0BB8-4E57-CABE7BB830AF}"/>
                </a:ext>
              </a:extLst>
            </p:cNvPr>
            <p:cNvSpPr txBox="1"/>
            <p:nvPr/>
          </p:nvSpPr>
          <p:spPr>
            <a:xfrm>
              <a:off x="9866675" y="5562917"/>
              <a:ext cx="1182757" cy="461665"/>
            </a:xfrm>
            <a:prstGeom prst="rect">
              <a:avLst/>
            </a:prstGeom>
            <a:noFill/>
          </p:spPr>
          <p:txBody>
            <a:bodyPr wrap="square">
              <a:spAutoFit/>
            </a:bodyPr>
            <a:lstStyle/>
            <a:p>
              <a:r>
                <a:rPr lang="en-US" sz="2400" b="1" dirty="0">
                  <a:solidFill>
                    <a:srgbClr val="800080"/>
                  </a:solidFill>
                  <a:latin typeface="Franklin Gothic Book" panose="020B0503020102020204" pitchFamily="34" charset="0"/>
                  <a:cs typeface="Times New Roman" panose="02020603050405020304" pitchFamily="18" charset="0"/>
                </a:rPr>
                <a:t>Female</a:t>
              </a:r>
            </a:p>
          </p:txBody>
        </p:sp>
        <p:sp>
          <p:nvSpPr>
            <p:cNvPr id="6" name="TextBox 5">
              <a:extLst>
                <a:ext uri="{FF2B5EF4-FFF2-40B4-BE49-F238E27FC236}">
                  <a16:creationId xmlns:a16="http://schemas.microsoft.com/office/drawing/2014/main" id="{4A2C3BF4-4EDE-F288-ED3A-118397ACE0C8}"/>
                </a:ext>
              </a:extLst>
            </p:cNvPr>
            <p:cNvSpPr txBox="1"/>
            <p:nvPr/>
          </p:nvSpPr>
          <p:spPr>
            <a:xfrm>
              <a:off x="9894463" y="3655884"/>
              <a:ext cx="899482" cy="461665"/>
            </a:xfrm>
            <a:prstGeom prst="rect">
              <a:avLst/>
            </a:prstGeom>
            <a:noFill/>
          </p:spPr>
          <p:txBody>
            <a:bodyPr wrap="square">
              <a:spAutoFit/>
            </a:bodyPr>
            <a:lstStyle/>
            <a:p>
              <a:pPr algn="ctr"/>
              <a:r>
                <a:rPr lang="en-US" sz="2400" b="1" dirty="0">
                  <a:solidFill>
                    <a:srgbClr val="0033A1"/>
                  </a:solidFill>
                  <a:latin typeface="Franklin Gothic Book" panose="020B0503020102020204" pitchFamily="34" charset="0"/>
                  <a:cs typeface="Times New Roman" panose="02020603050405020304" pitchFamily="18" charset="0"/>
                </a:rPr>
                <a:t>Male </a:t>
              </a:r>
            </a:p>
          </p:txBody>
        </p:sp>
      </p:grpSp>
    </p:spTree>
    <p:extLst>
      <p:ext uri="{BB962C8B-B14F-4D97-AF65-F5344CB8AC3E}">
        <p14:creationId xmlns:p14="http://schemas.microsoft.com/office/powerpoint/2010/main" val="134614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AF74-37C4-01A0-A416-717B5008A0DE}"/>
              </a:ext>
            </a:extLst>
          </p:cNvPr>
          <p:cNvSpPr>
            <a:spLocks noGrp="1"/>
          </p:cNvSpPr>
          <p:nvPr>
            <p:ph type="title"/>
          </p:nvPr>
        </p:nvSpPr>
        <p:spPr>
          <a:xfrm>
            <a:off x="0" y="-1"/>
            <a:ext cx="12192000" cy="1991531"/>
          </a:xfrm>
          <a:solidFill>
            <a:srgbClr val="003D78"/>
          </a:solidFill>
        </p:spPr>
        <p:txBody>
          <a:bodyPr/>
          <a:lstStyle/>
          <a:p>
            <a:pPr marL="182880" algn="l"/>
            <a:r>
              <a:rPr lang="en-US" sz="3900" b="1" dirty="0">
                <a:solidFill>
                  <a:schemeClr val="tx1"/>
                </a:solidFill>
                <a:latin typeface="Leelawadee" panose="020B0502040204020203" pitchFamily="34" charset="-34"/>
                <a:cs typeface="Leelawadee" panose="020B0502040204020203" pitchFamily="34" charset="-34"/>
              </a:rPr>
              <a:t>The Rate of Primary and Secondary Syphilis Increased With the Onset of COVID-19  then Remained Steady for a Year and Dropped in 2023</a:t>
            </a:r>
          </a:p>
        </p:txBody>
      </p:sp>
      <p:sp>
        <p:nvSpPr>
          <p:cNvPr id="4" name="Slide Number Placeholder 3">
            <a:extLst>
              <a:ext uri="{FF2B5EF4-FFF2-40B4-BE49-F238E27FC236}">
                <a16:creationId xmlns:a16="http://schemas.microsoft.com/office/drawing/2014/main" id="{C389F911-3031-C743-4CEE-F392B16A0C6D}"/>
              </a:ext>
            </a:extLst>
          </p:cNvPr>
          <p:cNvSpPr>
            <a:spLocks noGrp="1"/>
          </p:cNvSpPr>
          <p:nvPr>
            <p:ph type="sldNum" sz="quarter" idx="4"/>
          </p:nvPr>
        </p:nvSpPr>
        <p:spPr/>
        <p:txBody>
          <a:bodyPr/>
          <a:lstStyle/>
          <a:p>
            <a:pPr>
              <a:defRPr/>
            </a:pPr>
            <a:fld id="{43861BFF-92AD-4B19-9909-DA3357BA777B}" type="slidenum">
              <a:rPr lang="en-US" smtClean="0"/>
              <a:pPr>
                <a:defRPr/>
              </a:pPr>
              <a:t>24</a:t>
            </a:fld>
            <a:endParaRPr lang="en-US" dirty="0"/>
          </a:p>
        </p:txBody>
      </p:sp>
      <p:grpSp>
        <p:nvGrpSpPr>
          <p:cNvPr id="5" name="Group 4">
            <a:extLst>
              <a:ext uri="{FF2B5EF4-FFF2-40B4-BE49-F238E27FC236}">
                <a16:creationId xmlns:a16="http://schemas.microsoft.com/office/drawing/2014/main" id="{5720A259-C2CB-B110-4B7C-B6436840C147}"/>
              </a:ext>
            </a:extLst>
          </p:cNvPr>
          <p:cNvGrpSpPr/>
          <p:nvPr/>
        </p:nvGrpSpPr>
        <p:grpSpPr>
          <a:xfrm>
            <a:off x="349048" y="2021536"/>
            <a:ext cx="11461952" cy="4376728"/>
            <a:chOff x="-2826617" y="1913066"/>
            <a:chExt cx="12761560" cy="4572000"/>
          </a:xfrm>
        </p:grpSpPr>
        <p:sp>
          <p:nvSpPr>
            <p:cNvPr id="3" name="TextBox 2">
              <a:extLst>
                <a:ext uri="{FF2B5EF4-FFF2-40B4-BE49-F238E27FC236}">
                  <a16:creationId xmlns:a16="http://schemas.microsoft.com/office/drawing/2014/main" id="{4C74CCCA-8FB5-42E1-E489-C2E377392248}"/>
                </a:ext>
              </a:extLst>
            </p:cNvPr>
            <p:cNvSpPr txBox="1"/>
            <p:nvPr/>
          </p:nvSpPr>
          <p:spPr>
            <a:xfrm>
              <a:off x="-2826617" y="4966656"/>
              <a:ext cx="3319201" cy="482263"/>
            </a:xfrm>
            <a:prstGeom prst="rect">
              <a:avLst/>
            </a:prstGeom>
            <a:noFill/>
          </p:spPr>
          <p:txBody>
            <a:bodyPr wrap="square" rtlCol="0">
              <a:spAutoFit/>
            </a:bodyPr>
            <a:lstStyle/>
            <a:p>
              <a:pPr algn="r"/>
              <a:r>
                <a:rPr lang="en-US" sz="2400" b="1" dirty="0">
                  <a:solidFill>
                    <a:srgbClr val="DE7604"/>
                  </a:solidFill>
                  <a:latin typeface="Franklin Gothic Book" panose="020B0503020102020204" pitchFamily="34" charset="0"/>
                </a:rPr>
                <a:t>Primary &amp; Secondary</a:t>
              </a:r>
            </a:p>
          </p:txBody>
        </p:sp>
        <p:sp>
          <p:nvSpPr>
            <p:cNvPr id="7" name="TextBox 6">
              <a:extLst>
                <a:ext uri="{FF2B5EF4-FFF2-40B4-BE49-F238E27FC236}">
                  <a16:creationId xmlns:a16="http://schemas.microsoft.com/office/drawing/2014/main" id="{8F0C5B5F-8234-0B5E-2D42-7A77DC475C72}"/>
                </a:ext>
              </a:extLst>
            </p:cNvPr>
            <p:cNvSpPr txBox="1"/>
            <p:nvPr/>
          </p:nvSpPr>
          <p:spPr>
            <a:xfrm>
              <a:off x="-1267361" y="4630152"/>
              <a:ext cx="1825563" cy="482263"/>
            </a:xfrm>
            <a:prstGeom prst="rect">
              <a:avLst/>
            </a:prstGeom>
            <a:noFill/>
          </p:spPr>
          <p:txBody>
            <a:bodyPr wrap="square" rtlCol="0">
              <a:spAutoFit/>
            </a:bodyPr>
            <a:lstStyle/>
            <a:p>
              <a:r>
                <a:rPr lang="en-US" sz="2400" dirty="0">
                  <a:solidFill>
                    <a:schemeClr val="accent6">
                      <a:lumMod val="75000"/>
                    </a:schemeClr>
                  </a:solidFill>
                  <a:latin typeface="Franklin Gothic Book" panose="020B0503020102020204" pitchFamily="34" charset="0"/>
                </a:rPr>
                <a:t>Late latent</a:t>
              </a:r>
            </a:p>
          </p:txBody>
        </p:sp>
        <p:graphicFrame>
          <p:nvGraphicFramePr>
            <p:cNvPr id="8" name="Chart 7">
              <a:extLst>
                <a:ext uri="{FF2B5EF4-FFF2-40B4-BE49-F238E27FC236}">
                  <a16:creationId xmlns:a16="http://schemas.microsoft.com/office/drawing/2014/main" id="{AD32DDC7-CAA5-6647-AFF8-126B31AB64D9}"/>
                </a:ext>
              </a:extLst>
            </p:cNvPr>
            <p:cNvGraphicFramePr>
              <a:graphicFrameLocks/>
            </p:cNvGraphicFramePr>
            <p:nvPr>
              <p:extLst>
                <p:ext uri="{D42A27DB-BD31-4B8C-83A1-F6EECF244321}">
                  <p14:modId xmlns:p14="http://schemas.microsoft.com/office/powerpoint/2010/main" val="820029757"/>
                </p:ext>
              </p:extLst>
            </p:nvPr>
          </p:nvGraphicFramePr>
          <p:xfrm>
            <a:off x="-354580" y="1913066"/>
            <a:ext cx="10289523" cy="457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3795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933"/>
            <a:ext cx="12192000" cy="2014936"/>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Overall Trends in Primary and Secondary Syphilis Rates by Age Groups</a:t>
            </a:r>
            <a:br>
              <a:rPr lang="en-US" b="1" dirty="0">
                <a:solidFill>
                  <a:schemeClr val="tx1"/>
                </a:solidFill>
                <a:latin typeface="Leelawadee" panose="020B0502040204020203" pitchFamily="34" charset="-34"/>
                <a:cs typeface="Leelawadee" panose="020B0502040204020203" pitchFamily="34" charset="-34"/>
              </a:rPr>
            </a:br>
            <a:endParaRPr lang="en-US" sz="1800" dirty="0">
              <a:solidFill>
                <a:schemeClr val="tx1"/>
              </a:solidFill>
              <a:latin typeface="Franklin Gothic Book" panose="020B0503020102020204" pitchFamily="34" charset="0"/>
              <a:cs typeface="Leelawadee" panose="020B0502040204020203" pitchFamily="34" charset="-34"/>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25</a:t>
            </a:fld>
            <a:endParaRPr lang="en-US" dirty="0"/>
          </a:p>
        </p:txBody>
      </p:sp>
      <p:sp>
        <p:nvSpPr>
          <p:cNvPr id="11" name="TextBox 10">
            <a:extLst>
              <a:ext uri="{FF2B5EF4-FFF2-40B4-BE49-F238E27FC236}">
                <a16:creationId xmlns:a16="http://schemas.microsoft.com/office/drawing/2014/main" id="{9D889481-738C-62BF-BDB9-59AE6A410B44}"/>
              </a:ext>
            </a:extLst>
          </p:cNvPr>
          <p:cNvSpPr txBox="1"/>
          <p:nvPr/>
        </p:nvSpPr>
        <p:spPr>
          <a:xfrm>
            <a:off x="1676400" y="2273409"/>
            <a:ext cx="1438507" cy="830997"/>
          </a:xfrm>
          <a:prstGeom prst="rect">
            <a:avLst/>
          </a:prstGeom>
          <a:noFill/>
        </p:spPr>
        <p:txBody>
          <a:bodyPr wrap="square" rtlCol="0">
            <a:spAutoFit/>
          </a:bodyPr>
          <a:lstStyle/>
          <a:p>
            <a:pPr algn="ctr"/>
            <a:r>
              <a:rPr lang="en-US" sz="2400" b="1" dirty="0">
                <a:solidFill>
                  <a:schemeClr val="accent1"/>
                </a:solidFill>
                <a:latin typeface="Franklin Gothic Book" panose="020B0503020102020204" pitchFamily="34" charset="0"/>
              </a:rPr>
              <a:t>15–19</a:t>
            </a:r>
          </a:p>
          <a:p>
            <a:pPr algn="ctr"/>
            <a:r>
              <a:rPr lang="en-US" sz="2400" b="1" dirty="0">
                <a:solidFill>
                  <a:schemeClr val="accent1"/>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5B4638E7-B6FA-38CB-1B28-1A4489E2C8BD}"/>
              </a:ext>
            </a:extLst>
          </p:cNvPr>
          <p:cNvSpPr txBox="1"/>
          <p:nvPr/>
        </p:nvSpPr>
        <p:spPr>
          <a:xfrm>
            <a:off x="4179848" y="2273308"/>
            <a:ext cx="1248937" cy="830997"/>
          </a:xfrm>
          <a:prstGeom prst="rect">
            <a:avLst/>
          </a:prstGeom>
          <a:noFill/>
        </p:spPr>
        <p:txBody>
          <a:bodyPr wrap="square" rtlCol="0">
            <a:spAutoFit/>
          </a:bodyPr>
          <a:lstStyle/>
          <a:p>
            <a:pPr algn="ctr"/>
            <a:r>
              <a:rPr lang="en-US" sz="2400" b="1" dirty="0">
                <a:solidFill>
                  <a:srgbClr val="0033A1"/>
                </a:solidFill>
                <a:latin typeface="Franklin Gothic Book" panose="020B0503020102020204" pitchFamily="34" charset="0"/>
              </a:rPr>
              <a:t>20–29</a:t>
            </a:r>
          </a:p>
          <a:p>
            <a:pPr algn="ctr"/>
            <a:r>
              <a:rPr lang="en-US" sz="2400" b="1" dirty="0">
                <a:solidFill>
                  <a:srgbClr val="0033A1"/>
                </a:solidFill>
                <a:latin typeface="Franklin Gothic Book" panose="020B0503020102020204" pitchFamily="34" charset="0"/>
              </a:rPr>
              <a:t>years</a:t>
            </a:r>
          </a:p>
        </p:txBody>
      </p:sp>
      <p:sp>
        <p:nvSpPr>
          <p:cNvPr id="13" name="TextBox 12">
            <a:extLst>
              <a:ext uri="{FF2B5EF4-FFF2-40B4-BE49-F238E27FC236}">
                <a16:creationId xmlns:a16="http://schemas.microsoft.com/office/drawing/2014/main" id="{FE691D38-778A-A737-98DF-325543B06208}"/>
              </a:ext>
            </a:extLst>
          </p:cNvPr>
          <p:cNvSpPr txBox="1"/>
          <p:nvPr/>
        </p:nvSpPr>
        <p:spPr>
          <a:xfrm>
            <a:off x="6422637" y="2273307"/>
            <a:ext cx="1248937" cy="830997"/>
          </a:xfrm>
          <a:prstGeom prst="rect">
            <a:avLst/>
          </a:prstGeom>
          <a:noFill/>
        </p:spPr>
        <p:txBody>
          <a:bodyPr wrap="square" rtlCol="0">
            <a:spAutoFit/>
          </a:bodyPr>
          <a:lstStyle/>
          <a:p>
            <a:pPr algn="ctr"/>
            <a:r>
              <a:rPr lang="en-US" sz="2400" b="1" dirty="0">
                <a:solidFill>
                  <a:srgbClr val="2A5934"/>
                </a:solidFill>
                <a:latin typeface="Franklin Gothic Book" panose="020B0503020102020204" pitchFamily="34" charset="0"/>
              </a:rPr>
              <a:t>30–39</a:t>
            </a:r>
          </a:p>
          <a:p>
            <a:pPr algn="ctr"/>
            <a:r>
              <a:rPr lang="en-US" sz="2400" b="1" dirty="0">
                <a:solidFill>
                  <a:srgbClr val="2A5934"/>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378D7E69-DCAC-E3AE-8CDD-FDD32B4EDC90}"/>
              </a:ext>
            </a:extLst>
          </p:cNvPr>
          <p:cNvSpPr txBox="1"/>
          <p:nvPr/>
        </p:nvSpPr>
        <p:spPr>
          <a:xfrm>
            <a:off x="8956826" y="2273306"/>
            <a:ext cx="1248937" cy="830997"/>
          </a:xfrm>
          <a:prstGeom prst="rect">
            <a:avLst/>
          </a:prstGeom>
          <a:noFill/>
        </p:spPr>
        <p:txBody>
          <a:bodyPr wrap="square" rtlCol="0">
            <a:spAutoFit/>
          </a:bodyPr>
          <a:lstStyle/>
          <a:p>
            <a:pPr algn="ctr"/>
            <a:r>
              <a:rPr lang="en-US" sz="2400" b="1" dirty="0">
                <a:solidFill>
                  <a:srgbClr val="DC6D12"/>
                </a:solidFill>
                <a:latin typeface="Franklin Gothic Book" panose="020B0503020102020204" pitchFamily="34" charset="0"/>
              </a:rPr>
              <a:t>40–49</a:t>
            </a:r>
          </a:p>
          <a:p>
            <a:pPr algn="ctr"/>
            <a:r>
              <a:rPr lang="en-US" sz="2400" b="1" dirty="0">
                <a:solidFill>
                  <a:srgbClr val="DC6D12"/>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graphicFrame>
        <p:nvGraphicFramePr>
          <p:cNvPr id="15" name="Chart 14">
            <a:extLst>
              <a:ext uri="{FF2B5EF4-FFF2-40B4-BE49-F238E27FC236}">
                <a16:creationId xmlns:a16="http://schemas.microsoft.com/office/drawing/2014/main" id="{D3BCEB80-762A-4DEB-ABE5-95E451306A7A}"/>
              </a:ext>
            </a:extLst>
          </p:cNvPr>
          <p:cNvGraphicFramePr>
            <a:graphicFrameLocks/>
          </p:cNvGraphicFramePr>
          <p:nvPr>
            <p:extLst>
              <p:ext uri="{D42A27DB-BD31-4B8C-83A1-F6EECF244321}">
                <p14:modId xmlns:p14="http://schemas.microsoft.com/office/powerpoint/2010/main" val="3863414805"/>
              </p:ext>
            </p:extLst>
          </p:nvPr>
        </p:nvGraphicFramePr>
        <p:xfrm>
          <a:off x="1028700" y="2688908"/>
          <a:ext cx="10134600" cy="38141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235D817-C9D4-977A-A6E8-22F1E28C3CFF}"/>
              </a:ext>
            </a:extLst>
          </p:cNvPr>
          <p:cNvSpPr txBox="1"/>
          <p:nvPr/>
        </p:nvSpPr>
        <p:spPr>
          <a:xfrm>
            <a:off x="179287" y="1381586"/>
            <a:ext cx="10050425" cy="461665"/>
          </a:xfrm>
          <a:prstGeom prst="rect">
            <a:avLst/>
          </a:prstGeom>
          <a:noFill/>
        </p:spPr>
        <p:txBody>
          <a:bodyPr wrap="square">
            <a:spAutoFit/>
          </a:bodyPr>
          <a:lstStyle/>
          <a:p>
            <a:r>
              <a:rPr lang="en-US" sz="2400" dirty="0">
                <a:latin typeface="Franklin Gothic Book" panose="020B0503020102020204" pitchFamily="34" charset="0"/>
                <a:cs typeface="Leelawadee" panose="020B0502040204020203" pitchFamily="34" charset="-34"/>
              </a:rPr>
              <a:t>Rates of syphilis per 100,000 people by age in Wisconsin,2019–2023</a:t>
            </a:r>
            <a:endParaRPr lang="en-US" dirty="0"/>
          </a:p>
        </p:txBody>
      </p:sp>
    </p:spTree>
    <p:extLst>
      <p:ext uri="{BB962C8B-B14F-4D97-AF65-F5344CB8AC3E}">
        <p14:creationId xmlns:p14="http://schemas.microsoft.com/office/powerpoint/2010/main" val="231515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5F98A-60A8-F8A4-B36C-BFBCF1055C83}"/>
              </a:ext>
            </a:extLst>
          </p:cNvPr>
          <p:cNvSpPr/>
          <p:nvPr/>
        </p:nvSpPr>
        <p:spPr>
          <a:xfrm>
            <a:off x="0" y="-1"/>
            <a:ext cx="12192000" cy="190272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Leelawadee" panose="020B0502040204020203" pitchFamily="34" charset="-34"/>
                <a:cs typeface="Leelawadee" panose="020B0502040204020203" pitchFamily="34" charset="-34"/>
              </a:rPr>
              <a:t>The Syphilis Rate Has Historically Been Higher Among Black People</a:t>
            </a:r>
          </a:p>
          <a:p>
            <a:endParaRPr lang="en-US" sz="4000" dirty="0"/>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26</a:t>
            </a:fld>
            <a:endParaRPr lang="en-US" dirty="0"/>
          </a:p>
        </p:txBody>
      </p:sp>
      <p:sp>
        <p:nvSpPr>
          <p:cNvPr id="3" name="Rectangle 2"/>
          <p:cNvSpPr/>
          <p:nvPr/>
        </p:nvSpPr>
        <p:spPr>
          <a:xfrm>
            <a:off x="9597979" y="3403056"/>
            <a:ext cx="930154" cy="461665"/>
          </a:xfrm>
          <a:prstGeom prst="rect">
            <a:avLst/>
          </a:prstGeom>
        </p:spPr>
        <p:txBody>
          <a:bodyPr wrap="square">
            <a:spAutoFit/>
          </a:bodyPr>
          <a:lstStyle/>
          <a:p>
            <a:pPr lvl="0"/>
            <a:r>
              <a:rPr lang="en-US" sz="2400" b="1" dirty="0">
                <a:solidFill>
                  <a:srgbClr val="800080"/>
                </a:solidFill>
                <a:latin typeface="Franklin Gothic Book" panose="020B0503020102020204" pitchFamily="34" charset="0"/>
                <a:cs typeface="Times New Roman" panose="02020603050405020304" pitchFamily="18" charset="0"/>
              </a:rPr>
              <a:t>Black</a:t>
            </a:r>
          </a:p>
        </p:txBody>
      </p:sp>
      <p:sp>
        <p:nvSpPr>
          <p:cNvPr id="5" name="Rectangle 4"/>
          <p:cNvSpPr/>
          <p:nvPr/>
        </p:nvSpPr>
        <p:spPr>
          <a:xfrm>
            <a:off x="9067800" y="4541452"/>
            <a:ext cx="2330074" cy="461665"/>
          </a:xfrm>
          <a:prstGeom prst="rect">
            <a:avLst/>
          </a:prstGeom>
        </p:spPr>
        <p:txBody>
          <a:bodyPr wrap="square">
            <a:spAutoFit/>
          </a:bodyPr>
          <a:lstStyle/>
          <a:p>
            <a:r>
              <a:rPr lang="en-US" sz="2400" b="1" dirty="0">
                <a:solidFill>
                  <a:srgbClr val="2A5934"/>
                </a:solidFill>
                <a:latin typeface="Franklin Gothic Book" panose="020B0503020102020204" pitchFamily="34" charset="0"/>
                <a:cs typeface="Times New Roman" panose="02020603050405020304" pitchFamily="18" charset="0"/>
              </a:rPr>
              <a:t>Native American</a:t>
            </a:r>
          </a:p>
        </p:txBody>
      </p:sp>
      <p:sp>
        <p:nvSpPr>
          <p:cNvPr id="6" name="Rectangle 5"/>
          <p:cNvSpPr/>
          <p:nvPr/>
        </p:nvSpPr>
        <p:spPr>
          <a:xfrm>
            <a:off x="9922844" y="5093986"/>
            <a:ext cx="924136" cy="461665"/>
          </a:xfrm>
          <a:prstGeom prst="rect">
            <a:avLst/>
          </a:prstGeom>
        </p:spPr>
        <p:txBody>
          <a:bodyPr wrap="square">
            <a:spAutoFit/>
          </a:bodyPr>
          <a:lstStyle/>
          <a:p>
            <a:r>
              <a:rPr lang="en-US" sz="2400" b="1" dirty="0">
                <a:solidFill>
                  <a:srgbClr val="CD7603"/>
                </a:solidFill>
                <a:latin typeface="Franklin Gothic Book" panose="020B0503020102020204" pitchFamily="34" charset="0"/>
                <a:cs typeface="Times New Roman" panose="02020603050405020304" pitchFamily="18" charset="0"/>
              </a:rPr>
              <a:t>Asian</a:t>
            </a:r>
            <a:endParaRPr lang="en-US" sz="2400" b="1" dirty="0">
              <a:solidFill>
                <a:srgbClr val="CD7603"/>
              </a:solidFill>
              <a:latin typeface="Franklin Gothic Book" panose="020B0503020102020204" pitchFamily="34" charset="0"/>
            </a:endParaRPr>
          </a:p>
        </p:txBody>
      </p:sp>
      <p:sp>
        <p:nvSpPr>
          <p:cNvPr id="7" name="Rectangle 6"/>
          <p:cNvSpPr/>
          <p:nvPr/>
        </p:nvSpPr>
        <p:spPr>
          <a:xfrm>
            <a:off x="9067800" y="4805822"/>
            <a:ext cx="1486641" cy="461665"/>
          </a:xfrm>
          <a:prstGeom prst="rect">
            <a:avLst/>
          </a:prstGeom>
        </p:spPr>
        <p:txBody>
          <a:bodyPr wrap="square">
            <a:spAutoFit/>
          </a:bodyPr>
          <a:lstStyle/>
          <a:p>
            <a:r>
              <a:rPr lang="en-US" sz="2400" b="1" dirty="0">
                <a:solidFill>
                  <a:srgbClr val="003D78"/>
                </a:solidFill>
                <a:latin typeface="Franklin Gothic Book" panose="020B0503020102020204" pitchFamily="34" charset="0"/>
                <a:cs typeface="Times New Roman" panose="02020603050405020304" pitchFamily="18" charset="0"/>
              </a:rPr>
              <a:t>Hispanic</a:t>
            </a:r>
          </a:p>
        </p:txBody>
      </p:sp>
      <p:graphicFrame>
        <p:nvGraphicFramePr>
          <p:cNvPr id="8" name="Chart 7">
            <a:extLst>
              <a:ext uri="{FF2B5EF4-FFF2-40B4-BE49-F238E27FC236}">
                <a16:creationId xmlns:a16="http://schemas.microsoft.com/office/drawing/2014/main" id="{A9A7FAE1-3A12-F791-98FD-5454BED53949}"/>
              </a:ext>
            </a:extLst>
          </p:cNvPr>
          <p:cNvGraphicFramePr>
            <a:graphicFrameLocks/>
          </p:cNvGraphicFramePr>
          <p:nvPr>
            <p:extLst>
              <p:ext uri="{D42A27DB-BD31-4B8C-83A1-F6EECF244321}">
                <p14:modId xmlns:p14="http://schemas.microsoft.com/office/powerpoint/2010/main" val="4108207953"/>
              </p:ext>
            </p:extLst>
          </p:nvPr>
        </p:nvGraphicFramePr>
        <p:xfrm>
          <a:off x="521056" y="1902719"/>
          <a:ext cx="9863856"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BFEA874-A647-697A-6857-1BA0A0159D02}"/>
              </a:ext>
            </a:extLst>
          </p:cNvPr>
          <p:cNvSpPr/>
          <p:nvPr/>
        </p:nvSpPr>
        <p:spPr>
          <a:xfrm>
            <a:off x="9064579" y="5093987"/>
            <a:ext cx="1066800" cy="461665"/>
          </a:xfrm>
          <a:prstGeom prst="rect">
            <a:avLst/>
          </a:prstGeom>
        </p:spPr>
        <p:txBody>
          <a:bodyPr wrap="square">
            <a:spAutoFit/>
          </a:bodyPr>
          <a:lstStyle/>
          <a:p>
            <a:r>
              <a:rPr lang="en-US" sz="2400" b="1" dirty="0">
                <a:solidFill>
                  <a:srgbClr val="376C6B"/>
                </a:solidFill>
                <a:latin typeface="Franklin Gothic Book" panose="020B0503020102020204" pitchFamily="34" charset="0"/>
                <a:cs typeface="Times New Roman" panose="02020603050405020304" pitchFamily="18" charset="0"/>
              </a:rPr>
              <a:t>White,</a:t>
            </a:r>
          </a:p>
        </p:txBody>
      </p:sp>
      <p:sp>
        <p:nvSpPr>
          <p:cNvPr id="12" name="TextBox 11">
            <a:extLst>
              <a:ext uri="{FF2B5EF4-FFF2-40B4-BE49-F238E27FC236}">
                <a16:creationId xmlns:a16="http://schemas.microsoft.com/office/drawing/2014/main" id="{D43CF23F-1754-EC6C-E6AC-B0B4DBE9FCF6}"/>
              </a:ext>
            </a:extLst>
          </p:cNvPr>
          <p:cNvSpPr txBox="1"/>
          <p:nvPr/>
        </p:nvSpPr>
        <p:spPr>
          <a:xfrm>
            <a:off x="0" y="1335478"/>
            <a:ext cx="10984971" cy="461665"/>
          </a:xfrm>
          <a:prstGeom prst="rect">
            <a:avLst/>
          </a:prstGeom>
          <a:noFill/>
        </p:spPr>
        <p:txBody>
          <a:bodyPr wrap="square">
            <a:spAutoFit/>
          </a:bodyPr>
          <a:lstStyle/>
          <a:p>
            <a:r>
              <a:rPr lang="en-US" sz="2400" dirty="0">
                <a:latin typeface="Franklin Gothic Book" panose="020B0503020102020204" pitchFamily="34" charset="0"/>
                <a:cs typeface="Leelawadee" panose="020B0502040204020203" pitchFamily="34" charset="-34"/>
              </a:rPr>
              <a:t>Rate of syphilis diagnoses per 100,000 people by race, Wisconsin: 2019–2023</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399433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8BBB-1A7B-785B-CE58-F74EBCD213FD}"/>
              </a:ext>
            </a:extLst>
          </p:cNvPr>
          <p:cNvSpPr>
            <a:spLocks noGrp="1"/>
          </p:cNvSpPr>
          <p:nvPr>
            <p:ph type="title"/>
          </p:nvPr>
        </p:nvSpPr>
        <p:spPr>
          <a:xfrm>
            <a:off x="381000" y="2438400"/>
            <a:ext cx="3048000" cy="1143000"/>
          </a:xfrm>
          <a:ln>
            <a:noFill/>
          </a:ln>
        </p:spPr>
        <p:txBody>
          <a:bodyPr/>
          <a:lstStyle/>
          <a:p>
            <a:pPr algn="l"/>
            <a:r>
              <a:rPr lang="en-US" b="1" dirty="0">
                <a:solidFill>
                  <a:schemeClr val="tx1"/>
                </a:solidFill>
                <a:latin typeface="Leelawadee" panose="020B0502040204020203" pitchFamily="34" charset="-34"/>
                <a:cs typeface="Leelawadee" panose="020B0502040204020203" pitchFamily="34" charset="-34"/>
              </a:rPr>
              <a:t>Black and Hispanic people are disproportionately affected</a:t>
            </a:r>
            <a:r>
              <a:rPr lang="en-US" b="1" baseline="0" dirty="0">
                <a:solidFill>
                  <a:schemeClr val="tx1"/>
                </a:solidFill>
                <a:latin typeface="Leelawadee" panose="020B0502040204020203" pitchFamily="34" charset="-34"/>
                <a:cs typeface="Leelawadee" panose="020B0502040204020203" pitchFamily="34" charset="-34"/>
              </a:rPr>
              <a:t> by Syphilis infections</a:t>
            </a:r>
            <a:endParaRPr lang="en-US" b="1"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E9DDA9B0-7B5E-8287-8C57-23C65479008C}"/>
              </a:ext>
            </a:extLst>
          </p:cNvPr>
          <p:cNvSpPr>
            <a:spLocks noGrp="1"/>
          </p:cNvSpPr>
          <p:nvPr>
            <p:ph type="sldNum" sz="quarter" idx="12"/>
          </p:nvPr>
        </p:nvSpPr>
        <p:spPr/>
        <p:txBody>
          <a:bodyPr/>
          <a:lstStyle/>
          <a:p>
            <a:pPr>
              <a:defRPr/>
            </a:pPr>
            <a:fld id="{BA05B184-A062-4D13-B25A-EF498B63B003}" type="slidenum">
              <a:rPr lang="en-US" smtClean="0"/>
              <a:pPr>
                <a:defRPr/>
              </a:pPr>
              <a:t>27</a:t>
            </a:fld>
            <a:endParaRPr lang="en-US" dirty="0"/>
          </a:p>
        </p:txBody>
      </p:sp>
      <p:pic>
        <p:nvPicPr>
          <p:cNvPr id="3" name="Picture 2">
            <a:extLst>
              <a:ext uri="{FF2B5EF4-FFF2-40B4-BE49-F238E27FC236}">
                <a16:creationId xmlns:a16="http://schemas.microsoft.com/office/drawing/2014/main" id="{E13A4517-C565-3CBF-8B78-62808FA0EA15}"/>
              </a:ext>
            </a:extLst>
          </p:cNvPr>
          <p:cNvPicPr>
            <a:picLocks noChangeAspect="1"/>
          </p:cNvPicPr>
          <p:nvPr/>
        </p:nvPicPr>
        <p:blipFill>
          <a:blip r:embed="rId3"/>
          <a:stretch>
            <a:fillRect/>
          </a:stretch>
        </p:blipFill>
        <p:spPr>
          <a:xfrm>
            <a:off x="2447440" y="1600200"/>
            <a:ext cx="7297119" cy="4653731"/>
          </a:xfrm>
          <a:prstGeom prst="rect">
            <a:avLst/>
          </a:prstGeom>
        </p:spPr>
      </p:pic>
      <p:sp>
        <p:nvSpPr>
          <p:cNvPr id="6" name="Rectangle 5">
            <a:extLst>
              <a:ext uri="{FF2B5EF4-FFF2-40B4-BE49-F238E27FC236}">
                <a16:creationId xmlns:a16="http://schemas.microsoft.com/office/drawing/2014/main" id="{786F5186-2191-D8B2-1FEA-60B7819035E8}"/>
              </a:ext>
            </a:extLst>
          </p:cNvPr>
          <p:cNvSpPr/>
          <p:nvPr/>
        </p:nvSpPr>
        <p:spPr>
          <a:xfrm>
            <a:off x="0" y="0"/>
            <a:ext cx="12192000" cy="137160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latin typeface="Leelawadee" panose="020B0502040204020203" pitchFamily="34" charset="-34"/>
                <a:cs typeface="Leelawadee" panose="020B0502040204020203" pitchFamily="34" charset="-34"/>
              </a:rPr>
              <a:t>Black and Hispanic People are Disproportionately Impacted by Syphilis</a:t>
            </a:r>
          </a:p>
        </p:txBody>
      </p:sp>
    </p:spTree>
    <p:extLst>
      <p:ext uri="{BB962C8B-B14F-4D97-AF65-F5344CB8AC3E}">
        <p14:creationId xmlns:p14="http://schemas.microsoft.com/office/powerpoint/2010/main" val="190896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8E6793-3EEB-B0E5-9C82-6861432F999E}"/>
              </a:ext>
            </a:extLst>
          </p:cNvPr>
          <p:cNvSpPr/>
          <p:nvPr/>
        </p:nvSpPr>
        <p:spPr>
          <a:xfrm>
            <a:off x="0" y="-2"/>
            <a:ext cx="12192000" cy="1627843"/>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cs typeface="Leelawadee" panose="020B0502040204020203" pitchFamily="34" charset="-34"/>
              </a:rPr>
              <a:t>Rates of Syphilis (All Stages) Are Higher in The Southeastern Region </a:t>
            </a:r>
            <a:br>
              <a:rPr lang="en-US" b="1"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Rates of reported cases of syphilis by regions, 2019–2023.</a:t>
            </a:r>
            <a:endParaRPr lang="en-US" sz="2400" dirty="0"/>
          </a:p>
        </p:txBody>
      </p:sp>
      <p:sp>
        <p:nvSpPr>
          <p:cNvPr id="4" name="Slide Number Placeholder 3">
            <a:extLst>
              <a:ext uri="{FF2B5EF4-FFF2-40B4-BE49-F238E27FC236}">
                <a16:creationId xmlns:a16="http://schemas.microsoft.com/office/drawing/2014/main" id="{EB266613-9433-EFA7-1B5A-04575418641F}"/>
              </a:ext>
            </a:extLst>
          </p:cNvPr>
          <p:cNvSpPr>
            <a:spLocks noGrp="1"/>
          </p:cNvSpPr>
          <p:nvPr>
            <p:ph type="sldNum" sz="quarter" idx="4"/>
          </p:nvPr>
        </p:nvSpPr>
        <p:spPr/>
        <p:txBody>
          <a:bodyPr/>
          <a:lstStyle/>
          <a:p>
            <a:pPr>
              <a:defRPr/>
            </a:pPr>
            <a:fld id="{43861BFF-92AD-4B19-9909-DA3357BA777B}" type="slidenum">
              <a:rPr lang="en-US" smtClean="0"/>
              <a:pPr>
                <a:defRPr/>
              </a:pPr>
              <a:t>28</a:t>
            </a:fld>
            <a:endParaRPr lang="en-US" dirty="0"/>
          </a:p>
        </p:txBody>
      </p:sp>
      <p:graphicFrame>
        <p:nvGraphicFramePr>
          <p:cNvPr id="5" name="Chart 4">
            <a:extLst>
              <a:ext uri="{FF2B5EF4-FFF2-40B4-BE49-F238E27FC236}">
                <a16:creationId xmlns:a16="http://schemas.microsoft.com/office/drawing/2014/main" id="{4D67C6D0-E983-60C9-1813-8CFBE2629EB6}"/>
              </a:ext>
            </a:extLst>
          </p:cNvPr>
          <p:cNvGraphicFramePr>
            <a:graphicFrameLocks/>
          </p:cNvGraphicFramePr>
          <p:nvPr>
            <p:extLst>
              <p:ext uri="{D42A27DB-BD31-4B8C-83A1-F6EECF244321}">
                <p14:modId xmlns:p14="http://schemas.microsoft.com/office/powerpoint/2010/main" val="2413808484"/>
              </p:ext>
            </p:extLst>
          </p:nvPr>
        </p:nvGraphicFramePr>
        <p:xfrm>
          <a:off x="76200" y="1905000"/>
          <a:ext cx="10287000" cy="45063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6BA97AC-0737-AB3E-585B-2FB01F98CBEE}"/>
              </a:ext>
            </a:extLst>
          </p:cNvPr>
          <p:cNvSpPr txBox="1"/>
          <p:nvPr/>
        </p:nvSpPr>
        <p:spPr>
          <a:xfrm>
            <a:off x="9667617" y="2776246"/>
            <a:ext cx="2133600" cy="461665"/>
          </a:xfrm>
          <a:prstGeom prst="rect">
            <a:avLst/>
          </a:prstGeom>
          <a:noFill/>
        </p:spPr>
        <p:txBody>
          <a:bodyPr wrap="square" rtlCol="0">
            <a:spAutoFit/>
          </a:bodyPr>
          <a:lstStyle/>
          <a:p>
            <a:r>
              <a:rPr lang="en-US" sz="2400" b="1" dirty="0">
                <a:solidFill>
                  <a:srgbClr val="DC6D12"/>
                </a:solidFill>
                <a:latin typeface="Franklin Gothic Book" panose="020B0503020102020204" pitchFamily="34" charset="0"/>
              </a:rPr>
              <a:t>Southeastern</a:t>
            </a:r>
          </a:p>
        </p:txBody>
      </p:sp>
      <p:sp>
        <p:nvSpPr>
          <p:cNvPr id="7" name="TextBox 6">
            <a:extLst>
              <a:ext uri="{FF2B5EF4-FFF2-40B4-BE49-F238E27FC236}">
                <a16:creationId xmlns:a16="http://schemas.microsoft.com/office/drawing/2014/main" id="{90A1A652-1F2C-B1A1-F3CC-6C37A9A8E4A1}"/>
              </a:ext>
            </a:extLst>
          </p:cNvPr>
          <p:cNvSpPr txBox="1"/>
          <p:nvPr/>
        </p:nvSpPr>
        <p:spPr>
          <a:xfrm>
            <a:off x="9667617" y="4320902"/>
            <a:ext cx="1371600" cy="461665"/>
          </a:xfrm>
          <a:prstGeom prst="rect">
            <a:avLst/>
          </a:prstGeom>
          <a:noFill/>
        </p:spPr>
        <p:txBody>
          <a:bodyPr wrap="square" rtlCol="0">
            <a:spAutoFit/>
          </a:bodyPr>
          <a:lstStyle/>
          <a:p>
            <a:r>
              <a:rPr lang="en-US" sz="2400" b="1" dirty="0">
                <a:solidFill>
                  <a:srgbClr val="0033A1"/>
                </a:solidFill>
                <a:latin typeface="Franklin Gothic Book" panose="020B0503020102020204" pitchFamily="34" charset="0"/>
              </a:rPr>
              <a:t>Southern</a:t>
            </a:r>
          </a:p>
        </p:txBody>
      </p:sp>
      <p:sp>
        <p:nvSpPr>
          <p:cNvPr id="8" name="TextBox 7">
            <a:extLst>
              <a:ext uri="{FF2B5EF4-FFF2-40B4-BE49-F238E27FC236}">
                <a16:creationId xmlns:a16="http://schemas.microsoft.com/office/drawing/2014/main" id="{B9A37F2E-39F1-AAF0-BCB4-D992170C5762}"/>
              </a:ext>
            </a:extLst>
          </p:cNvPr>
          <p:cNvSpPr txBox="1"/>
          <p:nvPr/>
        </p:nvSpPr>
        <p:spPr>
          <a:xfrm>
            <a:off x="9601200" y="4624096"/>
            <a:ext cx="2133600" cy="461665"/>
          </a:xfrm>
          <a:prstGeom prst="rect">
            <a:avLst/>
          </a:prstGeom>
          <a:noFill/>
        </p:spPr>
        <p:txBody>
          <a:bodyPr wrap="square" rtlCol="0">
            <a:spAutoFit/>
          </a:bodyPr>
          <a:lstStyle/>
          <a:p>
            <a:r>
              <a:rPr lang="en-US" sz="2400" b="1" dirty="0">
                <a:solidFill>
                  <a:srgbClr val="2A5934"/>
                </a:solidFill>
                <a:latin typeface="Franklin Gothic Book" panose="020B0503020102020204" pitchFamily="34" charset="0"/>
              </a:rPr>
              <a:t>Northeastern</a:t>
            </a:r>
          </a:p>
        </p:txBody>
      </p:sp>
      <p:sp>
        <p:nvSpPr>
          <p:cNvPr id="9" name="TextBox 8">
            <a:extLst>
              <a:ext uri="{FF2B5EF4-FFF2-40B4-BE49-F238E27FC236}">
                <a16:creationId xmlns:a16="http://schemas.microsoft.com/office/drawing/2014/main" id="{D5B6681C-63DA-F3DA-0B1A-54B0EF0855E1}"/>
              </a:ext>
            </a:extLst>
          </p:cNvPr>
          <p:cNvSpPr txBox="1"/>
          <p:nvPr/>
        </p:nvSpPr>
        <p:spPr>
          <a:xfrm>
            <a:off x="9601200" y="4863222"/>
            <a:ext cx="1371600" cy="461665"/>
          </a:xfrm>
          <a:prstGeom prst="rect">
            <a:avLst/>
          </a:prstGeom>
          <a:noFill/>
        </p:spPr>
        <p:txBody>
          <a:bodyPr wrap="square" rtlCol="0">
            <a:spAutoFit/>
          </a:bodyPr>
          <a:lstStyle/>
          <a:p>
            <a:r>
              <a:rPr lang="en-US" sz="2400" b="1" dirty="0">
                <a:solidFill>
                  <a:srgbClr val="434343"/>
                </a:solidFill>
                <a:latin typeface="Franklin Gothic Book" panose="020B0503020102020204" pitchFamily="34" charset="0"/>
              </a:rPr>
              <a:t>Western</a:t>
            </a:r>
          </a:p>
        </p:txBody>
      </p:sp>
      <p:sp>
        <p:nvSpPr>
          <p:cNvPr id="10" name="TextBox 9">
            <a:extLst>
              <a:ext uri="{FF2B5EF4-FFF2-40B4-BE49-F238E27FC236}">
                <a16:creationId xmlns:a16="http://schemas.microsoft.com/office/drawing/2014/main" id="{67F4EC69-78F1-BE68-9ECF-795505B9C3BB}"/>
              </a:ext>
            </a:extLst>
          </p:cNvPr>
          <p:cNvSpPr txBox="1"/>
          <p:nvPr/>
        </p:nvSpPr>
        <p:spPr>
          <a:xfrm>
            <a:off x="9601200" y="5140380"/>
            <a:ext cx="1371600" cy="461665"/>
          </a:xfrm>
          <a:prstGeom prst="rect">
            <a:avLst/>
          </a:prstGeom>
          <a:noFill/>
        </p:spPr>
        <p:txBody>
          <a:bodyPr wrap="square" rtlCol="0">
            <a:spAutoFit/>
          </a:bodyPr>
          <a:lstStyle/>
          <a:p>
            <a:r>
              <a:rPr lang="en-US" sz="2400" b="1" dirty="0">
                <a:solidFill>
                  <a:srgbClr val="800280"/>
                </a:solidFill>
                <a:latin typeface="Franklin Gothic Book" panose="020B0503020102020204" pitchFamily="34" charset="0"/>
              </a:rPr>
              <a:t>Northern</a:t>
            </a:r>
          </a:p>
        </p:txBody>
      </p:sp>
    </p:spTree>
    <p:extLst>
      <p:ext uri="{BB962C8B-B14F-4D97-AF65-F5344CB8AC3E}">
        <p14:creationId xmlns:p14="http://schemas.microsoft.com/office/powerpoint/2010/main" val="34284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5116493" y="3980968"/>
            <a:ext cx="6057900" cy="1714500"/>
          </a:xfrm>
          <a:prstGeom prst="rect">
            <a:avLst/>
          </a:prstGeom>
        </p:spPr>
        <p:txBody>
          <a:bodyPr vert="horz" lIns="68580" tIns="34290" rIns="68580" bIns="3429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endParaRPr lang="en-US" sz="2400" b="1" dirty="0">
              <a:solidFill>
                <a:srgbClr val="FFFFFF"/>
              </a:solidFill>
              <a:latin typeface="Leelawadee" panose="020B0502040204020203" pitchFamily="34" charset="-34"/>
              <a:cs typeface="Leelawadee" panose="020B0502040204020203" pitchFamily="34" charset="-34"/>
            </a:endParaRPr>
          </a:p>
        </p:txBody>
      </p:sp>
      <p:sp>
        <p:nvSpPr>
          <p:cNvPr id="2" name="Title 1">
            <a:extLst>
              <a:ext uri="{FF2B5EF4-FFF2-40B4-BE49-F238E27FC236}">
                <a16:creationId xmlns:a16="http://schemas.microsoft.com/office/drawing/2014/main" id="{6DE0B18D-000C-C9B7-1AF5-E5751F8FAB69}"/>
              </a:ext>
            </a:extLst>
          </p:cNvPr>
          <p:cNvSpPr>
            <a:spLocks noGrp="1"/>
          </p:cNvSpPr>
          <p:nvPr>
            <p:ph type="ctrTitle"/>
          </p:nvPr>
        </p:nvSpPr>
        <p:spPr>
          <a:xfrm>
            <a:off x="152400" y="3113952"/>
            <a:ext cx="9265920" cy="838200"/>
          </a:xfrm>
        </p:spPr>
        <p:txBody>
          <a:bodyPr>
            <a:normAutofit/>
          </a:bodyPr>
          <a:lstStyle/>
          <a:p>
            <a:r>
              <a:rPr lang="en-US" b="1" dirty="0">
                <a:solidFill>
                  <a:srgbClr val="FFFFFF"/>
                </a:solidFill>
                <a:latin typeface="Leelawadee" panose="020B0502040204020203" pitchFamily="34" charset="-34"/>
                <a:cs typeface="Leelawadee" panose="020B0502040204020203" pitchFamily="34" charset="-34"/>
              </a:rPr>
              <a:t>Congenital Syphilis</a:t>
            </a:r>
            <a:endParaRPr lang="en-US" dirty="0"/>
          </a:p>
        </p:txBody>
      </p:sp>
      <p:sp>
        <p:nvSpPr>
          <p:cNvPr id="3" name="Subtitle 2">
            <a:extLst>
              <a:ext uri="{FF2B5EF4-FFF2-40B4-BE49-F238E27FC236}">
                <a16:creationId xmlns:a16="http://schemas.microsoft.com/office/drawing/2014/main" id="{767E75EF-D5C4-02FD-0794-161487FE83D4}"/>
              </a:ext>
            </a:extLst>
          </p:cNvPr>
          <p:cNvSpPr>
            <a:spLocks noGrp="1"/>
          </p:cNvSpPr>
          <p:nvPr>
            <p:ph type="subTitle" idx="1"/>
          </p:nvPr>
        </p:nvSpPr>
        <p:spPr/>
        <p:txBody>
          <a:bodyPr/>
          <a:lstStyle/>
          <a:p>
            <a:r>
              <a:rPr lang="en-US" sz="1800" b="1" dirty="0">
                <a:latin typeface="Leelawadee" panose="020B0502040204020203" pitchFamily="34" charset="-34"/>
                <a:cs typeface="Leelawadee" panose="020B0502040204020203" pitchFamily="34" charset="-34"/>
              </a:rPr>
              <a:t> </a:t>
            </a:r>
            <a:endParaRPr lang="en-US" dirty="0"/>
          </a:p>
        </p:txBody>
      </p:sp>
    </p:spTree>
    <p:extLst>
      <p:ext uri="{BB962C8B-B14F-4D97-AF65-F5344CB8AC3E}">
        <p14:creationId xmlns:p14="http://schemas.microsoft.com/office/powerpoint/2010/main" val="94562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D78"/>
          </a:solidFill>
        </p:spPr>
        <p:txBody>
          <a:bodyPr/>
          <a:lstStyle/>
          <a:p>
            <a:pPr marL="182880" algn="l">
              <a:defRPr/>
            </a:pPr>
            <a:r>
              <a:rPr lang="en-US" altLang="en-US" b="1" dirty="0">
                <a:solidFill>
                  <a:schemeClr val="tx1"/>
                </a:solidFill>
                <a:latin typeface="Leelawadee" panose="020B0502040204020203" pitchFamily="34" charset="-34"/>
                <a:cs typeface="Leelawadee" panose="020B0502040204020203" pitchFamily="34" charset="-34"/>
              </a:rPr>
              <a:t>Introduction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a:t>
            </a:fld>
            <a:endParaRPr lang="en-US" dirty="0"/>
          </a:p>
        </p:txBody>
      </p:sp>
      <p:sp>
        <p:nvSpPr>
          <p:cNvPr id="5" name="Rectangle 2"/>
          <p:cNvSpPr>
            <a:spLocks noChangeArrowheads="1"/>
          </p:cNvSpPr>
          <p:nvPr/>
        </p:nvSpPr>
        <p:spPr bwMode="auto">
          <a:xfrm>
            <a:off x="484414" y="1440556"/>
            <a:ext cx="11430000" cy="36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400" dirty="0">
                <a:solidFill>
                  <a:schemeClr val="bg1"/>
                </a:solidFill>
                <a:latin typeface="Franklin Gothic Book" panose="020B0503020102020204" pitchFamily="34" charset="0"/>
                <a:cs typeface="Times New Roman" panose="02020603050405020304" pitchFamily="18" charset="0"/>
              </a:rPr>
              <a:t>Sexually transmitted infections (STIs) surveillance data are collected systematically through WEDSS* for the purpose of monitoring the frequency and distribution of STIs in the Wisconsin population.</a:t>
            </a:r>
          </a:p>
          <a:p>
            <a:pPr marL="342900" indent="-342900">
              <a:buFont typeface="Arial" panose="020B0604020202020204" pitchFamily="34" charset="0"/>
              <a:buChar char="•"/>
            </a:pPr>
            <a:endParaRPr lang="en-US" sz="1100" dirty="0">
              <a:solidFill>
                <a:srgbClr val="1C1D1F"/>
              </a:solidFill>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altLang="en-US" sz="2400" dirty="0">
                <a:solidFill>
                  <a:schemeClr val="bg1"/>
                </a:solidFill>
                <a:latin typeface="Franklin Gothic Book" panose="020B0503020102020204" pitchFamily="34" charset="0"/>
                <a:cs typeface="Times New Roman" panose="02020603050405020304" pitchFamily="18" charset="0"/>
              </a:rPr>
              <a:t>This analysis examines trends in reportable STIs in Wisconsin to identify problem areas and allocate resources for effective  STI interventions.</a:t>
            </a:r>
          </a:p>
          <a:p>
            <a:pPr marL="342900" indent="-342900">
              <a:buFont typeface="Arial" panose="020B0604020202020204" pitchFamily="34" charset="0"/>
              <a:buChar char="•"/>
            </a:pPr>
            <a:endParaRPr lang="en-US" altLang="en-US" sz="1100" dirty="0">
              <a:solidFill>
                <a:schemeClr val="bg1"/>
              </a:solidFill>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altLang="en-US" sz="2400" dirty="0">
                <a:solidFill>
                  <a:schemeClr val="bg1"/>
                </a:solidFill>
                <a:latin typeface="Franklin Gothic Book" panose="020B0503020102020204" pitchFamily="34" charset="0"/>
                <a:cs typeface="Times New Roman" panose="02020603050405020304" pitchFamily="18" charset="0"/>
              </a:rPr>
              <a:t>Out of state, cases from correctional facilities, and unknown states  are not included.</a:t>
            </a:r>
          </a:p>
          <a:p>
            <a:pPr marL="342900" indent="-342900">
              <a:buFont typeface="Arial" panose="020B0604020202020204" pitchFamily="34" charset="0"/>
              <a:buChar char="•"/>
            </a:pPr>
            <a:endParaRPr lang="en-US" altLang="en-US" sz="1100" dirty="0">
              <a:solidFill>
                <a:schemeClr val="bg1"/>
              </a:solidFill>
              <a:latin typeface="Franklin Gothic Book" panose="020B0503020102020204" pitchFamily="34" charset="0"/>
              <a:cs typeface="Times New Roman" panose="02020603050405020304" pitchFamily="18" charset="0"/>
            </a:endParaRPr>
          </a:p>
          <a:p>
            <a:pPr marL="342900" indent="-342900">
              <a:buFont typeface="Arial" panose="020B0604020202020204" pitchFamily="34" charset="0"/>
              <a:buChar char="•"/>
            </a:pPr>
            <a:r>
              <a:rPr lang="en-US" altLang="en-US" sz="2400" dirty="0">
                <a:solidFill>
                  <a:schemeClr val="bg1"/>
                </a:solidFill>
                <a:latin typeface="Franklin Gothic Book" panose="020B0503020102020204" pitchFamily="34" charset="0"/>
                <a:cs typeface="Times New Roman" panose="02020603050405020304" pitchFamily="18" charset="0"/>
              </a:rPr>
              <a:t>Rates are calculated based on 2020 population data available in </a:t>
            </a:r>
            <a:r>
              <a:rPr lang="en-US" sz="2400" dirty="0">
                <a:solidFill>
                  <a:srgbClr val="1C1D1F"/>
                </a:solidFill>
                <a:latin typeface="Franklin Gothic Book" panose="020B0503020102020204" pitchFamily="34" charset="0"/>
                <a:cs typeface="Times New Roman" panose="02020603050405020304" pitchFamily="18" charset="0"/>
              </a:rPr>
              <a:t>Wisconsin Interactive Statistics on Health (</a:t>
            </a:r>
            <a:r>
              <a:rPr lang="en-US" altLang="en-US" sz="2400" dirty="0">
                <a:solidFill>
                  <a:schemeClr val="bg1"/>
                </a:solidFill>
                <a:latin typeface="Franklin Gothic Book" panose="020B0503020102020204" pitchFamily="34" charset="0"/>
                <a:cs typeface="Times New Roman" panose="02020603050405020304" pitchFamily="18" charset="0"/>
              </a:rPr>
              <a:t>WISH) population module.</a:t>
            </a:r>
          </a:p>
        </p:txBody>
      </p:sp>
      <p:sp>
        <p:nvSpPr>
          <p:cNvPr id="6" name="TextBox 5">
            <a:extLst>
              <a:ext uri="{FF2B5EF4-FFF2-40B4-BE49-F238E27FC236}">
                <a16:creationId xmlns:a16="http://schemas.microsoft.com/office/drawing/2014/main" id="{3C0F8656-0ECD-4BE5-B361-296FD12D13FE}"/>
              </a:ext>
            </a:extLst>
          </p:cNvPr>
          <p:cNvSpPr txBox="1"/>
          <p:nvPr/>
        </p:nvSpPr>
        <p:spPr>
          <a:xfrm>
            <a:off x="484414" y="5298121"/>
            <a:ext cx="11430000" cy="923330"/>
          </a:xfrm>
          <a:prstGeom prst="rect">
            <a:avLst/>
          </a:prstGeom>
          <a:solidFill>
            <a:schemeClr val="tx1"/>
          </a:solidFill>
        </p:spPr>
        <p:txBody>
          <a:bodyPr wrap="square">
            <a:spAutoFit/>
          </a:bodyPr>
          <a:lstStyle/>
          <a:p>
            <a:r>
              <a:rPr lang="en-US" dirty="0">
                <a:solidFill>
                  <a:srgbClr val="1C1D1F"/>
                </a:solidFill>
                <a:latin typeface="Franklin Gothic Book" panose="020B0503020102020204" pitchFamily="34" charset="0"/>
                <a:cs typeface="Times New Roman" panose="02020603050405020304" pitchFamily="18" charset="0"/>
              </a:rPr>
              <a:t>*WEDSS is a secure, web-based system designed to facilitate reporting, investigation, and surveillance of communicable diseases in Wisconsin. It is designed for public health staff, infection control practitioners, clinical laboratories, clinics, and other disease reporters.</a:t>
            </a:r>
          </a:p>
        </p:txBody>
      </p:sp>
    </p:spTree>
    <p:extLst>
      <p:ext uri="{BB962C8B-B14F-4D97-AF65-F5344CB8AC3E}">
        <p14:creationId xmlns:p14="http://schemas.microsoft.com/office/powerpoint/2010/main" val="1810293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0" y="1"/>
            <a:ext cx="6248400" cy="64770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A Total of 25 Cases of Congenital Syphilis Were Reported in 2023</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4"/>
          </p:nvPr>
        </p:nvSpPr>
        <p:spPr/>
        <p:txBody>
          <a:bodyPr/>
          <a:lstStyle/>
          <a:p>
            <a:pPr>
              <a:defRPr/>
            </a:pPr>
            <a:fld id="{43861BFF-92AD-4B19-9909-DA3357BA777B}" type="slidenum">
              <a:rPr lang="en-US" smtClean="0"/>
              <a:pPr>
                <a:defRPr/>
              </a:pPr>
              <a:t>30</a:t>
            </a:fld>
            <a:endParaRPr lang="en-US" dirty="0"/>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467239703"/>
              </p:ext>
            </p:extLst>
          </p:nvPr>
        </p:nvGraphicFramePr>
        <p:xfrm>
          <a:off x="6400800" y="1300663"/>
          <a:ext cx="5638800" cy="4256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74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3EFB2-C154-1D2B-4C11-BC0A1552728A}"/>
              </a:ext>
            </a:extLst>
          </p:cNvPr>
          <p:cNvSpPr/>
          <p:nvPr/>
        </p:nvSpPr>
        <p:spPr>
          <a:xfrm>
            <a:off x="0" y="-2"/>
            <a:ext cx="12192000" cy="1752601"/>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cs typeface="Leelawadee" panose="020B0502040204020203" pitchFamily="34" charset="-34"/>
              </a:rPr>
              <a:t>Reported Number of Congenital Syphilis Cases Increased Until 2022 </a:t>
            </a:r>
            <a:br>
              <a:rPr lang="en-US" sz="1800" dirty="0">
                <a:solidFill>
                  <a:schemeClr val="tx1"/>
                </a:solidFill>
                <a:latin typeface="Leelawadee" panose="020B0502040204020203" pitchFamily="34" charset="-34"/>
                <a:cs typeface="Leelawadee" panose="020B0502040204020203" pitchFamily="34" charset="-34"/>
              </a:rPr>
            </a:br>
            <a:r>
              <a:rPr lang="en-US" sz="2400" b="0" dirty="0">
                <a:solidFill>
                  <a:schemeClr val="tx1"/>
                </a:solidFill>
                <a:latin typeface="Franklin Gothic Book" panose="020B0503020102020204" pitchFamily="34" charset="0"/>
                <a:cs typeface="Leelawadee" panose="020B0502040204020203" pitchFamily="34" charset="-34"/>
              </a:rPr>
              <a:t>Reported cases of congenital syphilis in Wisconsin, 2019</a:t>
            </a:r>
            <a:r>
              <a:rPr lang="en-US" sz="2400" dirty="0">
                <a:solidFill>
                  <a:schemeClr val="tx1"/>
                </a:solidFill>
                <a:latin typeface="Franklin Gothic Book" panose="020B0503020102020204" pitchFamily="34" charset="0"/>
                <a:cs typeface="Leelawadee" panose="020B0502040204020203" pitchFamily="34" charset="-34"/>
              </a:rPr>
              <a:t>–</a:t>
            </a:r>
            <a:r>
              <a:rPr lang="en-US" sz="2400" b="0" dirty="0">
                <a:solidFill>
                  <a:schemeClr val="tx1"/>
                </a:solidFill>
                <a:latin typeface="Franklin Gothic Book" panose="020B0503020102020204" pitchFamily="34" charset="0"/>
                <a:cs typeface="Leelawadee" panose="020B0502040204020203" pitchFamily="34" charset="-34"/>
              </a:rPr>
              <a:t>2023</a:t>
            </a:r>
            <a:endParaRPr lang="en-US" sz="2400" dirty="0"/>
          </a:p>
        </p:txBody>
      </p:sp>
      <p:graphicFrame>
        <p:nvGraphicFramePr>
          <p:cNvPr id="2" name="Chart 1">
            <a:extLst>
              <a:ext uri="{FF2B5EF4-FFF2-40B4-BE49-F238E27FC236}">
                <a16:creationId xmlns:a16="http://schemas.microsoft.com/office/drawing/2014/main" id="{6B53A179-B164-05EE-474B-4C368481E8C9}"/>
              </a:ext>
            </a:extLst>
          </p:cNvPr>
          <p:cNvGraphicFramePr>
            <a:graphicFrameLocks/>
          </p:cNvGraphicFramePr>
          <p:nvPr>
            <p:extLst>
              <p:ext uri="{D42A27DB-BD31-4B8C-83A1-F6EECF244321}">
                <p14:modId xmlns:p14="http://schemas.microsoft.com/office/powerpoint/2010/main" val="1302465137"/>
              </p:ext>
            </p:extLst>
          </p:nvPr>
        </p:nvGraphicFramePr>
        <p:xfrm>
          <a:off x="762000" y="2057400"/>
          <a:ext cx="10058400" cy="426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E2329E4-C90A-A8D2-32D0-4B98955A6BF4}"/>
              </a:ext>
            </a:extLst>
          </p:cNvPr>
          <p:cNvCxnSpPr>
            <a:cxnSpLocks/>
          </p:cNvCxnSpPr>
          <p:nvPr/>
        </p:nvCxnSpPr>
        <p:spPr>
          <a:xfrm flipV="1">
            <a:off x="1752600" y="2514600"/>
            <a:ext cx="5486400" cy="2362200"/>
          </a:xfrm>
          <a:prstGeom prst="straightConnector1">
            <a:avLst/>
          </a:prstGeom>
          <a:ln w="88900">
            <a:tailEnd type="triangle"/>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87E97F24-9036-41DE-AFE8-F8EF6F5AAE4F}"/>
              </a:ext>
            </a:extLst>
          </p:cNvPr>
          <p:cNvSpPr txBox="1"/>
          <p:nvPr/>
        </p:nvSpPr>
        <p:spPr>
          <a:xfrm>
            <a:off x="9829800" y="2680710"/>
            <a:ext cx="1219200" cy="461665"/>
          </a:xfrm>
          <a:prstGeom prst="rect">
            <a:avLst/>
          </a:prstGeom>
          <a:noFill/>
        </p:spPr>
        <p:txBody>
          <a:bodyPr wrap="square" rtlCol="0">
            <a:spAutoFit/>
          </a:bodyPr>
          <a:lstStyle/>
          <a:p>
            <a:r>
              <a:rPr lang="en-US" sz="2400" b="1" dirty="0">
                <a:solidFill>
                  <a:srgbClr val="2A5934"/>
                </a:solidFill>
                <a:latin typeface="Franklin Gothic Book" panose="020B0503020102020204" pitchFamily="34" charset="0"/>
              </a:rPr>
              <a:t>(-14%)</a:t>
            </a:r>
          </a:p>
        </p:txBody>
      </p:sp>
    </p:spTree>
    <p:extLst>
      <p:ext uri="{BB962C8B-B14F-4D97-AF65-F5344CB8AC3E}">
        <p14:creationId xmlns:p14="http://schemas.microsoft.com/office/powerpoint/2010/main" val="95006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4A2117-BE93-36DC-1647-1FAB3BC76AAE}"/>
              </a:ext>
            </a:extLst>
          </p:cNvPr>
          <p:cNvSpPr>
            <a:spLocks noGrp="1"/>
          </p:cNvSpPr>
          <p:nvPr>
            <p:ph type="title"/>
          </p:nvPr>
        </p:nvSpPr>
        <p:spPr>
          <a:xfrm>
            <a:off x="0" y="0"/>
            <a:ext cx="6400801" cy="6477000"/>
          </a:xfrm>
          <a:solidFill>
            <a:srgbClr val="003D78"/>
          </a:solidFill>
        </p:spPr>
        <p:txBody>
          <a:bodyPr anchor="ctr">
            <a:normAutofit/>
          </a:bodyPr>
          <a:lstStyle/>
          <a:p>
            <a:pPr marL="182880" algn="l"/>
            <a:br>
              <a:rPr lang="en-US" sz="3200" dirty="0">
                <a:solidFill>
                  <a:schemeClr val="tx1"/>
                </a:solidFill>
                <a:latin typeface="Leelawadee" panose="020B0502040204020203" pitchFamily="34" charset="-34"/>
                <a:cs typeface="Leelawadee" panose="020B0502040204020203" pitchFamily="34" charset="-34"/>
              </a:rPr>
            </a:br>
            <a:br>
              <a:rPr lang="en-US" sz="3200" dirty="0">
                <a:solidFill>
                  <a:schemeClr val="tx1"/>
                </a:solidFill>
                <a:latin typeface="Leelawadee" panose="020B0502040204020203" pitchFamily="34" charset="-34"/>
                <a:cs typeface="Leelawadee" panose="020B0502040204020203" pitchFamily="34" charset="-34"/>
              </a:rPr>
            </a:br>
            <a:r>
              <a:rPr lang="en-US" sz="4400" dirty="0">
                <a:solidFill>
                  <a:schemeClr val="tx1"/>
                </a:solidFill>
                <a:latin typeface="Leelawadee" panose="020B0502040204020203" pitchFamily="34" charset="-34"/>
                <a:cs typeface="Leelawadee" panose="020B0502040204020203" pitchFamily="34" charset="-34"/>
              </a:rPr>
              <a:t>In 2023, the Incidence of Congenital Syphilis was Nearly Equal Among Males and Female</a:t>
            </a:r>
            <a:br>
              <a:rPr lang="en-US" sz="4400" dirty="0">
                <a:solidFill>
                  <a:schemeClr val="tx1"/>
                </a:solidFill>
                <a:latin typeface="Leelawadee" panose="020B0502040204020203" pitchFamily="34" charset="-34"/>
                <a:cs typeface="Leelawadee" panose="020B0502040204020203" pitchFamily="34" charset="-34"/>
              </a:rPr>
            </a:br>
            <a:br>
              <a:rPr lang="en-US" sz="3200" dirty="0">
                <a:solidFill>
                  <a:schemeClr val="tx1"/>
                </a:solidFill>
                <a:latin typeface="Leelawadee" panose="020B0502040204020203" pitchFamily="34" charset="-34"/>
                <a:cs typeface="Leelawadee" panose="020B0502040204020203" pitchFamily="34" charset="-34"/>
              </a:rPr>
            </a:br>
            <a:br>
              <a:rPr lang="en-US" sz="2700" dirty="0">
                <a:solidFill>
                  <a:schemeClr val="tx1"/>
                </a:solidFill>
                <a:latin typeface="Leelawadee" panose="020B0502040204020203" pitchFamily="34" charset="-34"/>
                <a:cs typeface="Leelawadee" panose="020B0502040204020203" pitchFamily="34" charset="-34"/>
              </a:rPr>
            </a:br>
            <a:r>
              <a:rPr lang="en-US" sz="2400" b="0" dirty="0">
                <a:solidFill>
                  <a:schemeClr val="tx1"/>
                </a:solidFill>
                <a:latin typeface="Franklin Gothic Book" panose="020B0503020102020204" pitchFamily="34" charset="0"/>
                <a:cs typeface="Leelawadee" panose="020B0502040204020203" pitchFamily="34" charset="-34"/>
              </a:rPr>
              <a:t>Reported cases of congenital syphilis in Wisconsin, 2023.</a:t>
            </a:r>
            <a:endParaRPr lang="en-US" sz="2400" b="0" dirty="0">
              <a:solidFill>
                <a:schemeClr val="tx1"/>
              </a:solidFill>
            </a:endParaRPr>
          </a:p>
        </p:txBody>
      </p:sp>
      <p:graphicFrame>
        <p:nvGraphicFramePr>
          <p:cNvPr id="3" name="Chart 2">
            <a:extLst>
              <a:ext uri="{FF2B5EF4-FFF2-40B4-BE49-F238E27FC236}">
                <a16:creationId xmlns:a16="http://schemas.microsoft.com/office/drawing/2014/main" id="{E7BB9D51-AF56-4E7D-172A-B80413E47F80}"/>
              </a:ext>
            </a:extLst>
          </p:cNvPr>
          <p:cNvGraphicFramePr>
            <a:graphicFrameLocks/>
          </p:cNvGraphicFramePr>
          <p:nvPr>
            <p:extLst>
              <p:ext uri="{D42A27DB-BD31-4B8C-83A1-F6EECF244321}">
                <p14:modId xmlns:p14="http://schemas.microsoft.com/office/powerpoint/2010/main" val="2429066758"/>
              </p:ext>
            </p:extLst>
          </p:nvPr>
        </p:nvGraphicFramePr>
        <p:xfrm>
          <a:off x="6400800" y="762000"/>
          <a:ext cx="5105397"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5C3168C-48AA-2C04-8148-CE67206BA4C5}"/>
              </a:ext>
            </a:extLst>
          </p:cNvPr>
          <p:cNvSpPr txBox="1"/>
          <p:nvPr/>
        </p:nvSpPr>
        <p:spPr>
          <a:xfrm>
            <a:off x="8382000" y="2895600"/>
            <a:ext cx="1752600" cy="707886"/>
          </a:xfrm>
          <a:prstGeom prst="rect">
            <a:avLst/>
          </a:prstGeom>
          <a:noFill/>
        </p:spPr>
        <p:txBody>
          <a:bodyPr wrap="square" rtlCol="0">
            <a:spAutoFit/>
          </a:bodyPr>
          <a:lstStyle/>
          <a:p>
            <a:pPr algn="ctr"/>
            <a:r>
              <a:rPr lang="en-US" sz="4000" b="1" dirty="0">
                <a:solidFill>
                  <a:schemeClr val="bg1"/>
                </a:solidFill>
                <a:latin typeface="Franklin Gothic Book" panose="020B0503020102020204" pitchFamily="34" charset="0"/>
              </a:rPr>
              <a:t>n=25</a:t>
            </a:r>
          </a:p>
        </p:txBody>
      </p:sp>
    </p:spTree>
    <p:extLst>
      <p:ext uri="{BB962C8B-B14F-4D97-AF65-F5344CB8AC3E}">
        <p14:creationId xmlns:p14="http://schemas.microsoft.com/office/powerpoint/2010/main" val="2582167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4A2117-BE93-36DC-1647-1FAB3BC76AAE}"/>
              </a:ext>
            </a:extLst>
          </p:cNvPr>
          <p:cNvSpPr>
            <a:spLocks noGrp="1"/>
          </p:cNvSpPr>
          <p:nvPr>
            <p:ph type="title"/>
          </p:nvPr>
        </p:nvSpPr>
        <p:spPr>
          <a:xfrm>
            <a:off x="0" y="-76200"/>
            <a:ext cx="6096000" cy="6553200"/>
          </a:xfrm>
          <a:solidFill>
            <a:srgbClr val="003D78"/>
          </a:solidFill>
        </p:spPr>
        <p:txBody>
          <a:bodyPr anchor="ctr">
            <a:normAutofit/>
          </a:bodyPr>
          <a:lstStyle/>
          <a:p>
            <a:pPr marL="182880" algn="l"/>
            <a:r>
              <a:rPr lang="en-US" sz="4000" dirty="0">
                <a:solidFill>
                  <a:schemeClr val="tx1"/>
                </a:solidFill>
                <a:latin typeface="Leelawadee" panose="020B0502040204020203" pitchFamily="34" charset="-34"/>
                <a:cs typeface="Leelawadee" panose="020B0502040204020203" pitchFamily="34" charset="-34"/>
              </a:rPr>
              <a:t>More Than Half (56%) </a:t>
            </a:r>
            <a:br>
              <a:rPr lang="en-US" sz="4000" dirty="0">
                <a:solidFill>
                  <a:schemeClr val="tx1"/>
                </a:solidFill>
                <a:latin typeface="Leelawadee" panose="020B0502040204020203" pitchFamily="34" charset="-34"/>
                <a:cs typeface="Leelawadee" panose="020B0502040204020203" pitchFamily="34" charset="-34"/>
              </a:rPr>
            </a:br>
            <a:r>
              <a:rPr lang="en-US" sz="4000" dirty="0">
                <a:solidFill>
                  <a:schemeClr val="tx1"/>
                </a:solidFill>
                <a:latin typeface="Leelawadee" panose="020B0502040204020203" pitchFamily="34" charset="-34"/>
                <a:cs typeface="Leelawadee" panose="020B0502040204020203" pitchFamily="34" charset="-34"/>
              </a:rPr>
              <a:t>of Reported Congenital Syphilis Cases </a:t>
            </a:r>
            <a:br>
              <a:rPr lang="en-US" sz="4000" dirty="0">
                <a:solidFill>
                  <a:schemeClr val="tx1"/>
                </a:solidFill>
                <a:latin typeface="Leelawadee" panose="020B0502040204020203" pitchFamily="34" charset="-34"/>
                <a:cs typeface="Leelawadee" panose="020B0502040204020203" pitchFamily="34" charset="-34"/>
              </a:rPr>
            </a:br>
            <a:r>
              <a:rPr lang="en-US" sz="4000" dirty="0">
                <a:solidFill>
                  <a:schemeClr val="tx1"/>
                </a:solidFill>
                <a:latin typeface="Leelawadee" panose="020B0502040204020203" pitchFamily="34" charset="-34"/>
                <a:cs typeface="Leelawadee" panose="020B0502040204020203" pitchFamily="34" charset="-34"/>
              </a:rPr>
              <a:t>Identified as Black</a:t>
            </a:r>
            <a:br>
              <a:rPr lang="en-US" sz="4000" dirty="0">
                <a:solidFill>
                  <a:schemeClr val="tx1"/>
                </a:solidFill>
                <a:latin typeface="Leelawadee" panose="020B0502040204020203" pitchFamily="34" charset="-34"/>
                <a:cs typeface="Leelawadee" panose="020B0502040204020203" pitchFamily="34" charset="-34"/>
              </a:rPr>
            </a:br>
            <a:br>
              <a:rPr lang="en-US" sz="4000" dirty="0">
                <a:solidFill>
                  <a:schemeClr val="tx1"/>
                </a:solidFill>
                <a:latin typeface="Leelawadee" panose="020B0502040204020203" pitchFamily="34" charset="-34"/>
                <a:cs typeface="Leelawadee" panose="020B0502040204020203" pitchFamily="34" charset="-34"/>
              </a:rPr>
            </a:br>
            <a:r>
              <a:rPr lang="en-US" sz="2400" b="0" dirty="0">
                <a:solidFill>
                  <a:schemeClr val="tx1"/>
                </a:solidFill>
                <a:latin typeface="Franklin Gothic Book" panose="020B0503020102020204" pitchFamily="34" charset="0"/>
                <a:cs typeface="Leelawadee" panose="020B0502040204020203" pitchFamily="34" charset="-34"/>
              </a:rPr>
              <a:t>Reported cases of congenital syphilis in Wisconsin, 2019–2023</a:t>
            </a:r>
            <a:endParaRPr lang="en-US" sz="4000" b="0" dirty="0">
              <a:solidFill>
                <a:schemeClr val="tx1"/>
              </a:solidFill>
              <a:latin typeface="Franklin Gothic Book" panose="020B0503020102020204" pitchFamily="34" charset="0"/>
            </a:endParaRPr>
          </a:p>
        </p:txBody>
      </p:sp>
      <p:graphicFrame>
        <p:nvGraphicFramePr>
          <p:cNvPr id="4" name="Chart 3">
            <a:extLst>
              <a:ext uri="{FF2B5EF4-FFF2-40B4-BE49-F238E27FC236}">
                <a16:creationId xmlns:a16="http://schemas.microsoft.com/office/drawing/2014/main" id="{892465BD-0002-4F54-3699-26209BC67DE0}"/>
              </a:ext>
            </a:extLst>
          </p:cNvPr>
          <p:cNvGraphicFramePr>
            <a:graphicFrameLocks/>
          </p:cNvGraphicFramePr>
          <p:nvPr>
            <p:extLst>
              <p:ext uri="{D42A27DB-BD31-4B8C-83A1-F6EECF244321}">
                <p14:modId xmlns:p14="http://schemas.microsoft.com/office/powerpoint/2010/main" val="672609665"/>
              </p:ext>
            </p:extLst>
          </p:nvPr>
        </p:nvGraphicFramePr>
        <p:xfrm>
          <a:off x="6096000" y="0"/>
          <a:ext cx="5791200"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43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9FF09-1EA7-48B3-A647-EB4786A29171}"/>
              </a:ext>
            </a:extLst>
          </p:cNvPr>
          <p:cNvSpPr>
            <a:spLocks noGrp="1"/>
          </p:cNvSpPr>
          <p:nvPr>
            <p:ph type="title"/>
          </p:nvPr>
        </p:nvSpPr>
        <p:spPr>
          <a:xfrm>
            <a:off x="-1" y="-108952"/>
            <a:ext cx="5225453" cy="6572165"/>
          </a:xfrm>
          <a:solidFill>
            <a:srgbClr val="003D78"/>
          </a:solidFill>
        </p:spPr>
        <p:txBody>
          <a:bodyPr>
            <a:noAutofit/>
          </a:bodyPr>
          <a:lstStyle/>
          <a:p>
            <a:br>
              <a:rPr lang="en-US" sz="1350" dirty="0">
                <a:solidFill>
                  <a:srgbClr val="0D0D0D"/>
                </a:solidFill>
                <a:latin typeface="Franklin Gothic Book" panose="020B0503020102020204" pitchFamily="34" charset="0"/>
                <a:cs typeface="Leelawadee" panose="020B0502040204020203" pitchFamily="34" charset="-34"/>
              </a:rPr>
            </a:br>
            <a:endParaRPr lang="en-US" sz="1350" dirty="0">
              <a:solidFill>
                <a:srgbClr val="0D0D0D"/>
              </a:solidFill>
              <a:latin typeface="Franklin Gothic Book" panose="020B050302010202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EBB482B1-5C6E-410F-B9A1-03A1D913B452}"/>
              </a:ext>
            </a:extLst>
          </p:cNvPr>
          <p:cNvSpPr>
            <a:spLocks noGrp="1"/>
          </p:cNvSpPr>
          <p:nvPr>
            <p:ph type="sldNum" sz="quarter" idx="13"/>
          </p:nvPr>
        </p:nvSpPr>
        <p:spPr/>
        <p:txBody>
          <a:bodyPr/>
          <a:lstStyle/>
          <a:p>
            <a:fld id="{294A09A9-5501-47C1-A89A-A340965A2BE2}" type="slidenum">
              <a:rPr lang="en-US" smtClean="0"/>
              <a:pPr/>
              <a:t>34</a:t>
            </a:fld>
            <a:endParaRPr lang="en-US" dirty="0">
              <a:latin typeface="+mn-lt"/>
            </a:endParaRPr>
          </a:p>
        </p:txBody>
      </p:sp>
      <p:grpSp>
        <p:nvGrpSpPr>
          <p:cNvPr id="2" name="Group 1">
            <a:extLst>
              <a:ext uri="{FF2B5EF4-FFF2-40B4-BE49-F238E27FC236}">
                <a16:creationId xmlns:a16="http://schemas.microsoft.com/office/drawing/2014/main" id="{623EE8E1-8804-C1C5-5C44-8A952CC8EC31}"/>
              </a:ext>
            </a:extLst>
          </p:cNvPr>
          <p:cNvGrpSpPr/>
          <p:nvPr/>
        </p:nvGrpSpPr>
        <p:grpSpPr>
          <a:xfrm>
            <a:off x="5410200" y="29661"/>
            <a:ext cx="6553200" cy="6433553"/>
            <a:chOff x="1799198" y="1883897"/>
            <a:chExt cx="5077463" cy="4258364"/>
          </a:xfrm>
        </p:grpSpPr>
        <p:pic>
          <p:nvPicPr>
            <p:cNvPr id="6" name="Picture 5">
              <a:extLst>
                <a:ext uri="{FF2B5EF4-FFF2-40B4-BE49-F238E27FC236}">
                  <a16:creationId xmlns:a16="http://schemas.microsoft.com/office/drawing/2014/main" id="{01F916CA-FF9A-8689-861F-D718DBC9D122}"/>
                </a:ext>
              </a:extLst>
            </p:cNvPr>
            <p:cNvPicPr>
              <a:picLocks noChangeAspect="1"/>
            </p:cNvPicPr>
            <p:nvPr/>
          </p:nvPicPr>
          <p:blipFill>
            <a:blip r:embed="rId3"/>
            <a:stretch>
              <a:fillRect/>
            </a:stretch>
          </p:blipFill>
          <p:spPr>
            <a:xfrm>
              <a:off x="2519265" y="1883897"/>
              <a:ext cx="4357396" cy="4258364"/>
            </a:xfrm>
            <a:prstGeom prst="rect">
              <a:avLst/>
            </a:prstGeom>
          </p:spPr>
        </p:pic>
        <p:pic>
          <p:nvPicPr>
            <p:cNvPr id="11" name="Picture 10">
              <a:extLst>
                <a:ext uri="{FF2B5EF4-FFF2-40B4-BE49-F238E27FC236}">
                  <a16:creationId xmlns:a16="http://schemas.microsoft.com/office/drawing/2014/main" id="{0AF54B30-8BB1-C7B2-BDAE-D67D7407667F}"/>
                </a:ext>
              </a:extLst>
            </p:cNvPr>
            <p:cNvPicPr>
              <a:picLocks noChangeAspect="1"/>
            </p:cNvPicPr>
            <p:nvPr/>
          </p:nvPicPr>
          <p:blipFill>
            <a:blip r:embed="rId4"/>
            <a:stretch>
              <a:fillRect/>
            </a:stretch>
          </p:blipFill>
          <p:spPr>
            <a:xfrm>
              <a:off x="1799198" y="4862208"/>
              <a:ext cx="1990715" cy="1055682"/>
            </a:xfrm>
            <a:prstGeom prst="rect">
              <a:avLst/>
            </a:prstGeom>
          </p:spPr>
        </p:pic>
      </p:grpSp>
      <p:sp>
        <p:nvSpPr>
          <p:cNvPr id="7" name="TextBox 6">
            <a:extLst>
              <a:ext uri="{FF2B5EF4-FFF2-40B4-BE49-F238E27FC236}">
                <a16:creationId xmlns:a16="http://schemas.microsoft.com/office/drawing/2014/main" id="{72C0F3D7-BA5C-632E-FBAB-142891491402}"/>
              </a:ext>
            </a:extLst>
          </p:cNvPr>
          <p:cNvSpPr txBox="1"/>
          <p:nvPr/>
        </p:nvSpPr>
        <p:spPr>
          <a:xfrm>
            <a:off x="9753600" y="838200"/>
            <a:ext cx="1566545" cy="461665"/>
          </a:xfrm>
          <a:prstGeom prst="rect">
            <a:avLst/>
          </a:prstGeom>
          <a:noFill/>
        </p:spPr>
        <p:txBody>
          <a:bodyPr wrap="square">
            <a:spAutoFit/>
          </a:bodyPr>
          <a:lstStyle/>
          <a:p>
            <a:r>
              <a:rPr lang="en-US" sz="2400" b="1" dirty="0">
                <a:solidFill>
                  <a:schemeClr val="bg1"/>
                </a:solidFill>
                <a:latin typeface="Leelawadee" panose="020B0502040204020203" pitchFamily="34" charset="-34"/>
                <a:cs typeface="Leelawadee" panose="020B0502040204020203" pitchFamily="34" charset="-34"/>
              </a:rPr>
              <a:t>(n=25)</a:t>
            </a:r>
            <a:endParaRPr lang="en-US" sz="2400" b="1" dirty="0">
              <a:solidFill>
                <a:schemeClr val="bg1"/>
              </a:solidFill>
            </a:endParaRPr>
          </a:p>
        </p:txBody>
      </p:sp>
      <p:sp>
        <p:nvSpPr>
          <p:cNvPr id="8" name="TextBox 7">
            <a:extLst>
              <a:ext uri="{FF2B5EF4-FFF2-40B4-BE49-F238E27FC236}">
                <a16:creationId xmlns:a16="http://schemas.microsoft.com/office/drawing/2014/main" id="{5A0D6369-1A7F-6E04-3248-07B8E240FA80}"/>
              </a:ext>
            </a:extLst>
          </p:cNvPr>
          <p:cNvSpPr txBox="1"/>
          <p:nvPr/>
        </p:nvSpPr>
        <p:spPr>
          <a:xfrm>
            <a:off x="228600" y="1299865"/>
            <a:ext cx="4707676" cy="3785652"/>
          </a:xfrm>
          <a:prstGeom prst="rect">
            <a:avLst/>
          </a:prstGeom>
          <a:noFill/>
        </p:spPr>
        <p:txBody>
          <a:bodyPr wrap="square">
            <a:spAutoFit/>
          </a:bodyPr>
          <a:lstStyle/>
          <a:p>
            <a:r>
              <a:rPr lang="en-US" sz="4000" b="1" dirty="0">
                <a:latin typeface="Leelawadee" panose="020B0502040204020203" pitchFamily="34" charset="-34"/>
                <a:cs typeface="Leelawadee" panose="020B0502040204020203" pitchFamily="34" charset="-34"/>
              </a:rPr>
              <a:t>Milwaukee County Accounted for 72% of Reported Congenital Syphilis Cases in Wisconsin in 2023</a:t>
            </a:r>
            <a:endParaRPr lang="en-US" sz="4000" b="1" dirty="0"/>
          </a:p>
        </p:txBody>
      </p:sp>
    </p:spTree>
    <p:extLst>
      <p:ext uri="{BB962C8B-B14F-4D97-AF65-F5344CB8AC3E}">
        <p14:creationId xmlns:p14="http://schemas.microsoft.com/office/powerpoint/2010/main" val="3182184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 y="3200400"/>
            <a:ext cx="9265920" cy="685800"/>
          </a:xfrm>
          <a:noFill/>
        </p:spPr>
        <p:txBody>
          <a:bodyPr>
            <a:normAutofit lnSpcReduction="10000"/>
          </a:bodyPr>
          <a:lstStyle/>
          <a:p>
            <a:r>
              <a:rPr lang="en-US" sz="4000" b="1" dirty="0">
                <a:latin typeface="Leelawadee" panose="020B0502040204020203" pitchFamily="34" charset="-34"/>
                <a:cs typeface="Leelawadee" panose="020B0502040204020203" pitchFamily="34" charset="-34"/>
              </a:rPr>
              <a:t>Gonorrhea</a:t>
            </a:r>
          </a:p>
        </p:txBody>
      </p:sp>
    </p:spTree>
    <p:extLst>
      <p:ext uri="{BB962C8B-B14F-4D97-AF65-F5344CB8AC3E}">
        <p14:creationId xmlns:p14="http://schemas.microsoft.com/office/powerpoint/2010/main" val="2058659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0" y="1"/>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Gonorrhea was the Second Most Common Reported STI</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4"/>
          </p:nvPr>
        </p:nvSpPr>
        <p:spPr/>
        <p:txBody>
          <a:bodyPr/>
          <a:lstStyle/>
          <a:p>
            <a:pPr>
              <a:defRPr/>
            </a:pPr>
            <a:fld id="{43861BFF-92AD-4B19-9909-DA3357BA777B}" type="slidenum">
              <a:rPr lang="en-US" smtClean="0"/>
              <a:pPr>
                <a:defRPr/>
              </a:pPr>
              <a:t>36</a:t>
            </a:fld>
            <a:endParaRPr lang="en-US" dirty="0"/>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3046564317"/>
              </p:ext>
            </p:extLst>
          </p:nvPr>
        </p:nvGraphicFramePr>
        <p:xfrm>
          <a:off x="5334000" y="1725027"/>
          <a:ext cx="5638800" cy="42566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A9C223-2272-376F-7FDE-49BD35A8D658}"/>
              </a:ext>
            </a:extLst>
          </p:cNvPr>
          <p:cNvSpPr txBox="1"/>
          <p:nvPr/>
        </p:nvSpPr>
        <p:spPr>
          <a:xfrm>
            <a:off x="1371600" y="2883868"/>
            <a:ext cx="3124200" cy="1938992"/>
          </a:xfrm>
          <a:prstGeom prst="rect">
            <a:avLst/>
          </a:prstGeom>
          <a:noFill/>
        </p:spPr>
        <p:txBody>
          <a:bodyPr wrap="square">
            <a:spAutoFit/>
          </a:bodyPr>
          <a:lstStyle/>
          <a:p>
            <a:r>
              <a:rPr lang="en-US" sz="3000" b="1" dirty="0">
                <a:solidFill>
                  <a:schemeClr val="bg1"/>
                </a:solidFill>
                <a:latin typeface="Franklin Gothic Book" panose="020B0503020102020204" pitchFamily="34" charset="0"/>
                <a:cs typeface="Leelawadee" panose="020B0502040204020203" pitchFamily="34" charset="-34"/>
              </a:rPr>
              <a:t>A total of 7,005 cases of gonorrhea were reported in 2023.</a:t>
            </a:r>
            <a:endParaRPr lang="en-US" sz="3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686440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227F6D-4BC9-8B08-55C4-F5470FF999F6}"/>
              </a:ext>
            </a:extLst>
          </p:cNvPr>
          <p:cNvSpPr/>
          <p:nvPr/>
        </p:nvSpPr>
        <p:spPr>
          <a:xfrm>
            <a:off x="0" y="0"/>
            <a:ext cx="12192000" cy="1616076"/>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ea typeface="Calibri" panose="020F0502020204030204" pitchFamily="34" charset="0"/>
                <a:cs typeface="Leelawadee" panose="020B0502040204020203" pitchFamily="34" charset="-34"/>
              </a:rPr>
              <a:t>Reported Gonorrhea Cases Decreased for the Third Consecutive Year in Wisconsin</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Five-year trend of reported cases of gonorrhea infection, Wisconsin, 2019–2023.</a:t>
            </a:r>
            <a:endParaRPr lang="en-US" sz="2400" dirty="0"/>
          </a:p>
        </p:txBody>
      </p:sp>
      <p:sp>
        <p:nvSpPr>
          <p:cNvPr id="4" name="Slide Number Placeholder 3">
            <a:extLst>
              <a:ext uri="{FF2B5EF4-FFF2-40B4-BE49-F238E27FC236}">
                <a16:creationId xmlns:a16="http://schemas.microsoft.com/office/drawing/2014/main" id="{A77D314D-724B-8DAD-E25C-769AB05E71BC}"/>
              </a:ext>
            </a:extLst>
          </p:cNvPr>
          <p:cNvSpPr>
            <a:spLocks noGrp="1"/>
          </p:cNvSpPr>
          <p:nvPr>
            <p:ph type="sldNum" sz="quarter" idx="4"/>
          </p:nvPr>
        </p:nvSpPr>
        <p:spPr/>
        <p:txBody>
          <a:bodyPr/>
          <a:lstStyle/>
          <a:p>
            <a:pPr>
              <a:defRPr/>
            </a:pPr>
            <a:fld id="{43861BFF-92AD-4B19-9909-DA3357BA777B}" type="slidenum">
              <a:rPr lang="en-US" smtClean="0"/>
              <a:pPr>
                <a:defRPr/>
              </a:pPr>
              <a:t>37</a:t>
            </a:fld>
            <a:endParaRPr lang="en-US" dirty="0"/>
          </a:p>
        </p:txBody>
      </p:sp>
      <p:graphicFrame>
        <p:nvGraphicFramePr>
          <p:cNvPr id="5" name="Chart 4">
            <a:extLst>
              <a:ext uri="{FF2B5EF4-FFF2-40B4-BE49-F238E27FC236}">
                <a16:creationId xmlns:a16="http://schemas.microsoft.com/office/drawing/2014/main" id="{33C8012A-5EB4-99A7-6F49-A5C07F3C00C2}"/>
              </a:ext>
            </a:extLst>
          </p:cNvPr>
          <p:cNvGraphicFramePr/>
          <p:nvPr>
            <p:extLst>
              <p:ext uri="{D42A27DB-BD31-4B8C-83A1-F6EECF244321}">
                <p14:modId xmlns:p14="http://schemas.microsoft.com/office/powerpoint/2010/main" val="2623317366"/>
              </p:ext>
            </p:extLst>
          </p:nvPr>
        </p:nvGraphicFramePr>
        <p:xfrm>
          <a:off x="1066800" y="1981201"/>
          <a:ext cx="9906000" cy="4430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7128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FC5D2-4FEA-C2D5-4A17-F5EFD1C49C2D}"/>
              </a:ext>
            </a:extLst>
          </p:cNvPr>
          <p:cNvSpPr/>
          <p:nvPr/>
        </p:nvSpPr>
        <p:spPr>
          <a:xfrm>
            <a:off x="0" y="0"/>
            <a:ext cx="12192000" cy="167640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ea typeface="Calibri" panose="020F0502020204030204" pitchFamily="34" charset="0"/>
                <a:cs typeface="Leelawadee" panose="020B0502040204020203" pitchFamily="34" charset="-34"/>
              </a:rPr>
              <a:t>The Gonorrhea Rate Has Also Decreased for the Third Year in Wisconsin</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Five-year rate trend of gonorrhea cases per 100,000 people in Wisconsin, 2019</a:t>
            </a:r>
            <a:r>
              <a:rPr lang="en-US" sz="2400" dirty="0">
                <a:solidFill>
                  <a:schemeClr val="tx1"/>
                </a:solidFill>
                <a:latin typeface="Tahoma" panose="020B0604030504040204" pitchFamily="34" charset="0"/>
                <a:ea typeface="Calibri" panose="020F0502020204030204" pitchFamily="34" charset="0"/>
                <a:cs typeface="Times New Roman" panose="02020603050405020304" pitchFamily="18" charset="0"/>
              </a:rPr>
              <a:t>–</a:t>
            </a: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2023</a:t>
            </a:r>
            <a:endParaRPr lang="en-US" sz="2400" dirty="0"/>
          </a:p>
        </p:txBody>
      </p:sp>
      <p:sp>
        <p:nvSpPr>
          <p:cNvPr id="4" name="Slide Number Placeholder 3">
            <a:extLst>
              <a:ext uri="{FF2B5EF4-FFF2-40B4-BE49-F238E27FC236}">
                <a16:creationId xmlns:a16="http://schemas.microsoft.com/office/drawing/2014/main" id="{4371A094-6757-42BB-ABDE-4B8C1DF2218A}"/>
              </a:ext>
            </a:extLst>
          </p:cNvPr>
          <p:cNvSpPr>
            <a:spLocks noGrp="1"/>
          </p:cNvSpPr>
          <p:nvPr>
            <p:ph type="sldNum" sz="quarter" idx="4"/>
          </p:nvPr>
        </p:nvSpPr>
        <p:spPr/>
        <p:txBody>
          <a:bodyPr/>
          <a:lstStyle/>
          <a:p>
            <a:pPr>
              <a:defRPr/>
            </a:pPr>
            <a:fld id="{43861BFF-92AD-4B19-9909-DA3357BA777B}" type="slidenum">
              <a:rPr lang="en-US" smtClean="0"/>
              <a:pPr>
                <a:defRPr/>
              </a:pPr>
              <a:t>38</a:t>
            </a:fld>
            <a:endParaRPr lang="en-US" dirty="0"/>
          </a:p>
        </p:txBody>
      </p:sp>
      <p:graphicFrame>
        <p:nvGraphicFramePr>
          <p:cNvPr id="3" name="Chart 2">
            <a:extLst>
              <a:ext uri="{FF2B5EF4-FFF2-40B4-BE49-F238E27FC236}">
                <a16:creationId xmlns:a16="http://schemas.microsoft.com/office/drawing/2014/main" id="{A9383779-57DB-E1E8-96F9-DCF2B4C96AB3}"/>
              </a:ext>
            </a:extLst>
          </p:cNvPr>
          <p:cNvGraphicFramePr/>
          <p:nvPr>
            <p:extLst>
              <p:ext uri="{D42A27DB-BD31-4B8C-83A1-F6EECF244321}">
                <p14:modId xmlns:p14="http://schemas.microsoft.com/office/powerpoint/2010/main" val="2176119299"/>
              </p:ext>
            </p:extLst>
          </p:nvPr>
        </p:nvGraphicFramePr>
        <p:xfrm>
          <a:off x="1371600" y="2286000"/>
          <a:ext cx="9448800" cy="3891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9525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6380"/>
          </a:xfrm>
          <a:solidFill>
            <a:srgbClr val="003D78"/>
          </a:solidFill>
        </p:spPr>
        <p:txBody>
          <a:bodyPr>
            <a:noAutofit/>
          </a:bodyPr>
          <a:lstStyle/>
          <a:p>
            <a:pPr marL="182880" algn="l"/>
            <a:r>
              <a:rPr sz="4000" dirty="0">
                <a:solidFill>
                  <a:schemeClr val="tx1"/>
                </a:solidFill>
                <a:latin typeface="Leelawadee" panose="020B0502040204020203" pitchFamily="34" charset="-34"/>
                <a:cs typeface="Leelawadee" panose="020B0502040204020203" pitchFamily="34" charset="-34"/>
              </a:rPr>
              <a:t>Gonorrhea — Rates of Reported Cases by Jurisdiction, United States and Territories, 2013 and 2022</a:t>
            </a:r>
          </a:p>
        </p:txBody>
      </p:sp>
      <p:pic>
        <p:nvPicPr>
          <p:cNvPr id="3" name="Picture 1" descr="United States map showing rates of reported gonorrhea cases by state and territory of residence from 2013 to 2022."/>
          <p:cNvPicPr>
            <a:picLocks noGrp="1" noChangeAspect="1"/>
          </p:cNvPicPr>
          <p:nvPr/>
        </p:nvPicPr>
        <p:blipFill>
          <a:blip r:embed="rId3"/>
          <a:stretch>
            <a:fillRect/>
          </a:stretch>
        </p:blipFill>
        <p:spPr bwMode="auto">
          <a:xfrm>
            <a:off x="636908" y="1910391"/>
            <a:ext cx="10918183" cy="4550742"/>
          </a:xfrm>
          <a:prstGeom prst="rect">
            <a:avLst/>
          </a:prstGeom>
          <a:noFill/>
          <a:ln w="9525">
            <a:noFill/>
            <a:headEnd/>
            <a:tailEnd/>
          </a:ln>
        </p:spPr>
      </p:pic>
      <p:sp>
        <p:nvSpPr>
          <p:cNvPr id="4" name="Content Placeholder 3"/>
          <p:cNvSpPr>
            <a:spLocks noGrp="1"/>
          </p:cNvSpPr>
          <p:nvPr>
            <p:ph sz="half" idx="2"/>
          </p:nvPr>
        </p:nvSpPr>
        <p:spPr/>
        <p:txBody>
          <a:bodyPr/>
          <a:lstStyle/>
          <a:p>
            <a:r>
              <a:rPr dirty="0"/>
              <a:t>* Per 100,000 </a:t>
            </a:r>
          </a:p>
        </p:txBody>
      </p:sp>
    </p:spTree>
    <p:extLst>
      <p:ext uri="{BB962C8B-B14F-4D97-AF65-F5344CB8AC3E}">
        <p14:creationId xmlns:p14="http://schemas.microsoft.com/office/powerpoint/2010/main" val="61829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D78"/>
          </a:solidFill>
        </p:spPr>
        <p:txBody>
          <a:bodyPr/>
          <a:lstStyle/>
          <a:p>
            <a:r>
              <a:rPr lang="en-US" altLang="en-US" b="1" dirty="0">
                <a:solidFill>
                  <a:schemeClr val="tx1"/>
                </a:solidFill>
                <a:latin typeface="Leelawadee" panose="020B0502040204020203" pitchFamily="34" charset="-34"/>
                <a:cs typeface="Leelawadee" panose="020B0502040204020203" pitchFamily="34" charset="-34"/>
              </a:rPr>
              <a:t>Interpret STIs Surveillance Data With Caution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4</a:t>
            </a:fld>
            <a:endParaRPr lang="en-US" dirty="0"/>
          </a:p>
        </p:txBody>
      </p:sp>
      <p:sp>
        <p:nvSpPr>
          <p:cNvPr id="6" name="Rectangle 2"/>
          <p:cNvSpPr>
            <a:spLocks noChangeArrowheads="1"/>
          </p:cNvSpPr>
          <p:nvPr/>
        </p:nvSpPr>
        <p:spPr bwMode="auto">
          <a:xfrm>
            <a:off x="685800" y="1676400"/>
            <a:ext cx="11201400" cy="399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a:buFont typeface="Arial" panose="020B0604020202020204" pitchFamily="34" charset="0"/>
              <a:buChar char="•"/>
            </a:pPr>
            <a:r>
              <a:rPr lang="en-US" altLang="en-US" dirty="0">
                <a:solidFill>
                  <a:schemeClr val="bg1"/>
                </a:solidFill>
                <a:latin typeface="Franklin Gothic Book" panose="020B0503020102020204" pitchFamily="34" charset="0"/>
                <a:cs typeface="Times New Roman" panose="02020603050405020304" pitchFamily="18" charset="0"/>
              </a:rPr>
              <a:t>STI data may be underreported, unevenly reported, and incomplete.</a:t>
            </a:r>
          </a:p>
          <a:p>
            <a:pPr>
              <a:buFont typeface="Arial" panose="020B0604020202020204" pitchFamily="34" charset="0"/>
              <a:buChar char="•"/>
            </a:pPr>
            <a:endParaRPr lang="en-US" altLang="en-US" sz="1400" dirty="0">
              <a:solidFill>
                <a:schemeClr val="bg1"/>
              </a:solidFill>
              <a:latin typeface="Franklin Gothic Book" panose="020B0503020102020204" pitchFamily="34" charset="0"/>
              <a:cs typeface="Times New Roman" panose="02020603050405020304" pitchFamily="18" charset="0"/>
            </a:endParaRPr>
          </a:p>
          <a:p>
            <a:pPr>
              <a:buFont typeface="Arial" panose="020B0604020202020204" pitchFamily="34" charset="0"/>
              <a:buChar char="•"/>
            </a:pPr>
            <a:r>
              <a:rPr lang="en-US" dirty="0">
                <a:solidFill>
                  <a:schemeClr val="bg1"/>
                </a:solidFill>
                <a:latin typeface="Franklin Gothic Book" panose="020B0503020102020204" pitchFamily="34" charset="0"/>
                <a:cs typeface="Times New Roman" panose="02020603050405020304" pitchFamily="18" charset="0"/>
              </a:rPr>
              <a:t>Elements that impact the completeness and accuracy of STI data include:</a:t>
            </a:r>
          </a:p>
          <a:p>
            <a:pPr marL="1314450" lvl="2" indent="-457200">
              <a:buFont typeface="Courier New" panose="02070309020205020404" pitchFamily="49" charset="0"/>
              <a:buChar char="o"/>
            </a:pPr>
            <a:r>
              <a:rPr lang="en-US" dirty="0">
                <a:solidFill>
                  <a:schemeClr val="bg1"/>
                </a:solidFill>
                <a:latin typeface="Franklin Gothic Book" panose="020B0503020102020204" pitchFamily="34" charset="0"/>
                <a:cs typeface="Times New Roman" panose="02020603050405020304" pitchFamily="18" charset="0"/>
              </a:rPr>
              <a:t>Practices and capacity of STI screening by health care providers.</a:t>
            </a:r>
          </a:p>
          <a:p>
            <a:pPr marL="1314450" lvl="2" indent="-457200">
              <a:buFont typeface="Courier New" panose="02070309020205020404" pitchFamily="49" charset="0"/>
              <a:buChar char="o"/>
            </a:pPr>
            <a:r>
              <a:rPr lang="en-US" dirty="0">
                <a:solidFill>
                  <a:schemeClr val="bg1"/>
                </a:solidFill>
                <a:latin typeface="Franklin Gothic Book" panose="020B0503020102020204" pitchFamily="34" charset="0"/>
                <a:cs typeface="Times New Roman" panose="02020603050405020304" pitchFamily="18" charset="0"/>
              </a:rPr>
              <a:t>Health care providers’ compliance with case reporting.</a:t>
            </a:r>
          </a:p>
          <a:p>
            <a:pPr marL="1314450" lvl="2" indent="-457200">
              <a:buFont typeface="Courier New" panose="02070309020205020404" pitchFamily="49" charset="0"/>
              <a:buChar char="o"/>
            </a:pPr>
            <a:r>
              <a:rPr lang="en-US" dirty="0">
                <a:solidFill>
                  <a:schemeClr val="bg1"/>
                </a:solidFill>
                <a:latin typeface="Franklin Gothic Book" panose="020B0503020102020204" pitchFamily="34" charset="0"/>
                <a:cs typeface="Times New Roman" panose="02020603050405020304" pitchFamily="18" charset="0"/>
              </a:rPr>
              <a:t>Completeness and promptness of case reporting.</a:t>
            </a:r>
          </a:p>
          <a:p>
            <a:pPr marL="914400" lvl="1" indent="-457200">
              <a:buFont typeface="Arial" panose="020B0604020202020204" pitchFamily="34" charset="0"/>
              <a:buChar char="•"/>
            </a:pPr>
            <a:endParaRPr lang="en-US" sz="1200" dirty="0">
              <a:solidFill>
                <a:schemeClr val="bg1"/>
              </a:solidFill>
              <a:latin typeface="Franklin Gothic Book" panose="020B0503020102020204" pitchFamily="34" charset="0"/>
              <a:cs typeface="Times New Roman" panose="02020603050405020304" pitchFamily="18" charset="0"/>
            </a:endParaRPr>
          </a:p>
          <a:p>
            <a:pPr>
              <a:buFont typeface="Arial" panose="020B0604020202020204" pitchFamily="34" charset="0"/>
              <a:buChar char="•"/>
            </a:pPr>
            <a:r>
              <a:rPr lang="en-US" dirty="0">
                <a:solidFill>
                  <a:schemeClr val="bg1"/>
                </a:solidFill>
                <a:latin typeface="Franklin Gothic Book" panose="020B0503020102020204" pitchFamily="34" charset="0"/>
                <a:cs typeface="Times New Roman" panose="02020603050405020304" pitchFamily="18" charset="0"/>
              </a:rPr>
              <a:t>COVID-19 may have influenced the number of cases diagnosed and reported in 2020 and 2021. </a:t>
            </a:r>
          </a:p>
        </p:txBody>
      </p:sp>
    </p:spTree>
    <p:extLst>
      <p:ext uri="{BB962C8B-B14F-4D97-AF65-F5344CB8AC3E}">
        <p14:creationId xmlns:p14="http://schemas.microsoft.com/office/powerpoint/2010/main" val="125419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437535-4FBB-CA30-9908-CEFE10A8F1B8}"/>
              </a:ext>
            </a:extLst>
          </p:cNvPr>
          <p:cNvPicPr>
            <a:picLocks noChangeAspect="1"/>
          </p:cNvPicPr>
          <p:nvPr/>
        </p:nvPicPr>
        <p:blipFill rotWithShape="1">
          <a:blip r:embed="rId3"/>
          <a:srcRect b="2091"/>
          <a:stretch/>
        </p:blipFill>
        <p:spPr>
          <a:xfrm>
            <a:off x="7162800" y="1719543"/>
            <a:ext cx="4812869" cy="4648640"/>
          </a:xfrm>
          <a:prstGeom prst="rect">
            <a:avLst/>
          </a:prstGeom>
        </p:spPr>
      </p:pic>
      <p:sp>
        <p:nvSpPr>
          <p:cNvPr id="2" name="Rectangle 1">
            <a:extLst>
              <a:ext uri="{FF2B5EF4-FFF2-40B4-BE49-F238E27FC236}">
                <a16:creationId xmlns:a16="http://schemas.microsoft.com/office/drawing/2014/main" id="{07DEDA08-46E4-7AFF-6EE5-94AB866CA216}"/>
              </a:ext>
            </a:extLst>
          </p:cNvPr>
          <p:cNvSpPr/>
          <p:nvPr/>
        </p:nvSpPr>
        <p:spPr>
          <a:xfrm>
            <a:off x="0" y="0"/>
            <a:ext cx="12192000" cy="167640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b="1" dirty="0">
                <a:solidFill>
                  <a:schemeClr val="tx1"/>
                </a:solidFill>
                <a:latin typeface="Leelawadee" panose="020B0502040204020203" pitchFamily="34" charset="-34"/>
                <a:cs typeface="Leelawadee" panose="020B0502040204020203" pitchFamily="34" charset="-34"/>
              </a:rPr>
              <a:t>Since 2013, Gonorrhea has Spread to More Counties in Wisconsin</a:t>
            </a:r>
          </a:p>
          <a:p>
            <a:pPr algn="l"/>
            <a:r>
              <a:rPr lang="en-US" sz="2400" dirty="0">
                <a:solidFill>
                  <a:schemeClr val="tx1"/>
                </a:solidFill>
                <a:latin typeface="Franklin Gothic Book" panose="020B0503020102020204" pitchFamily="34" charset="0"/>
                <a:cs typeface="Leelawadee" panose="020B0502040204020203" pitchFamily="34" charset="-34"/>
              </a:rPr>
              <a:t>Gonorrhea rates of reported cases by County, 2013</a:t>
            </a:r>
            <a:r>
              <a:rPr lang="en-US" sz="2400" dirty="0">
                <a:solidFill>
                  <a:schemeClr val="tx1"/>
                </a:solidFill>
                <a:latin typeface="Franklin Gothic Book" panose="020B0503020102020204" pitchFamily="34" charset="0"/>
                <a:ea typeface="Calibri" panose="020F0502020204030204" pitchFamily="34" charset="0"/>
              </a:rPr>
              <a:t>—</a:t>
            </a:r>
            <a:r>
              <a:rPr lang="en-US" sz="2400" dirty="0">
                <a:solidFill>
                  <a:schemeClr val="tx1"/>
                </a:solidFill>
                <a:latin typeface="Franklin Gothic Book" panose="020B0503020102020204" pitchFamily="34" charset="0"/>
                <a:cs typeface="Leelawadee" panose="020B0502040204020203" pitchFamily="34" charset="-34"/>
              </a:rPr>
              <a:t>2023</a:t>
            </a:r>
          </a:p>
        </p:txBody>
      </p:sp>
      <p:pic>
        <p:nvPicPr>
          <p:cNvPr id="3" name="Picture 2">
            <a:extLst>
              <a:ext uri="{FF2B5EF4-FFF2-40B4-BE49-F238E27FC236}">
                <a16:creationId xmlns:a16="http://schemas.microsoft.com/office/drawing/2014/main" id="{1B752A36-5817-63F4-65C9-6EDFA3DA1A7C}"/>
              </a:ext>
            </a:extLst>
          </p:cNvPr>
          <p:cNvPicPr>
            <a:picLocks noChangeAspect="1"/>
          </p:cNvPicPr>
          <p:nvPr/>
        </p:nvPicPr>
        <p:blipFill>
          <a:blip r:embed="rId4"/>
          <a:stretch>
            <a:fillRect/>
          </a:stretch>
        </p:blipFill>
        <p:spPr>
          <a:xfrm>
            <a:off x="1179393" y="1781737"/>
            <a:ext cx="4577803" cy="4648640"/>
          </a:xfrm>
          <a:prstGeom prst="rect">
            <a:avLst/>
          </a:prstGeom>
        </p:spPr>
      </p:pic>
      <p:sp>
        <p:nvSpPr>
          <p:cNvPr id="4" name="Slide Number Placeholder 3">
            <a:extLst>
              <a:ext uri="{FF2B5EF4-FFF2-40B4-BE49-F238E27FC236}">
                <a16:creationId xmlns:a16="http://schemas.microsoft.com/office/drawing/2014/main" id="{438EF198-0252-4530-851B-8EC6FDB4A5BA}"/>
              </a:ext>
            </a:extLst>
          </p:cNvPr>
          <p:cNvSpPr>
            <a:spLocks noGrp="1"/>
          </p:cNvSpPr>
          <p:nvPr>
            <p:ph type="sldNum" sz="quarter" idx="4"/>
          </p:nvPr>
        </p:nvSpPr>
        <p:spPr/>
        <p:txBody>
          <a:bodyPr/>
          <a:lstStyle/>
          <a:p>
            <a:pPr>
              <a:defRPr/>
            </a:pPr>
            <a:fld id="{43861BFF-92AD-4B19-9909-DA3357BA777B}" type="slidenum">
              <a:rPr lang="en-US" smtClean="0"/>
              <a:pPr>
                <a:defRPr/>
              </a:pPr>
              <a:t>40</a:t>
            </a:fld>
            <a:endParaRPr lang="en-US" dirty="0"/>
          </a:p>
        </p:txBody>
      </p:sp>
      <p:sp>
        <p:nvSpPr>
          <p:cNvPr id="5" name="TextBox 4">
            <a:extLst>
              <a:ext uri="{FF2B5EF4-FFF2-40B4-BE49-F238E27FC236}">
                <a16:creationId xmlns:a16="http://schemas.microsoft.com/office/drawing/2014/main" id="{869315D6-925B-3AA5-85BF-4C7A4F847254}"/>
              </a:ext>
            </a:extLst>
          </p:cNvPr>
          <p:cNvSpPr txBox="1"/>
          <p:nvPr/>
        </p:nvSpPr>
        <p:spPr>
          <a:xfrm>
            <a:off x="4114800" y="2145127"/>
            <a:ext cx="1143000" cy="584775"/>
          </a:xfrm>
          <a:prstGeom prst="rect">
            <a:avLst/>
          </a:prstGeom>
          <a:noFill/>
        </p:spPr>
        <p:txBody>
          <a:bodyPr wrap="square" rtlCol="0">
            <a:spAutoFit/>
          </a:bodyPr>
          <a:lstStyle/>
          <a:p>
            <a:pPr algn="ctr"/>
            <a:r>
              <a:rPr lang="en-US" sz="3200" b="1" dirty="0">
                <a:solidFill>
                  <a:schemeClr val="bg1">
                    <a:lumMod val="95000"/>
                    <a:lumOff val="5000"/>
                  </a:schemeClr>
                </a:solidFill>
                <a:latin typeface="Leelawadee" panose="020B0502040204020203" pitchFamily="34" charset="-34"/>
                <a:cs typeface="Leelawadee" panose="020B0502040204020203" pitchFamily="34" charset="-34"/>
              </a:rPr>
              <a:t>2013</a:t>
            </a:r>
          </a:p>
        </p:txBody>
      </p:sp>
      <p:sp>
        <p:nvSpPr>
          <p:cNvPr id="15" name="TextBox 14">
            <a:extLst>
              <a:ext uri="{FF2B5EF4-FFF2-40B4-BE49-F238E27FC236}">
                <a16:creationId xmlns:a16="http://schemas.microsoft.com/office/drawing/2014/main" id="{0C2C439D-4ECA-C342-4954-A5B3AAD6C344}"/>
              </a:ext>
            </a:extLst>
          </p:cNvPr>
          <p:cNvSpPr txBox="1"/>
          <p:nvPr/>
        </p:nvSpPr>
        <p:spPr>
          <a:xfrm>
            <a:off x="9969500" y="2179410"/>
            <a:ext cx="1143000" cy="553998"/>
          </a:xfrm>
          <a:prstGeom prst="rect">
            <a:avLst/>
          </a:prstGeom>
          <a:noFill/>
        </p:spPr>
        <p:txBody>
          <a:bodyPr wrap="square" rtlCol="0">
            <a:spAutoFit/>
          </a:bodyPr>
          <a:lstStyle/>
          <a:p>
            <a:pPr algn="ctr"/>
            <a:r>
              <a:rPr lang="en-US" sz="3000" b="1" dirty="0">
                <a:solidFill>
                  <a:schemeClr val="bg1">
                    <a:lumMod val="95000"/>
                    <a:lumOff val="5000"/>
                  </a:schemeClr>
                </a:solidFill>
                <a:latin typeface="Leelawadee" panose="020B0502040204020203" pitchFamily="34" charset="-34"/>
                <a:cs typeface="Leelawadee" panose="020B0502040204020203" pitchFamily="34" charset="-34"/>
              </a:rPr>
              <a:t>2023</a:t>
            </a:r>
          </a:p>
        </p:txBody>
      </p:sp>
      <p:pic>
        <p:nvPicPr>
          <p:cNvPr id="14" name="Picture 13">
            <a:extLst>
              <a:ext uri="{FF2B5EF4-FFF2-40B4-BE49-F238E27FC236}">
                <a16:creationId xmlns:a16="http://schemas.microsoft.com/office/drawing/2014/main" id="{96966C39-6221-8A01-2ACC-41E293F0B414}"/>
              </a:ext>
            </a:extLst>
          </p:cNvPr>
          <p:cNvPicPr>
            <a:picLocks noChangeAspect="1"/>
          </p:cNvPicPr>
          <p:nvPr/>
        </p:nvPicPr>
        <p:blipFill>
          <a:blip r:embed="rId5"/>
          <a:stretch>
            <a:fillRect/>
          </a:stretch>
        </p:blipFill>
        <p:spPr>
          <a:xfrm>
            <a:off x="6553200" y="4960317"/>
            <a:ext cx="1609725" cy="847725"/>
          </a:xfrm>
          <a:prstGeom prst="rect">
            <a:avLst/>
          </a:prstGeom>
        </p:spPr>
      </p:pic>
      <p:pic>
        <p:nvPicPr>
          <p:cNvPr id="18" name="Picture 17">
            <a:extLst>
              <a:ext uri="{FF2B5EF4-FFF2-40B4-BE49-F238E27FC236}">
                <a16:creationId xmlns:a16="http://schemas.microsoft.com/office/drawing/2014/main" id="{BDF8BD2F-70BC-D260-AEF9-8280684B02D5}"/>
              </a:ext>
            </a:extLst>
          </p:cNvPr>
          <p:cNvPicPr>
            <a:picLocks noChangeAspect="1"/>
          </p:cNvPicPr>
          <p:nvPr/>
        </p:nvPicPr>
        <p:blipFill>
          <a:blip r:embed="rId5"/>
          <a:stretch>
            <a:fillRect/>
          </a:stretch>
        </p:blipFill>
        <p:spPr>
          <a:xfrm>
            <a:off x="617793" y="4960317"/>
            <a:ext cx="1609725" cy="847725"/>
          </a:xfrm>
          <a:prstGeom prst="rect">
            <a:avLst/>
          </a:prstGeom>
        </p:spPr>
      </p:pic>
    </p:spTree>
    <p:extLst>
      <p:ext uri="{BB962C8B-B14F-4D97-AF65-F5344CB8AC3E}">
        <p14:creationId xmlns:p14="http://schemas.microsoft.com/office/powerpoint/2010/main" val="1139047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7CFF-DC17-B1FF-A209-512666C46514}"/>
              </a:ext>
            </a:extLst>
          </p:cNvPr>
          <p:cNvSpPr>
            <a:spLocks noGrp="1"/>
          </p:cNvSpPr>
          <p:nvPr>
            <p:ph type="title"/>
          </p:nvPr>
        </p:nvSpPr>
        <p:spPr>
          <a:xfrm>
            <a:off x="0" y="1"/>
            <a:ext cx="5562600" cy="64770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The Reported Number of Gonorrhea Cases Increased in 18 Wisconsin Counties from 2022 to 2023</a:t>
            </a:r>
          </a:p>
        </p:txBody>
      </p:sp>
      <p:sp>
        <p:nvSpPr>
          <p:cNvPr id="4" name="Slide Number Placeholder 3">
            <a:extLst>
              <a:ext uri="{FF2B5EF4-FFF2-40B4-BE49-F238E27FC236}">
                <a16:creationId xmlns:a16="http://schemas.microsoft.com/office/drawing/2014/main" id="{0BA3BF76-68AE-F438-74F5-DB6D6C836E45}"/>
              </a:ext>
            </a:extLst>
          </p:cNvPr>
          <p:cNvSpPr>
            <a:spLocks noGrp="1"/>
          </p:cNvSpPr>
          <p:nvPr>
            <p:ph type="sldNum" sz="quarter" idx="4"/>
          </p:nvPr>
        </p:nvSpPr>
        <p:spPr/>
        <p:txBody>
          <a:bodyPr/>
          <a:lstStyle/>
          <a:p>
            <a:pPr>
              <a:defRPr/>
            </a:pPr>
            <a:fld id="{43861BFF-92AD-4B19-9909-DA3357BA777B}" type="slidenum">
              <a:rPr lang="en-US" smtClean="0"/>
              <a:pPr>
                <a:defRPr/>
              </a:pPr>
              <a:t>41</a:t>
            </a:fld>
            <a:endParaRPr lang="en-US" dirty="0"/>
          </a:p>
        </p:txBody>
      </p:sp>
      <p:pic>
        <p:nvPicPr>
          <p:cNvPr id="17" name="Picture 16">
            <a:extLst>
              <a:ext uri="{FF2B5EF4-FFF2-40B4-BE49-F238E27FC236}">
                <a16:creationId xmlns:a16="http://schemas.microsoft.com/office/drawing/2014/main" id="{B528CD58-94D1-D203-596E-C116CE13B20F}"/>
              </a:ext>
            </a:extLst>
          </p:cNvPr>
          <p:cNvPicPr>
            <a:picLocks noChangeAspect="1"/>
          </p:cNvPicPr>
          <p:nvPr/>
        </p:nvPicPr>
        <p:blipFill>
          <a:blip r:embed="rId3"/>
          <a:stretch>
            <a:fillRect/>
          </a:stretch>
        </p:blipFill>
        <p:spPr>
          <a:xfrm>
            <a:off x="5562600" y="-65673"/>
            <a:ext cx="6629400" cy="6477000"/>
          </a:xfrm>
          <a:prstGeom prst="rect">
            <a:avLst/>
          </a:prstGeom>
        </p:spPr>
      </p:pic>
      <p:pic>
        <p:nvPicPr>
          <p:cNvPr id="15" name="Picture 14">
            <a:extLst>
              <a:ext uri="{FF2B5EF4-FFF2-40B4-BE49-F238E27FC236}">
                <a16:creationId xmlns:a16="http://schemas.microsoft.com/office/drawing/2014/main" id="{8BEB6154-2C0A-57B5-A380-BF956B759C07}"/>
              </a:ext>
            </a:extLst>
          </p:cNvPr>
          <p:cNvPicPr>
            <a:picLocks noChangeAspect="1"/>
          </p:cNvPicPr>
          <p:nvPr/>
        </p:nvPicPr>
        <p:blipFill>
          <a:blip r:embed="rId4"/>
          <a:stretch>
            <a:fillRect/>
          </a:stretch>
        </p:blipFill>
        <p:spPr>
          <a:xfrm>
            <a:off x="5943600" y="4724400"/>
            <a:ext cx="1371600" cy="1537854"/>
          </a:xfrm>
          <a:prstGeom prst="rect">
            <a:avLst/>
          </a:prstGeom>
        </p:spPr>
      </p:pic>
    </p:spTree>
    <p:extLst>
      <p:ext uri="{BB962C8B-B14F-4D97-AF65-F5344CB8AC3E}">
        <p14:creationId xmlns:p14="http://schemas.microsoft.com/office/powerpoint/2010/main" val="3551525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902CAF-D76B-8EBE-0A4D-7DC1B9CA54AF}"/>
              </a:ext>
            </a:extLst>
          </p:cNvPr>
          <p:cNvSpPr/>
          <p:nvPr/>
        </p:nvSpPr>
        <p:spPr>
          <a:xfrm>
            <a:off x="0" y="0"/>
            <a:ext cx="12192000" cy="175260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cs typeface="Leelawadee" panose="020B0502040204020203" pitchFamily="34" charset="-34"/>
              </a:rPr>
              <a:t>Gonorrhea Rate Among Both Males and Females has Been Decreasing Since 2021</a:t>
            </a:r>
            <a:br>
              <a:rPr lang="en-US" b="1"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Number of gonorrhea diagnoses per 100,000 people by sex at birth, Wisconsin 2019–2023</a:t>
            </a:r>
            <a:endParaRPr lang="en-US" sz="2400" dirty="0"/>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42</a:t>
            </a:fld>
            <a:endParaRPr lang="en-US" dirty="0"/>
          </a:p>
        </p:txBody>
      </p:sp>
      <p:graphicFrame>
        <p:nvGraphicFramePr>
          <p:cNvPr id="3" name="Chart 2">
            <a:extLst>
              <a:ext uri="{FF2B5EF4-FFF2-40B4-BE49-F238E27FC236}">
                <a16:creationId xmlns:a16="http://schemas.microsoft.com/office/drawing/2014/main" id="{F331B812-C13F-5114-FA0D-D69D69E509F1}"/>
              </a:ext>
            </a:extLst>
          </p:cNvPr>
          <p:cNvGraphicFramePr/>
          <p:nvPr>
            <p:extLst>
              <p:ext uri="{D42A27DB-BD31-4B8C-83A1-F6EECF244321}">
                <p14:modId xmlns:p14="http://schemas.microsoft.com/office/powerpoint/2010/main" val="3890361793"/>
              </p:ext>
            </p:extLst>
          </p:nvPr>
        </p:nvGraphicFramePr>
        <p:xfrm>
          <a:off x="1371600" y="2514600"/>
          <a:ext cx="10134599" cy="376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8">
            <a:extLst>
              <a:ext uri="{FF2B5EF4-FFF2-40B4-BE49-F238E27FC236}">
                <a16:creationId xmlns:a16="http://schemas.microsoft.com/office/drawing/2014/main" id="{4A23CAB1-95C7-4D0F-E62B-E3EEF6DA4A01}"/>
              </a:ext>
            </a:extLst>
          </p:cNvPr>
          <p:cNvSpPr txBox="1"/>
          <p:nvPr/>
        </p:nvSpPr>
        <p:spPr>
          <a:xfrm>
            <a:off x="286932" y="3387668"/>
            <a:ext cx="1566702" cy="43940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5000"/>
              </a:lnSpc>
              <a:spcAft>
                <a:spcPts val="1000"/>
              </a:spcAft>
            </a:pPr>
            <a:r>
              <a:rPr lang="en-US" sz="2400" b="1" dirty="0">
                <a:solidFill>
                  <a:srgbClr val="800280"/>
                </a:solidFill>
                <a:latin typeface="Franklin Gothic Book" panose="020B0503020102020204" pitchFamily="34" charset="0"/>
                <a:ea typeface="Calibri" panose="020F0502020204030204" pitchFamily="34" charset="0"/>
                <a:cs typeface="Times New Roman" panose="02020603050405020304" pitchFamily="18" charset="0"/>
              </a:rPr>
              <a:t>Female</a:t>
            </a: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7" name="Text Box 22">
            <a:extLst>
              <a:ext uri="{FF2B5EF4-FFF2-40B4-BE49-F238E27FC236}">
                <a16:creationId xmlns:a16="http://schemas.microsoft.com/office/drawing/2014/main" id="{595E9554-2A4D-B5C6-33BE-E5742DB41973}"/>
              </a:ext>
            </a:extLst>
          </p:cNvPr>
          <p:cNvSpPr txBox="1"/>
          <p:nvPr/>
        </p:nvSpPr>
        <p:spPr>
          <a:xfrm>
            <a:off x="606655" y="2892037"/>
            <a:ext cx="1218905" cy="43940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5000"/>
              </a:lnSpc>
              <a:spcAft>
                <a:spcPts val="1000"/>
              </a:spcAft>
            </a:pPr>
            <a:r>
              <a:rPr lang="en-US" sz="2400" b="1" dirty="0">
                <a:solidFill>
                  <a:srgbClr val="0033A1"/>
                </a:solidFill>
                <a:latin typeface="Franklin Gothic Book" panose="020B0503020102020204" pitchFamily="34" charset="0"/>
                <a:ea typeface="Calibri" panose="020F0502020204030204" pitchFamily="34" charset="0"/>
                <a:cs typeface="Times New Roman" panose="02020603050405020304" pitchFamily="18" charset="0"/>
              </a:rPr>
              <a:t>Male</a:t>
            </a: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3092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5B3B8-4CCF-35CC-BA1F-B93D2A1B26D1}"/>
              </a:ext>
            </a:extLst>
          </p:cNvPr>
          <p:cNvSpPr/>
          <p:nvPr/>
        </p:nvSpPr>
        <p:spPr>
          <a:xfrm>
            <a:off x="0" y="-1"/>
            <a:ext cx="12192000" cy="1371600"/>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4000" b="1" dirty="0">
                <a:solidFill>
                  <a:schemeClr val="tx1"/>
                </a:solidFill>
                <a:latin typeface="Leelawadee" panose="020B0502040204020203" pitchFamily="34" charset="-34"/>
                <a:cs typeface="Leelawadee" panose="020B0502040204020203" pitchFamily="34" charset="-34"/>
              </a:rPr>
              <a:t>Overall Trend of Gonorrhea by Age Groups</a:t>
            </a:r>
            <a:br>
              <a:rPr lang="en-US" b="1"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Trend of gonorrhea diagnoses per 100,000 people by age at diagnosis in Wisconsin, 2019</a:t>
            </a:r>
            <a:r>
              <a:rPr lang="en-US" sz="2400" dirty="0">
                <a:solidFill>
                  <a:schemeClr val="tx1"/>
                </a:solidFill>
                <a:latin typeface="Tahoma" panose="020B0604030504040204" pitchFamily="34" charset="0"/>
                <a:cs typeface="Leelawadee" panose="020B0502040204020203" pitchFamily="34" charset="-34"/>
              </a:rPr>
              <a:t>–</a:t>
            </a:r>
            <a:r>
              <a:rPr lang="en-US" sz="2400" dirty="0">
                <a:solidFill>
                  <a:schemeClr val="tx1"/>
                </a:solidFill>
                <a:latin typeface="Franklin Gothic Book" panose="020B0503020102020204" pitchFamily="34" charset="0"/>
                <a:cs typeface="Leelawadee" panose="020B0502040204020203" pitchFamily="34" charset="-34"/>
              </a:rPr>
              <a:t>2023</a:t>
            </a:r>
            <a:endParaRPr lang="en-US" sz="2400" dirty="0"/>
          </a:p>
        </p:txBody>
      </p:sp>
      <p:sp>
        <p:nvSpPr>
          <p:cNvPr id="4" name="Slide Number Placeholder 3">
            <a:extLst>
              <a:ext uri="{FF2B5EF4-FFF2-40B4-BE49-F238E27FC236}">
                <a16:creationId xmlns:a16="http://schemas.microsoft.com/office/drawing/2014/main" id="{B1D06483-D51C-1ED4-52F7-9160F7AE3B98}"/>
              </a:ext>
            </a:extLst>
          </p:cNvPr>
          <p:cNvSpPr>
            <a:spLocks noGrp="1"/>
          </p:cNvSpPr>
          <p:nvPr>
            <p:ph type="sldNum" sz="quarter" idx="4"/>
          </p:nvPr>
        </p:nvSpPr>
        <p:spPr/>
        <p:txBody>
          <a:bodyPr/>
          <a:lstStyle/>
          <a:p>
            <a:pPr>
              <a:defRPr/>
            </a:pPr>
            <a:fld id="{43861BFF-92AD-4B19-9909-DA3357BA777B}" type="slidenum">
              <a:rPr lang="en-US" smtClean="0"/>
              <a:pPr>
                <a:defRPr/>
              </a:pPr>
              <a:t>43</a:t>
            </a:fld>
            <a:endParaRPr lang="en-US" dirty="0"/>
          </a:p>
        </p:txBody>
      </p:sp>
      <p:graphicFrame>
        <p:nvGraphicFramePr>
          <p:cNvPr id="3" name="Chart 2">
            <a:extLst>
              <a:ext uri="{FF2B5EF4-FFF2-40B4-BE49-F238E27FC236}">
                <a16:creationId xmlns:a16="http://schemas.microsoft.com/office/drawing/2014/main" id="{4F92526C-CEEC-4E9E-98B1-8529B3159BD7}"/>
              </a:ext>
            </a:extLst>
          </p:cNvPr>
          <p:cNvGraphicFramePr>
            <a:graphicFrameLocks/>
          </p:cNvGraphicFramePr>
          <p:nvPr>
            <p:extLst>
              <p:ext uri="{D42A27DB-BD31-4B8C-83A1-F6EECF244321}">
                <p14:modId xmlns:p14="http://schemas.microsoft.com/office/powerpoint/2010/main" val="3204416103"/>
              </p:ext>
            </p:extLst>
          </p:nvPr>
        </p:nvGraphicFramePr>
        <p:xfrm>
          <a:off x="990600" y="1991112"/>
          <a:ext cx="10210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FB36A3C-86F6-D101-F112-1E197B83ABD0}"/>
              </a:ext>
            </a:extLst>
          </p:cNvPr>
          <p:cNvSpPr txBox="1"/>
          <p:nvPr/>
        </p:nvSpPr>
        <p:spPr>
          <a:xfrm>
            <a:off x="1827964" y="1861914"/>
            <a:ext cx="1438507" cy="830997"/>
          </a:xfrm>
          <a:prstGeom prst="rect">
            <a:avLst/>
          </a:prstGeom>
          <a:noFill/>
        </p:spPr>
        <p:txBody>
          <a:bodyPr wrap="square" rtlCol="0">
            <a:spAutoFit/>
          </a:bodyPr>
          <a:lstStyle/>
          <a:p>
            <a:pPr algn="ctr"/>
            <a:r>
              <a:rPr lang="en-US" sz="2400" b="1" dirty="0">
                <a:solidFill>
                  <a:schemeClr val="accent1"/>
                </a:solidFill>
                <a:latin typeface="Franklin Gothic Book" panose="020B0503020102020204" pitchFamily="34" charset="0"/>
              </a:rPr>
              <a:t>15–19</a:t>
            </a:r>
          </a:p>
          <a:p>
            <a:pPr algn="ctr"/>
            <a:r>
              <a:rPr lang="en-US" sz="2400" b="1" dirty="0">
                <a:solidFill>
                  <a:schemeClr val="accent1"/>
                </a:solidFill>
                <a:latin typeface="Franklin Gothic Book" panose="020B0503020102020204" pitchFamily="34" charset="0"/>
              </a:rPr>
              <a:t>years </a:t>
            </a:r>
            <a:endParaRPr lang="en-US" sz="2400" b="1" dirty="0">
              <a:solidFill>
                <a:srgbClr val="FF0000"/>
              </a:solidFill>
              <a:latin typeface="Franklin Gothic Book" panose="020B0503020102020204" pitchFamily="34" charset="0"/>
            </a:endParaRPr>
          </a:p>
        </p:txBody>
      </p:sp>
      <p:sp>
        <p:nvSpPr>
          <p:cNvPr id="11" name="TextBox 10">
            <a:extLst>
              <a:ext uri="{FF2B5EF4-FFF2-40B4-BE49-F238E27FC236}">
                <a16:creationId xmlns:a16="http://schemas.microsoft.com/office/drawing/2014/main" id="{66EE5416-7859-A6E2-BF22-B4C768AAE236}"/>
              </a:ext>
            </a:extLst>
          </p:cNvPr>
          <p:cNvSpPr txBox="1"/>
          <p:nvPr/>
        </p:nvSpPr>
        <p:spPr>
          <a:xfrm>
            <a:off x="4008987" y="1863746"/>
            <a:ext cx="1248937" cy="830997"/>
          </a:xfrm>
          <a:prstGeom prst="rect">
            <a:avLst/>
          </a:prstGeom>
          <a:noFill/>
        </p:spPr>
        <p:txBody>
          <a:bodyPr wrap="square" rtlCol="0">
            <a:spAutoFit/>
          </a:bodyPr>
          <a:lstStyle/>
          <a:p>
            <a:pPr algn="ctr"/>
            <a:r>
              <a:rPr lang="en-US" sz="2400" b="1" dirty="0">
                <a:solidFill>
                  <a:srgbClr val="0033A1"/>
                </a:solidFill>
                <a:latin typeface="Franklin Gothic Book" panose="020B0503020102020204" pitchFamily="34" charset="0"/>
              </a:rPr>
              <a:t>20–24</a:t>
            </a:r>
          </a:p>
          <a:p>
            <a:pPr algn="ctr"/>
            <a:r>
              <a:rPr lang="en-US" sz="2400" b="1" dirty="0">
                <a:solidFill>
                  <a:srgbClr val="0033A1"/>
                </a:solidFill>
                <a:latin typeface="Franklin Gothic Book" panose="020B0503020102020204" pitchFamily="34" charset="0"/>
              </a:rPr>
              <a:t>years</a:t>
            </a:r>
          </a:p>
        </p:txBody>
      </p:sp>
      <p:sp>
        <p:nvSpPr>
          <p:cNvPr id="12" name="TextBox 11">
            <a:extLst>
              <a:ext uri="{FF2B5EF4-FFF2-40B4-BE49-F238E27FC236}">
                <a16:creationId xmlns:a16="http://schemas.microsoft.com/office/drawing/2014/main" id="{40C845C8-4788-8603-56B3-A3C6152D61F1}"/>
              </a:ext>
            </a:extLst>
          </p:cNvPr>
          <p:cNvSpPr txBox="1"/>
          <p:nvPr/>
        </p:nvSpPr>
        <p:spPr>
          <a:xfrm>
            <a:off x="6535389" y="1858666"/>
            <a:ext cx="1248937" cy="830997"/>
          </a:xfrm>
          <a:prstGeom prst="rect">
            <a:avLst/>
          </a:prstGeom>
          <a:noFill/>
        </p:spPr>
        <p:txBody>
          <a:bodyPr wrap="square" rtlCol="0">
            <a:spAutoFit/>
          </a:bodyPr>
          <a:lstStyle/>
          <a:p>
            <a:pPr algn="ctr"/>
            <a:r>
              <a:rPr lang="en-US" sz="2400" b="1" dirty="0">
                <a:solidFill>
                  <a:srgbClr val="2A5934"/>
                </a:solidFill>
                <a:latin typeface="Franklin Gothic Book" panose="020B0503020102020204" pitchFamily="34" charset="0"/>
              </a:rPr>
              <a:t>25–29</a:t>
            </a:r>
          </a:p>
          <a:p>
            <a:pPr algn="ctr"/>
            <a:r>
              <a:rPr lang="en-US" sz="2400" b="1" dirty="0">
                <a:solidFill>
                  <a:srgbClr val="2A5934"/>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
        <p:nvSpPr>
          <p:cNvPr id="13" name="TextBox 12">
            <a:extLst>
              <a:ext uri="{FF2B5EF4-FFF2-40B4-BE49-F238E27FC236}">
                <a16:creationId xmlns:a16="http://schemas.microsoft.com/office/drawing/2014/main" id="{A958A321-6904-5352-E999-74D644E48E20}"/>
              </a:ext>
            </a:extLst>
          </p:cNvPr>
          <p:cNvSpPr txBox="1"/>
          <p:nvPr/>
        </p:nvSpPr>
        <p:spPr>
          <a:xfrm>
            <a:off x="9023287" y="1858666"/>
            <a:ext cx="1248937" cy="830997"/>
          </a:xfrm>
          <a:prstGeom prst="rect">
            <a:avLst/>
          </a:prstGeom>
          <a:noFill/>
        </p:spPr>
        <p:txBody>
          <a:bodyPr wrap="square" rtlCol="0">
            <a:spAutoFit/>
          </a:bodyPr>
          <a:lstStyle/>
          <a:p>
            <a:pPr algn="ctr"/>
            <a:r>
              <a:rPr lang="en-US" sz="2400" b="1" dirty="0">
                <a:solidFill>
                  <a:srgbClr val="DC6D12"/>
                </a:solidFill>
                <a:latin typeface="Franklin Gothic Book" panose="020B0503020102020204" pitchFamily="34" charset="0"/>
              </a:rPr>
              <a:t>30–39</a:t>
            </a:r>
          </a:p>
          <a:p>
            <a:pPr algn="ctr"/>
            <a:r>
              <a:rPr lang="en-US" sz="2400" b="1" dirty="0">
                <a:solidFill>
                  <a:srgbClr val="DC6D12"/>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Tree>
    <p:extLst>
      <p:ext uri="{BB962C8B-B14F-4D97-AF65-F5344CB8AC3E}">
        <p14:creationId xmlns:p14="http://schemas.microsoft.com/office/powerpoint/2010/main" val="999925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5B3B8-4CCF-35CC-BA1F-B93D2A1B26D1}"/>
              </a:ext>
            </a:extLst>
          </p:cNvPr>
          <p:cNvSpPr/>
          <p:nvPr/>
        </p:nvSpPr>
        <p:spPr>
          <a:xfrm>
            <a:off x="0" y="-2"/>
            <a:ext cx="12192000" cy="1828802"/>
          </a:xfrm>
          <a:prstGeom prst="rect">
            <a:avLst/>
          </a:prstGeom>
          <a:solidFill>
            <a:srgbClr val="003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Leelawadee" panose="020B0502040204020203" pitchFamily="34" charset="-34"/>
                <a:ea typeface="Calibri" panose="020F0502020204030204" pitchFamily="34" charset="0"/>
                <a:cs typeface="Leelawadee" panose="020B0502040204020203" pitchFamily="34" charset="-34"/>
              </a:rPr>
              <a:t>In 2023, the Incidence of Gonorrhea was Slightly Higher Among Females Aged 15–24 Years Than Males the Same Age</a:t>
            </a:r>
            <a:endParaRPr lang="en-US" sz="4000" dirty="0"/>
          </a:p>
        </p:txBody>
      </p:sp>
      <p:sp>
        <p:nvSpPr>
          <p:cNvPr id="4" name="Slide Number Placeholder 3">
            <a:extLst>
              <a:ext uri="{FF2B5EF4-FFF2-40B4-BE49-F238E27FC236}">
                <a16:creationId xmlns:a16="http://schemas.microsoft.com/office/drawing/2014/main" id="{B1D06483-D51C-1ED4-52F7-9160F7AE3B98}"/>
              </a:ext>
            </a:extLst>
          </p:cNvPr>
          <p:cNvSpPr>
            <a:spLocks noGrp="1"/>
          </p:cNvSpPr>
          <p:nvPr>
            <p:ph type="sldNum" sz="quarter" idx="4"/>
          </p:nvPr>
        </p:nvSpPr>
        <p:spPr/>
        <p:txBody>
          <a:bodyPr/>
          <a:lstStyle/>
          <a:p>
            <a:pPr>
              <a:defRPr/>
            </a:pPr>
            <a:fld id="{43861BFF-92AD-4B19-9909-DA3357BA777B}" type="slidenum">
              <a:rPr lang="en-US" smtClean="0"/>
              <a:pPr>
                <a:defRPr/>
              </a:pPr>
              <a:t>44</a:t>
            </a:fld>
            <a:endParaRPr lang="en-US" dirty="0"/>
          </a:p>
        </p:txBody>
      </p:sp>
      <p:graphicFrame>
        <p:nvGraphicFramePr>
          <p:cNvPr id="6" name="Chart 5">
            <a:extLst>
              <a:ext uri="{FF2B5EF4-FFF2-40B4-BE49-F238E27FC236}">
                <a16:creationId xmlns:a16="http://schemas.microsoft.com/office/drawing/2014/main" id="{BBF8802E-8764-4356-B9B4-983D81941B14}"/>
              </a:ext>
            </a:extLst>
          </p:cNvPr>
          <p:cNvGraphicFramePr>
            <a:graphicFrameLocks/>
          </p:cNvGraphicFramePr>
          <p:nvPr>
            <p:extLst>
              <p:ext uri="{D42A27DB-BD31-4B8C-83A1-F6EECF244321}">
                <p14:modId xmlns:p14="http://schemas.microsoft.com/office/powerpoint/2010/main" val="1132464366"/>
              </p:ext>
            </p:extLst>
          </p:nvPr>
        </p:nvGraphicFramePr>
        <p:xfrm>
          <a:off x="3124200" y="1752998"/>
          <a:ext cx="7927848" cy="48097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0C8F690-04A2-EF0A-D76B-7412A5EB86DB}"/>
              </a:ext>
            </a:extLst>
          </p:cNvPr>
          <p:cNvSpPr txBox="1"/>
          <p:nvPr/>
        </p:nvSpPr>
        <p:spPr>
          <a:xfrm>
            <a:off x="3124200" y="1848346"/>
            <a:ext cx="1371600" cy="3564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rgbClr val="0033A1"/>
                </a:solidFill>
                <a:latin typeface="Franklin Gothic Book" panose="020B0503020102020204" pitchFamily="34" charset="0"/>
                <a:cs typeface="Times New Roman" panose="02020603050405020304" pitchFamily="18" charset="0"/>
              </a:rPr>
              <a:t>Male</a:t>
            </a:r>
          </a:p>
        </p:txBody>
      </p:sp>
      <p:sp>
        <p:nvSpPr>
          <p:cNvPr id="9" name="TextBox 8">
            <a:extLst>
              <a:ext uri="{FF2B5EF4-FFF2-40B4-BE49-F238E27FC236}">
                <a16:creationId xmlns:a16="http://schemas.microsoft.com/office/drawing/2014/main" id="{5BC5EA68-AE6E-AD9D-3B9A-F9202BCE2F99}"/>
              </a:ext>
            </a:extLst>
          </p:cNvPr>
          <p:cNvSpPr txBox="1"/>
          <p:nvPr/>
        </p:nvSpPr>
        <p:spPr>
          <a:xfrm>
            <a:off x="7848600" y="1848346"/>
            <a:ext cx="1371600" cy="3564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rgbClr val="800280"/>
                </a:solidFill>
                <a:latin typeface="Franklin Gothic Book" panose="020B0503020102020204" pitchFamily="34" charset="0"/>
                <a:cs typeface="Times New Roman" panose="02020603050405020304" pitchFamily="18" charset="0"/>
              </a:rPr>
              <a:t>Female</a:t>
            </a:r>
          </a:p>
        </p:txBody>
      </p:sp>
      <p:sp>
        <p:nvSpPr>
          <p:cNvPr id="14" name="TextBox 5">
            <a:extLst>
              <a:ext uri="{FF2B5EF4-FFF2-40B4-BE49-F238E27FC236}">
                <a16:creationId xmlns:a16="http://schemas.microsoft.com/office/drawing/2014/main" id="{7AA52AA3-5FF4-78E6-712B-C120A12F8876}"/>
              </a:ext>
            </a:extLst>
          </p:cNvPr>
          <p:cNvSpPr txBox="1"/>
          <p:nvPr/>
        </p:nvSpPr>
        <p:spPr>
          <a:xfrm>
            <a:off x="5867400" y="1860884"/>
            <a:ext cx="872063" cy="3564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latin typeface="Franklin Gothic Book" panose="020B0503020102020204" pitchFamily="34" charset="0"/>
                <a:cs typeface="Times New Roman" panose="02020603050405020304" pitchFamily="18" charset="0"/>
              </a:rPr>
              <a:t>Age</a:t>
            </a:r>
          </a:p>
        </p:txBody>
      </p:sp>
    </p:spTree>
    <p:extLst>
      <p:ext uri="{BB962C8B-B14F-4D97-AF65-F5344CB8AC3E}">
        <p14:creationId xmlns:p14="http://schemas.microsoft.com/office/powerpoint/2010/main" val="831113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64"/>
            <a:ext cx="12192000" cy="2101864"/>
          </a:xfrm>
          <a:solidFill>
            <a:srgbClr val="003D78"/>
          </a:solidFill>
        </p:spPr>
        <p:txBody>
          <a:bodyPr/>
          <a:lstStyle/>
          <a:p>
            <a:pPr marL="182880" algn="l">
              <a:lnSpc>
                <a:spcPct val="115000"/>
              </a:lnSpc>
              <a:spcBef>
                <a:spcPts val="0"/>
              </a:spcBef>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Gonorrhea Rates Have Been Declining Across all Races and Ethnicities since 2019</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Rates of gonorrhea diagnoses per 100,000 people by race/ethnicity, 2019–2023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FC28A271-1F92-408A-8DD4-61555F7246B3}"/>
              </a:ext>
            </a:extLst>
          </p:cNvPr>
          <p:cNvSpPr/>
          <p:nvPr/>
        </p:nvSpPr>
        <p:spPr>
          <a:xfrm>
            <a:off x="1331349" y="2856216"/>
            <a:ext cx="902812" cy="461665"/>
          </a:xfrm>
          <a:prstGeom prst="rect">
            <a:avLst/>
          </a:prstGeom>
        </p:spPr>
        <p:txBody>
          <a:bodyPr wrap="none">
            <a:spAutoFit/>
          </a:bodyPr>
          <a:lstStyle/>
          <a:p>
            <a:pPr algn="r"/>
            <a:r>
              <a:rPr lang="en-US" sz="2400" b="1" dirty="0">
                <a:solidFill>
                  <a:srgbClr val="800080"/>
                </a:solidFill>
                <a:latin typeface="Franklin Gothic Book" panose="020B0503020102020204" pitchFamily="34" charset="0"/>
                <a:cs typeface="Times New Roman" panose="02020603050405020304" pitchFamily="18" charset="0"/>
              </a:rPr>
              <a:t>Black</a:t>
            </a:r>
          </a:p>
        </p:txBody>
      </p:sp>
      <p:graphicFrame>
        <p:nvGraphicFramePr>
          <p:cNvPr id="3" name="Chart 2">
            <a:extLst>
              <a:ext uri="{FF2B5EF4-FFF2-40B4-BE49-F238E27FC236}">
                <a16:creationId xmlns:a16="http://schemas.microsoft.com/office/drawing/2014/main" id="{67556265-604C-FDF9-A99E-C39747779BDB}"/>
              </a:ext>
            </a:extLst>
          </p:cNvPr>
          <p:cNvGraphicFramePr/>
          <p:nvPr>
            <p:extLst>
              <p:ext uri="{D42A27DB-BD31-4B8C-83A1-F6EECF244321}">
                <p14:modId xmlns:p14="http://schemas.microsoft.com/office/powerpoint/2010/main" val="4103738611"/>
              </p:ext>
            </p:extLst>
          </p:nvPr>
        </p:nvGraphicFramePr>
        <p:xfrm>
          <a:off x="2217387" y="2514600"/>
          <a:ext cx="9339613"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11">
            <a:extLst>
              <a:ext uri="{FF2B5EF4-FFF2-40B4-BE49-F238E27FC236}">
                <a16:creationId xmlns:a16="http://schemas.microsoft.com/office/drawing/2014/main" id="{B9CC6918-6323-7F0B-AE65-EF0A0396C57B}"/>
              </a:ext>
            </a:extLst>
          </p:cNvPr>
          <p:cNvSpPr txBox="1"/>
          <p:nvPr/>
        </p:nvSpPr>
        <p:spPr>
          <a:xfrm>
            <a:off x="1295400" y="4673600"/>
            <a:ext cx="1370998" cy="46166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rgbClr val="2A5934"/>
                </a:solidFill>
                <a:latin typeface="Franklin Gothic Book" panose="020B0503020102020204" pitchFamily="34" charset="0"/>
                <a:ea typeface="Calibri" panose="020F0502020204030204" pitchFamily="34" charset="0"/>
                <a:cs typeface="Times New Roman" panose="02020603050405020304" pitchFamily="18" charset="0"/>
              </a:rPr>
              <a:t>Hispanic</a:t>
            </a: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6" name="Text Box 212">
            <a:extLst>
              <a:ext uri="{FF2B5EF4-FFF2-40B4-BE49-F238E27FC236}">
                <a16:creationId xmlns:a16="http://schemas.microsoft.com/office/drawing/2014/main" id="{7D09E887-2F5E-23C0-C19C-2ADDC5A8F362}"/>
              </a:ext>
            </a:extLst>
          </p:cNvPr>
          <p:cNvSpPr txBox="1"/>
          <p:nvPr/>
        </p:nvSpPr>
        <p:spPr>
          <a:xfrm>
            <a:off x="1633187" y="5054600"/>
            <a:ext cx="1066800" cy="46166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rgbClr val="0033A1"/>
                </a:solidFill>
                <a:latin typeface="Franklin Gothic Book" panose="020B0503020102020204" pitchFamily="34" charset="0"/>
                <a:ea typeface="Calibri" panose="020F0502020204030204" pitchFamily="34" charset="0"/>
                <a:cs typeface="Times New Roman" panose="02020603050405020304" pitchFamily="18" charset="0"/>
              </a:rPr>
              <a:t>White</a:t>
            </a: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2725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C780BD-3E91-6590-04AB-0FD8BA85AEF1}"/>
              </a:ext>
            </a:extLst>
          </p:cNvPr>
          <p:cNvPicPr>
            <a:picLocks noChangeAspect="1"/>
          </p:cNvPicPr>
          <p:nvPr/>
        </p:nvPicPr>
        <p:blipFill>
          <a:blip r:embed="rId3"/>
          <a:stretch>
            <a:fillRect/>
          </a:stretch>
        </p:blipFill>
        <p:spPr>
          <a:xfrm>
            <a:off x="1085850" y="1247775"/>
            <a:ext cx="10020300" cy="5229225"/>
          </a:xfrm>
          <a:prstGeom prst="rect">
            <a:avLst/>
          </a:prstGeom>
        </p:spPr>
      </p:pic>
      <p:sp>
        <p:nvSpPr>
          <p:cNvPr id="2" name="Title 1">
            <a:extLst>
              <a:ext uri="{FF2B5EF4-FFF2-40B4-BE49-F238E27FC236}">
                <a16:creationId xmlns:a16="http://schemas.microsoft.com/office/drawing/2014/main" id="{BE3F2847-089D-030A-7489-A69353D566FC}"/>
              </a:ext>
            </a:extLst>
          </p:cNvPr>
          <p:cNvSpPr>
            <a:spLocks noGrp="1"/>
          </p:cNvSpPr>
          <p:nvPr>
            <p:ph type="title"/>
          </p:nvPr>
        </p:nvSpPr>
        <p:spPr>
          <a:xfrm>
            <a:off x="0" y="0"/>
            <a:ext cx="124206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Gonorrhea Does Not Impact People of All Races and Ethnicities Equally</a:t>
            </a:r>
          </a:p>
        </p:txBody>
      </p:sp>
      <p:sp>
        <p:nvSpPr>
          <p:cNvPr id="4" name="Slide Number Placeholder 3">
            <a:extLst>
              <a:ext uri="{FF2B5EF4-FFF2-40B4-BE49-F238E27FC236}">
                <a16:creationId xmlns:a16="http://schemas.microsoft.com/office/drawing/2014/main" id="{ADCB335A-F66F-425F-AF9A-30B8C65CE2B4}"/>
              </a:ext>
            </a:extLst>
          </p:cNvPr>
          <p:cNvSpPr>
            <a:spLocks noGrp="1"/>
          </p:cNvSpPr>
          <p:nvPr>
            <p:ph type="sldNum" sz="quarter" idx="4"/>
          </p:nvPr>
        </p:nvSpPr>
        <p:spPr/>
        <p:txBody>
          <a:bodyPr/>
          <a:lstStyle/>
          <a:p>
            <a:pPr>
              <a:defRPr/>
            </a:pPr>
            <a:fld id="{43861BFF-92AD-4B19-9909-DA3357BA777B}" type="slidenum">
              <a:rPr lang="en-US" smtClean="0"/>
              <a:pPr>
                <a:defRPr/>
              </a:pPr>
              <a:t>46</a:t>
            </a:fld>
            <a:endParaRPr lang="en-US" dirty="0"/>
          </a:p>
        </p:txBody>
      </p:sp>
    </p:spTree>
    <p:extLst>
      <p:ext uri="{BB962C8B-B14F-4D97-AF65-F5344CB8AC3E}">
        <p14:creationId xmlns:p14="http://schemas.microsoft.com/office/powerpoint/2010/main" val="3027499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 y="3276600"/>
            <a:ext cx="9265920" cy="762000"/>
          </a:xfrm>
          <a:noFill/>
        </p:spPr>
        <p:txBody>
          <a:bodyPr>
            <a:normAutofit/>
          </a:bodyPr>
          <a:lstStyle/>
          <a:p>
            <a:r>
              <a:rPr lang="en-US" sz="4000" b="1" dirty="0">
                <a:latin typeface="Leelawadee" panose="020B0502040204020203" pitchFamily="34" charset="-34"/>
                <a:cs typeface="Leelawadee" panose="020B0502040204020203" pitchFamily="34" charset="-34"/>
              </a:rPr>
              <a:t>Chlamydia </a:t>
            </a:r>
          </a:p>
        </p:txBody>
      </p:sp>
    </p:spTree>
    <p:extLst>
      <p:ext uri="{BB962C8B-B14F-4D97-AF65-F5344CB8AC3E}">
        <p14:creationId xmlns:p14="http://schemas.microsoft.com/office/powerpoint/2010/main" val="3317472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0" y="1"/>
            <a:ext cx="12192000" cy="1295400"/>
          </a:xfrm>
          <a:solidFill>
            <a:srgbClr val="003D78"/>
          </a:solidFill>
        </p:spPr>
        <p:txBody>
          <a:bodyPr/>
          <a:lstStyle/>
          <a:p>
            <a:pPr algn="l"/>
            <a:r>
              <a:rPr lang="en-US" b="1" dirty="0">
                <a:solidFill>
                  <a:schemeClr val="tx1"/>
                </a:solidFill>
                <a:latin typeface="Leelawadee" panose="020B0502040204020203" pitchFamily="34" charset="-34"/>
                <a:cs typeface="Leelawadee" panose="020B0502040204020203" pitchFamily="34" charset="-34"/>
              </a:rPr>
              <a:t>Chlamydia is the Most Commonly Reported STI</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4"/>
          </p:nvPr>
        </p:nvSpPr>
        <p:spPr/>
        <p:txBody>
          <a:bodyPr/>
          <a:lstStyle/>
          <a:p>
            <a:pPr>
              <a:defRPr/>
            </a:pPr>
            <a:fld id="{43861BFF-92AD-4B19-9909-DA3357BA777B}" type="slidenum">
              <a:rPr lang="en-US" smtClean="0"/>
              <a:pPr>
                <a:defRPr/>
              </a:pPr>
              <a:t>48</a:t>
            </a:fld>
            <a:endParaRPr lang="en-US" dirty="0"/>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1497552676"/>
              </p:ext>
            </p:extLst>
          </p:nvPr>
        </p:nvGraphicFramePr>
        <p:xfrm>
          <a:off x="5918200" y="1725027"/>
          <a:ext cx="5638800" cy="42566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18D5DEE-A3D1-6D8D-F7FC-0C8CEADA23BF}"/>
              </a:ext>
            </a:extLst>
          </p:cNvPr>
          <p:cNvSpPr txBox="1"/>
          <p:nvPr/>
        </p:nvSpPr>
        <p:spPr>
          <a:xfrm>
            <a:off x="1143000" y="3068533"/>
            <a:ext cx="3340100" cy="1569660"/>
          </a:xfrm>
          <a:prstGeom prst="rect">
            <a:avLst/>
          </a:prstGeom>
          <a:noFill/>
        </p:spPr>
        <p:txBody>
          <a:bodyPr wrap="square">
            <a:spAutoFit/>
          </a:bodyPr>
          <a:lstStyle/>
          <a:p>
            <a:r>
              <a:rPr lang="en-US" sz="2400" dirty="0">
                <a:solidFill>
                  <a:schemeClr val="bg1"/>
                </a:solidFill>
                <a:latin typeface="Franklin Gothic Book" panose="020B0503020102020204" pitchFamily="34" charset="0"/>
                <a:cs typeface="Leelawadee" panose="020B0502040204020203" pitchFamily="34" charset="-34"/>
              </a:rPr>
              <a:t>A total of 24,992 cases of chlamydia were reported in Wisconsin in 2023.</a:t>
            </a:r>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570484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7947-22E8-9DD7-6878-753A23879CFD}"/>
              </a:ext>
            </a:extLst>
          </p:cNvPr>
          <p:cNvSpPr>
            <a:spLocks noGrp="1"/>
          </p:cNvSpPr>
          <p:nvPr>
            <p:ph type="title"/>
          </p:nvPr>
        </p:nvSpPr>
        <p:spPr>
          <a:xfrm>
            <a:off x="0" y="1"/>
            <a:ext cx="12192000" cy="1371600"/>
          </a:xfrm>
          <a:solidFill>
            <a:srgbClr val="003D78"/>
          </a:solidFill>
        </p:spPr>
        <p:txBody>
          <a:bodyPr/>
          <a:lstStyle/>
          <a:p>
            <a:pPr marL="182880" algn="l">
              <a:lnSpc>
                <a:spcPct val="115000"/>
              </a:lnSpc>
              <a:spcBef>
                <a:spcPts val="0"/>
              </a:spcBef>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The Reported Number of Chlamydia Cases Decreased for the Third Consecutive Year</a:t>
            </a:r>
            <a:endParaRPr lang="en-US" sz="4800" dirty="0">
              <a:solidFill>
                <a:schemeClr val="tx1"/>
              </a:solidFill>
            </a:endParaRPr>
          </a:p>
        </p:txBody>
      </p:sp>
      <p:sp>
        <p:nvSpPr>
          <p:cNvPr id="4" name="Slide Number Placeholder 3">
            <a:extLst>
              <a:ext uri="{FF2B5EF4-FFF2-40B4-BE49-F238E27FC236}">
                <a16:creationId xmlns:a16="http://schemas.microsoft.com/office/drawing/2014/main" id="{082BBD5D-52C6-364A-4780-454895CBF589}"/>
              </a:ext>
            </a:extLst>
          </p:cNvPr>
          <p:cNvSpPr>
            <a:spLocks noGrp="1"/>
          </p:cNvSpPr>
          <p:nvPr>
            <p:ph type="sldNum" sz="quarter" idx="4"/>
          </p:nvPr>
        </p:nvSpPr>
        <p:spPr/>
        <p:txBody>
          <a:bodyPr/>
          <a:lstStyle/>
          <a:p>
            <a:pPr>
              <a:defRPr/>
            </a:pPr>
            <a:fld id="{43861BFF-92AD-4B19-9909-DA3357BA777B}" type="slidenum">
              <a:rPr lang="en-US" smtClean="0"/>
              <a:pPr>
                <a:defRPr/>
              </a:pPr>
              <a:t>49</a:t>
            </a:fld>
            <a:endParaRPr lang="en-US" dirty="0"/>
          </a:p>
        </p:txBody>
      </p:sp>
      <p:graphicFrame>
        <p:nvGraphicFramePr>
          <p:cNvPr id="5" name="Chart 4">
            <a:extLst>
              <a:ext uri="{FF2B5EF4-FFF2-40B4-BE49-F238E27FC236}">
                <a16:creationId xmlns:a16="http://schemas.microsoft.com/office/drawing/2014/main" id="{79BA71B7-0B27-C228-4450-8708AF999D0A}"/>
              </a:ext>
            </a:extLst>
          </p:cNvPr>
          <p:cNvGraphicFramePr/>
          <p:nvPr>
            <p:extLst>
              <p:ext uri="{D42A27DB-BD31-4B8C-83A1-F6EECF244321}">
                <p14:modId xmlns:p14="http://schemas.microsoft.com/office/powerpoint/2010/main" val="1823775349"/>
              </p:ext>
            </p:extLst>
          </p:nvPr>
        </p:nvGraphicFramePr>
        <p:xfrm>
          <a:off x="1487424" y="2021889"/>
          <a:ext cx="9217152"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191B1937-7D81-3B93-4A04-176E69C71A31}"/>
              </a:ext>
            </a:extLst>
          </p:cNvPr>
          <p:cNvCxnSpPr>
            <a:cxnSpLocks/>
          </p:cNvCxnSpPr>
          <p:nvPr/>
        </p:nvCxnSpPr>
        <p:spPr>
          <a:xfrm>
            <a:off x="6019800" y="2590800"/>
            <a:ext cx="3810000" cy="1371600"/>
          </a:xfrm>
          <a:prstGeom prst="straightConnector1">
            <a:avLst/>
          </a:prstGeom>
          <a:ln w="88900">
            <a:tailEnd type="triangle"/>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9FC62AC5-BE0A-8538-D82E-E0E735BE5287}"/>
              </a:ext>
            </a:extLst>
          </p:cNvPr>
          <p:cNvSpPr txBox="1"/>
          <p:nvPr/>
        </p:nvSpPr>
        <p:spPr>
          <a:xfrm>
            <a:off x="266700" y="1458527"/>
            <a:ext cx="11658600" cy="461665"/>
          </a:xfrm>
          <a:prstGeom prst="rect">
            <a:avLst/>
          </a:prstGeom>
          <a:noFill/>
        </p:spPr>
        <p:txBody>
          <a:bodyPr wrap="square">
            <a:spAutoFit/>
          </a:bodyPr>
          <a:lstStyle/>
          <a:p>
            <a:r>
              <a:rPr lang="en-US" sz="2400" dirty="0">
                <a:solidFill>
                  <a:schemeClr val="bg1"/>
                </a:solidFill>
                <a:latin typeface="Franklin Gothic Book" panose="020B0503020102020204" pitchFamily="34" charset="0"/>
                <a:ea typeface="Calibri" panose="020F0502020204030204" pitchFamily="34" charset="0"/>
              </a:rPr>
              <a:t>Five-year trend of reported cases </a:t>
            </a:r>
            <a:r>
              <a:rPr lang="en-US" sz="2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of chlamydia infection in Wisconsin, 2019–2023.</a:t>
            </a:r>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47627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D78"/>
          </a:solidFill>
        </p:spPr>
        <p:txBody>
          <a:bodyPr/>
          <a:lstStyle/>
          <a:p>
            <a:pPr marL="182880" algn="l"/>
            <a:r>
              <a:rPr lang="en-US" altLang="en-US" b="1" dirty="0">
                <a:solidFill>
                  <a:schemeClr val="tx1"/>
                </a:solidFill>
                <a:latin typeface="Leelawadee" panose="020B0502040204020203" pitchFamily="34" charset="-34"/>
                <a:cs typeface="Leelawadee" panose="020B0502040204020203" pitchFamily="34" charset="-34"/>
              </a:rPr>
              <a:t>Health Equity Considerations</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a:t>
            </a:fld>
            <a:endParaRPr lang="en-US" dirty="0"/>
          </a:p>
        </p:txBody>
      </p:sp>
      <p:sp>
        <p:nvSpPr>
          <p:cNvPr id="3" name="Text Box 2">
            <a:extLst>
              <a:ext uri="{FF2B5EF4-FFF2-40B4-BE49-F238E27FC236}">
                <a16:creationId xmlns:a16="http://schemas.microsoft.com/office/drawing/2014/main" id="{B8F1D8A7-487B-EA1A-6C93-163BEBE5A1DC}"/>
              </a:ext>
            </a:extLst>
          </p:cNvPr>
          <p:cNvSpPr txBox="1">
            <a:spLocks noChangeArrowheads="1"/>
          </p:cNvSpPr>
          <p:nvPr/>
        </p:nvSpPr>
        <p:spPr bwMode="auto">
          <a:xfrm>
            <a:off x="1295400" y="3785237"/>
            <a:ext cx="2924175" cy="18158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Racism</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Discrimination</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Oppression</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Poverty</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p:txBody>
      </p:sp>
      <p:sp>
        <p:nvSpPr>
          <p:cNvPr id="5" name="Text Box 2">
            <a:extLst>
              <a:ext uri="{FF2B5EF4-FFF2-40B4-BE49-F238E27FC236}">
                <a16:creationId xmlns:a16="http://schemas.microsoft.com/office/drawing/2014/main" id="{F38FC532-D55D-1B61-AE89-700F069D26A2}"/>
              </a:ext>
            </a:extLst>
          </p:cNvPr>
          <p:cNvSpPr txBox="1">
            <a:spLocks noChangeArrowheads="1"/>
          </p:cNvSpPr>
          <p:nvPr/>
        </p:nvSpPr>
        <p:spPr bwMode="auto">
          <a:xfrm>
            <a:off x="5305427" y="3785237"/>
            <a:ext cx="5334000" cy="18158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Lack of access to sexual health education</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Lack of access to health care</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Stigma</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p:txBody>
      </p:sp>
      <p:sp>
        <p:nvSpPr>
          <p:cNvPr id="7" name="Rectangle 3">
            <a:extLst>
              <a:ext uri="{FF2B5EF4-FFF2-40B4-BE49-F238E27FC236}">
                <a16:creationId xmlns:a16="http://schemas.microsoft.com/office/drawing/2014/main" id="{A8068519-AE44-1CF8-DE7D-699E52DBEAC8}"/>
              </a:ext>
            </a:extLst>
          </p:cNvPr>
          <p:cNvSpPr>
            <a:spLocks noChangeArrowheads="1"/>
          </p:cNvSpPr>
          <p:nvPr/>
        </p:nvSpPr>
        <p:spPr bwMode="auto">
          <a:xfrm>
            <a:off x="533400" y="1417678"/>
            <a:ext cx="111252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bmk="_Hlk173245700">
                <a:ln>
                  <a:noFill/>
                </a:ln>
                <a:solidFill>
                  <a:schemeClr val="bg1"/>
                </a:solidFill>
                <a:effectLst/>
                <a:latin typeface="Franklin Gothic Book" panose="020B0503020102020204" pitchFamily="34" charset="0"/>
                <a:ea typeface="Calibri" panose="020F0502020204030204" pitchFamily="34" charset="0"/>
                <a:cs typeface="Tahoma" panose="020B0604030504040204" pitchFamily="34" charset="0"/>
              </a:rPr>
              <a:t>STIs can affect anyone; however, some communities have much higher rates of infection than others. These disparities are not due to behavioral practices alone. There are many different social conditions, policies, and systemic practices that put some people at higher risk for STIs, such as:</a:t>
            </a:r>
            <a:endParaRPr kumimoji="0" lang="en-US" altLang="en-US" sz="2800" b="0" i="0" u="none" strike="noStrike" cap="none" normalizeH="0" baseline="0" dirty="0">
              <a:ln>
                <a:noFill/>
              </a:ln>
              <a:solidFill>
                <a:schemeClr val="bg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43925DBD-4C2D-569E-2DD8-98CB96CFFC0C}"/>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257444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934-DE4A-4BEA-2C5B-6DE816688489}"/>
              </a:ext>
            </a:extLst>
          </p:cNvPr>
          <p:cNvSpPr>
            <a:spLocks noGrp="1"/>
          </p:cNvSpPr>
          <p:nvPr>
            <p:ph type="title"/>
          </p:nvPr>
        </p:nvSpPr>
        <p:spPr>
          <a:xfrm>
            <a:off x="-10160" y="0"/>
            <a:ext cx="1221232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Rate of Reported Chlamydia Cases Have Been Decreasing for the Last Three Years</a:t>
            </a:r>
            <a:endParaRPr lang="en-US"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57A4611C-27E8-5AA4-09F0-5123B68A2959}"/>
              </a:ext>
            </a:extLst>
          </p:cNvPr>
          <p:cNvSpPr>
            <a:spLocks noGrp="1"/>
          </p:cNvSpPr>
          <p:nvPr>
            <p:ph type="sldNum" sz="quarter" idx="4"/>
          </p:nvPr>
        </p:nvSpPr>
        <p:spPr/>
        <p:txBody>
          <a:bodyPr/>
          <a:lstStyle/>
          <a:p>
            <a:pPr>
              <a:defRPr/>
            </a:pPr>
            <a:fld id="{43861BFF-92AD-4B19-9909-DA3357BA777B}" type="slidenum">
              <a:rPr lang="en-US" smtClean="0"/>
              <a:pPr>
                <a:defRPr/>
              </a:pPr>
              <a:t>50</a:t>
            </a:fld>
            <a:endParaRPr lang="en-US" dirty="0"/>
          </a:p>
        </p:txBody>
      </p:sp>
      <p:graphicFrame>
        <p:nvGraphicFramePr>
          <p:cNvPr id="5" name="Chart 4">
            <a:extLst>
              <a:ext uri="{FF2B5EF4-FFF2-40B4-BE49-F238E27FC236}">
                <a16:creationId xmlns:a16="http://schemas.microsoft.com/office/drawing/2014/main" id="{02AB28A4-78A6-3E19-FE49-2A137A4DEC24}"/>
              </a:ext>
            </a:extLst>
          </p:cNvPr>
          <p:cNvGraphicFramePr/>
          <p:nvPr>
            <p:extLst>
              <p:ext uri="{D42A27DB-BD31-4B8C-83A1-F6EECF244321}">
                <p14:modId xmlns:p14="http://schemas.microsoft.com/office/powerpoint/2010/main" val="2179979081"/>
              </p:ext>
            </p:extLst>
          </p:nvPr>
        </p:nvGraphicFramePr>
        <p:xfrm>
          <a:off x="1487424" y="2258834"/>
          <a:ext cx="9217152" cy="40491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706B4A2-4895-6152-9239-0B69ADF0BF31}"/>
              </a:ext>
            </a:extLst>
          </p:cNvPr>
          <p:cNvSpPr txBox="1"/>
          <p:nvPr/>
        </p:nvSpPr>
        <p:spPr>
          <a:xfrm>
            <a:off x="152400" y="1399718"/>
            <a:ext cx="11430000" cy="830997"/>
          </a:xfrm>
          <a:prstGeom prst="rect">
            <a:avLst/>
          </a:prstGeom>
          <a:noFill/>
        </p:spPr>
        <p:txBody>
          <a:bodyPr wrap="square">
            <a:spAutoFit/>
          </a:bodyPr>
          <a:lstStyle/>
          <a:p>
            <a:r>
              <a:rPr lang="en-US" sz="2400" dirty="0">
                <a:solidFill>
                  <a:schemeClr val="bg1"/>
                </a:solidFill>
                <a:latin typeface="Franklin Gothic Book" panose="020B0503020102020204" pitchFamily="34" charset="0"/>
                <a:cs typeface="Leelawadee" panose="020B0502040204020203" pitchFamily="34" charset="-34"/>
              </a:rPr>
              <a:t>Five-year rate (per 100,000 people) trends of reported cases of chlamydia in Wisconsin, 2019–2023.</a:t>
            </a:r>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3763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73250"/>
          </a:xfrm>
          <a:solidFill>
            <a:srgbClr val="003D78"/>
          </a:solidFill>
        </p:spPr>
        <p:txBody>
          <a:bodyPr>
            <a:noAutofit/>
          </a:bodyPr>
          <a:lstStyle/>
          <a:p>
            <a:pPr marL="182880" algn="l"/>
            <a:r>
              <a:rPr sz="4000" dirty="0">
                <a:solidFill>
                  <a:schemeClr val="tx1"/>
                </a:solidFill>
                <a:latin typeface="Leelawadee" panose="020B0502040204020203" pitchFamily="34" charset="-34"/>
                <a:cs typeface="Leelawadee" panose="020B0502040204020203" pitchFamily="34" charset="-34"/>
              </a:rPr>
              <a:t>Chlamydia — Rates of Reported Cases by Jurisdiction, United States and Territories, 2013 and 2022</a:t>
            </a:r>
          </a:p>
        </p:txBody>
      </p:sp>
      <p:pic>
        <p:nvPicPr>
          <p:cNvPr id="3" name="Picture 1" descr="United States map showing rates of reported chlamydia cases by state and territory of residence from 2013 to 2022."/>
          <p:cNvPicPr>
            <a:picLocks noGrp="1" noChangeAspect="1"/>
          </p:cNvPicPr>
          <p:nvPr/>
        </p:nvPicPr>
        <p:blipFill>
          <a:blip r:embed="rId3"/>
          <a:stretch>
            <a:fillRect/>
          </a:stretch>
        </p:blipFill>
        <p:spPr bwMode="auto">
          <a:xfrm>
            <a:off x="1143000" y="1981200"/>
            <a:ext cx="10058400" cy="4192381"/>
          </a:xfrm>
          <a:prstGeom prst="rect">
            <a:avLst/>
          </a:prstGeom>
          <a:noFill/>
          <a:ln w="9525">
            <a:noFill/>
            <a:headEnd/>
            <a:tailEnd/>
          </a:ln>
        </p:spPr>
      </p:pic>
      <p:sp>
        <p:nvSpPr>
          <p:cNvPr id="4" name="Content Placeholder 3"/>
          <p:cNvSpPr>
            <a:spLocks noGrp="1"/>
          </p:cNvSpPr>
          <p:nvPr>
            <p:ph sz="half" idx="2"/>
          </p:nvPr>
        </p:nvSpPr>
        <p:spPr/>
        <p:txBody>
          <a:bodyPr/>
          <a:lstStyle/>
          <a:p>
            <a:r>
              <a:rPr dirty="0"/>
              <a:t>* Per 100,000 </a:t>
            </a:r>
          </a:p>
        </p:txBody>
      </p:sp>
    </p:spTree>
    <p:extLst>
      <p:ext uri="{BB962C8B-B14F-4D97-AF65-F5344CB8AC3E}">
        <p14:creationId xmlns:p14="http://schemas.microsoft.com/office/powerpoint/2010/main" val="2942916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9312C8-EB75-47C2-B0E2-E7A01D202773}"/>
              </a:ext>
            </a:extLst>
          </p:cNvPr>
          <p:cNvSpPr>
            <a:spLocks noGrp="1"/>
          </p:cNvSpPr>
          <p:nvPr>
            <p:ph type="sldNum" sz="quarter" idx="4"/>
          </p:nvPr>
        </p:nvSpPr>
        <p:spPr/>
        <p:txBody>
          <a:bodyPr/>
          <a:lstStyle/>
          <a:p>
            <a:pPr>
              <a:defRPr/>
            </a:pPr>
            <a:fld id="{43861BFF-92AD-4B19-9909-DA3357BA777B}" type="slidenum">
              <a:rPr lang="en-US" smtClean="0"/>
              <a:pPr>
                <a:defRPr/>
              </a:pPr>
              <a:t>52</a:t>
            </a:fld>
            <a:endParaRPr lang="en-US" dirty="0"/>
          </a:p>
        </p:txBody>
      </p:sp>
      <p:sp>
        <p:nvSpPr>
          <p:cNvPr id="12" name="Title 1">
            <a:extLst>
              <a:ext uri="{FF2B5EF4-FFF2-40B4-BE49-F238E27FC236}">
                <a16:creationId xmlns:a16="http://schemas.microsoft.com/office/drawing/2014/main" id="{D4354A5D-24C0-44EF-9D9F-AC987EFF4DAF}"/>
              </a:ext>
            </a:extLst>
          </p:cNvPr>
          <p:cNvSpPr>
            <a:spLocks noGrp="1"/>
          </p:cNvSpPr>
          <p:nvPr>
            <p:ph type="title"/>
          </p:nvPr>
        </p:nvSpPr>
        <p:spPr>
          <a:xfrm>
            <a:off x="0" y="1"/>
            <a:ext cx="12192000" cy="1371600"/>
          </a:xfrm>
          <a:solidFill>
            <a:srgbClr val="003D78"/>
          </a:solidFill>
        </p:spPr>
        <p:txBody>
          <a:bodyPr>
            <a:noAutofit/>
          </a:bodyPr>
          <a:lstStyle/>
          <a:p>
            <a:pPr algn="l"/>
            <a:r>
              <a:rPr lang="en-US" b="1" dirty="0">
                <a:solidFill>
                  <a:schemeClr val="tx1"/>
                </a:solidFill>
                <a:latin typeface="Leelawadee" panose="020B0502040204020203" pitchFamily="34" charset="-34"/>
                <a:cs typeface="Leelawadee" panose="020B0502040204020203" pitchFamily="34" charset="-34"/>
              </a:rPr>
              <a:t>Since 2013, Chlamydia has Spread to More Counties in Wisconsin</a:t>
            </a:r>
          </a:p>
        </p:txBody>
      </p:sp>
      <p:grpSp>
        <p:nvGrpSpPr>
          <p:cNvPr id="15" name="Group 14">
            <a:extLst>
              <a:ext uri="{FF2B5EF4-FFF2-40B4-BE49-F238E27FC236}">
                <a16:creationId xmlns:a16="http://schemas.microsoft.com/office/drawing/2014/main" id="{AE9B97D1-A816-EFD2-54AA-65AC690EDB1F}"/>
              </a:ext>
            </a:extLst>
          </p:cNvPr>
          <p:cNvGrpSpPr/>
          <p:nvPr/>
        </p:nvGrpSpPr>
        <p:grpSpPr>
          <a:xfrm>
            <a:off x="744873" y="1569502"/>
            <a:ext cx="4879257" cy="4686300"/>
            <a:chOff x="533400" y="1344930"/>
            <a:chExt cx="4879257" cy="4686300"/>
          </a:xfrm>
        </p:grpSpPr>
        <p:pic>
          <p:nvPicPr>
            <p:cNvPr id="3" name="Picture 2">
              <a:extLst>
                <a:ext uri="{FF2B5EF4-FFF2-40B4-BE49-F238E27FC236}">
                  <a16:creationId xmlns:a16="http://schemas.microsoft.com/office/drawing/2014/main" id="{56B144CD-7445-53A8-CAB1-1B35011110D3}"/>
                </a:ext>
              </a:extLst>
            </p:cNvPr>
            <p:cNvPicPr>
              <a:picLocks noChangeAspect="1"/>
            </p:cNvPicPr>
            <p:nvPr/>
          </p:nvPicPr>
          <p:blipFill>
            <a:blip r:embed="rId3"/>
            <a:stretch>
              <a:fillRect/>
            </a:stretch>
          </p:blipFill>
          <p:spPr>
            <a:xfrm>
              <a:off x="859707" y="1344930"/>
              <a:ext cx="4552950" cy="4686300"/>
            </a:xfrm>
            <a:prstGeom prst="rect">
              <a:avLst/>
            </a:prstGeom>
          </p:spPr>
        </p:pic>
        <p:sp>
          <p:nvSpPr>
            <p:cNvPr id="9" name="TextBox 8">
              <a:extLst>
                <a:ext uri="{FF2B5EF4-FFF2-40B4-BE49-F238E27FC236}">
                  <a16:creationId xmlns:a16="http://schemas.microsoft.com/office/drawing/2014/main" id="{0D629168-72C1-4B35-B4D8-4094734E220C}"/>
                </a:ext>
              </a:extLst>
            </p:cNvPr>
            <p:cNvSpPr txBox="1"/>
            <p:nvPr/>
          </p:nvSpPr>
          <p:spPr>
            <a:xfrm>
              <a:off x="3361975" y="1717726"/>
              <a:ext cx="1676400" cy="553998"/>
            </a:xfrm>
            <a:prstGeom prst="rect">
              <a:avLst/>
            </a:prstGeom>
            <a:noFill/>
          </p:spPr>
          <p:txBody>
            <a:bodyPr wrap="square" rtlCol="0">
              <a:spAutoFit/>
            </a:bodyPr>
            <a:lstStyle/>
            <a:p>
              <a:pPr algn="ctr"/>
              <a:r>
                <a:rPr lang="en-US" sz="3000" b="1" dirty="0">
                  <a:solidFill>
                    <a:schemeClr val="bg1">
                      <a:lumMod val="95000"/>
                      <a:lumOff val="5000"/>
                    </a:schemeClr>
                  </a:solidFill>
                  <a:latin typeface="Leelawadee" panose="020B0502040204020203" pitchFamily="34" charset="-34"/>
                  <a:cs typeface="Leelawadee" panose="020B0502040204020203" pitchFamily="34" charset="-34"/>
                </a:rPr>
                <a:t>2013</a:t>
              </a:r>
            </a:p>
          </p:txBody>
        </p:sp>
        <p:pic>
          <p:nvPicPr>
            <p:cNvPr id="6" name="Picture 5">
              <a:extLst>
                <a:ext uri="{FF2B5EF4-FFF2-40B4-BE49-F238E27FC236}">
                  <a16:creationId xmlns:a16="http://schemas.microsoft.com/office/drawing/2014/main" id="{6A565445-DA07-DDBE-915B-C9938B597E8F}"/>
                </a:ext>
              </a:extLst>
            </p:cNvPr>
            <p:cNvPicPr>
              <a:picLocks noChangeAspect="1"/>
            </p:cNvPicPr>
            <p:nvPr/>
          </p:nvPicPr>
          <p:blipFill>
            <a:blip r:embed="rId4"/>
            <a:stretch>
              <a:fillRect/>
            </a:stretch>
          </p:blipFill>
          <p:spPr>
            <a:xfrm>
              <a:off x="533400" y="4648200"/>
              <a:ext cx="1619250" cy="1066800"/>
            </a:xfrm>
            <a:prstGeom prst="rect">
              <a:avLst/>
            </a:prstGeom>
          </p:spPr>
        </p:pic>
      </p:grpSp>
      <p:grpSp>
        <p:nvGrpSpPr>
          <p:cNvPr id="17" name="Group 16">
            <a:extLst>
              <a:ext uri="{FF2B5EF4-FFF2-40B4-BE49-F238E27FC236}">
                <a16:creationId xmlns:a16="http://schemas.microsoft.com/office/drawing/2014/main" id="{9DDBE844-40D8-84D6-C5B6-682059674B26}"/>
              </a:ext>
            </a:extLst>
          </p:cNvPr>
          <p:cNvGrpSpPr/>
          <p:nvPr/>
        </p:nvGrpSpPr>
        <p:grpSpPr>
          <a:xfrm>
            <a:off x="6200140" y="1474252"/>
            <a:ext cx="5074920" cy="4876800"/>
            <a:chOff x="6477000" y="1273492"/>
            <a:chExt cx="5074920" cy="4829175"/>
          </a:xfrm>
        </p:grpSpPr>
        <p:pic>
          <p:nvPicPr>
            <p:cNvPr id="10" name="Picture 9">
              <a:extLst>
                <a:ext uri="{FF2B5EF4-FFF2-40B4-BE49-F238E27FC236}">
                  <a16:creationId xmlns:a16="http://schemas.microsoft.com/office/drawing/2014/main" id="{FF05BD70-4B07-3F0A-B2A0-95D70DEAB52F}"/>
                </a:ext>
              </a:extLst>
            </p:cNvPr>
            <p:cNvPicPr>
              <a:picLocks noChangeAspect="1"/>
            </p:cNvPicPr>
            <p:nvPr/>
          </p:nvPicPr>
          <p:blipFill>
            <a:blip r:embed="rId5"/>
            <a:stretch>
              <a:fillRect/>
            </a:stretch>
          </p:blipFill>
          <p:spPr>
            <a:xfrm>
              <a:off x="6627495" y="1273492"/>
              <a:ext cx="4924425" cy="4829175"/>
            </a:xfrm>
            <a:prstGeom prst="rect">
              <a:avLst/>
            </a:prstGeom>
          </p:spPr>
        </p:pic>
        <p:sp>
          <p:nvSpPr>
            <p:cNvPr id="11" name="TextBox 10">
              <a:extLst>
                <a:ext uri="{FF2B5EF4-FFF2-40B4-BE49-F238E27FC236}">
                  <a16:creationId xmlns:a16="http://schemas.microsoft.com/office/drawing/2014/main" id="{CE54E7F1-1FF6-4847-A77A-424F60AC1F4E}"/>
                </a:ext>
              </a:extLst>
            </p:cNvPr>
            <p:cNvSpPr txBox="1"/>
            <p:nvPr/>
          </p:nvSpPr>
          <p:spPr>
            <a:xfrm>
              <a:off x="8915400" y="1674878"/>
              <a:ext cx="2060510" cy="553998"/>
            </a:xfrm>
            <a:prstGeom prst="rect">
              <a:avLst/>
            </a:prstGeom>
            <a:noFill/>
          </p:spPr>
          <p:txBody>
            <a:bodyPr wrap="square" rtlCol="0">
              <a:spAutoFit/>
            </a:bodyPr>
            <a:lstStyle/>
            <a:p>
              <a:pPr algn="ctr"/>
              <a:r>
                <a:rPr lang="en-US" sz="3000" b="1" dirty="0">
                  <a:solidFill>
                    <a:schemeClr val="bg1">
                      <a:lumMod val="95000"/>
                      <a:lumOff val="5000"/>
                    </a:schemeClr>
                  </a:solidFill>
                  <a:latin typeface="Leelawadee" panose="020B0502040204020203" pitchFamily="34" charset="-34"/>
                  <a:cs typeface="Leelawadee" panose="020B0502040204020203" pitchFamily="34" charset="-34"/>
                </a:rPr>
                <a:t>2023</a:t>
              </a:r>
            </a:p>
          </p:txBody>
        </p:sp>
        <p:pic>
          <p:nvPicPr>
            <p:cNvPr id="14" name="Picture 13">
              <a:extLst>
                <a:ext uri="{FF2B5EF4-FFF2-40B4-BE49-F238E27FC236}">
                  <a16:creationId xmlns:a16="http://schemas.microsoft.com/office/drawing/2014/main" id="{F821E940-6C31-17B5-56E7-0C56590EB709}"/>
                </a:ext>
              </a:extLst>
            </p:cNvPr>
            <p:cNvPicPr>
              <a:picLocks noChangeAspect="1"/>
            </p:cNvPicPr>
            <p:nvPr/>
          </p:nvPicPr>
          <p:blipFill>
            <a:blip r:embed="rId6"/>
            <a:stretch>
              <a:fillRect/>
            </a:stretch>
          </p:blipFill>
          <p:spPr>
            <a:xfrm>
              <a:off x="6477000" y="4648200"/>
              <a:ext cx="1562100" cy="1085850"/>
            </a:xfrm>
            <a:prstGeom prst="rect">
              <a:avLst/>
            </a:prstGeom>
          </p:spPr>
        </p:pic>
      </p:grpSp>
    </p:spTree>
    <p:extLst>
      <p:ext uri="{BB962C8B-B14F-4D97-AF65-F5344CB8AC3E}">
        <p14:creationId xmlns:p14="http://schemas.microsoft.com/office/powerpoint/2010/main" val="447414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AD8C-DBC1-9994-7F6B-C16924159834}"/>
              </a:ext>
            </a:extLst>
          </p:cNvPr>
          <p:cNvSpPr>
            <a:spLocks noGrp="1"/>
          </p:cNvSpPr>
          <p:nvPr>
            <p:ph type="title"/>
          </p:nvPr>
        </p:nvSpPr>
        <p:spPr>
          <a:xfrm>
            <a:off x="0" y="0"/>
            <a:ext cx="5559552" cy="6492240"/>
          </a:xfrm>
          <a:solidFill>
            <a:schemeClr val="bg2"/>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The Reported Number of Chlamydia Cases Increased in 26 Wisconsin Counties from 2022 to 2023</a:t>
            </a:r>
          </a:p>
        </p:txBody>
      </p:sp>
      <p:sp>
        <p:nvSpPr>
          <p:cNvPr id="4" name="Slide Number Placeholder 3">
            <a:extLst>
              <a:ext uri="{FF2B5EF4-FFF2-40B4-BE49-F238E27FC236}">
                <a16:creationId xmlns:a16="http://schemas.microsoft.com/office/drawing/2014/main" id="{201A7101-3DD1-EBFF-A16E-186BF196BD09}"/>
              </a:ext>
            </a:extLst>
          </p:cNvPr>
          <p:cNvSpPr>
            <a:spLocks noGrp="1"/>
          </p:cNvSpPr>
          <p:nvPr>
            <p:ph type="sldNum" sz="quarter" idx="4"/>
          </p:nvPr>
        </p:nvSpPr>
        <p:spPr/>
        <p:txBody>
          <a:bodyPr/>
          <a:lstStyle/>
          <a:p>
            <a:pPr>
              <a:defRPr/>
            </a:pPr>
            <a:fld id="{43861BFF-92AD-4B19-9909-DA3357BA777B}" type="slidenum">
              <a:rPr lang="en-US" smtClean="0"/>
              <a:pPr>
                <a:defRPr/>
              </a:pPr>
              <a:t>53</a:t>
            </a:fld>
            <a:endParaRPr lang="en-US" dirty="0"/>
          </a:p>
        </p:txBody>
      </p:sp>
      <p:pic>
        <p:nvPicPr>
          <p:cNvPr id="15" name="Picture 14">
            <a:extLst>
              <a:ext uri="{FF2B5EF4-FFF2-40B4-BE49-F238E27FC236}">
                <a16:creationId xmlns:a16="http://schemas.microsoft.com/office/drawing/2014/main" id="{A95CFD6B-9AF8-1F6F-A798-31BDF4801BA9}"/>
              </a:ext>
            </a:extLst>
          </p:cNvPr>
          <p:cNvPicPr>
            <a:picLocks noChangeAspect="1"/>
          </p:cNvPicPr>
          <p:nvPr/>
        </p:nvPicPr>
        <p:blipFill>
          <a:blip r:embed="rId3"/>
          <a:stretch>
            <a:fillRect/>
          </a:stretch>
        </p:blipFill>
        <p:spPr>
          <a:xfrm>
            <a:off x="5596788" y="0"/>
            <a:ext cx="6667510" cy="6411327"/>
          </a:xfrm>
          <a:prstGeom prst="rect">
            <a:avLst/>
          </a:prstGeom>
        </p:spPr>
      </p:pic>
      <p:pic>
        <p:nvPicPr>
          <p:cNvPr id="13" name="Picture 12">
            <a:extLst>
              <a:ext uri="{FF2B5EF4-FFF2-40B4-BE49-F238E27FC236}">
                <a16:creationId xmlns:a16="http://schemas.microsoft.com/office/drawing/2014/main" id="{FB1BDD8E-01D0-9462-B0F6-6A8208BE7983}"/>
              </a:ext>
            </a:extLst>
          </p:cNvPr>
          <p:cNvPicPr>
            <a:picLocks noChangeAspect="1"/>
          </p:cNvPicPr>
          <p:nvPr/>
        </p:nvPicPr>
        <p:blipFill>
          <a:blip r:embed="rId4"/>
          <a:stretch>
            <a:fillRect/>
          </a:stretch>
        </p:blipFill>
        <p:spPr>
          <a:xfrm>
            <a:off x="5791200" y="4876800"/>
            <a:ext cx="1524000" cy="1371600"/>
          </a:xfrm>
          <a:prstGeom prst="rect">
            <a:avLst/>
          </a:prstGeom>
        </p:spPr>
      </p:pic>
    </p:spTree>
    <p:extLst>
      <p:ext uri="{BB962C8B-B14F-4D97-AF65-F5344CB8AC3E}">
        <p14:creationId xmlns:p14="http://schemas.microsoft.com/office/powerpoint/2010/main" val="1398276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54</a:t>
            </a:fld>
            <a:endParaRPr lang="en-US" dirty="0"/>
          </a:p>
        </p:txBody>
      </p:sp>
      <p:graphicFrame>
        <p:nvGraphicFramePr>
          <p:cNvPr id="6" name="Chart 5">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2881070521"/>
              </p:ext>
            </p:extLst>
          </p:nvPr>
        </p:nvGraphicFramePr>
        <p:xfrm>
          <a:off x="1487424" y="1802833"/>
          <a:ext cx="9217152" cy="41407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2527C81-53FB-4D24-8499-16EDC8489A0B}"/>
              </a:ext>
            </a:extLst>
          </p:cNvPr>
          <p:cNvSpPr txBox="1"/>
          <p:nvPr/>
        </p:nvSpPr>
        <p:spPr>
          <a:xfrm>
            <a:off x="1219200" y="2296729"/>
            <a:ext cx="1191432" cy="461665"/>
          </a:xfrm>
          <a:prstGeom prst="rect">
            <a:avLst/>
          </a:prstGeom>
          <a:noFill/>
        </p:spPr>
        <p:txBody>
          <a:bodyPr wrap="square">
            <a:spAutoFit/>
          </a:bodyPr>
          <a:lstStyle/>
          <a:p>
            <a:r>
              <a:rPr lang="en-US" sz="2400" b="1" dirty="0">
                <a:solidFill>
                  <a:srgbClr val="800080"/>
                </a:solidFill>
                <a:latin typeface="Franklin Gothic Book" panose="020B0503020102020204" pitchFamily="34" charset="0"/>
                <a:cs typeface="Times New Roman" panose="02020603050405020304" pitchFamily="18" charset="0"/>
              </a:rPr>
              <a:t>Female</a:t>
            </a:r>
          </a:p>
        </p:txBody>
      </p:sp>
      <p:sp>
        <p:nvSpPr>
          <p:cNvPr id="13" name="TextBox 12">
            <a:extLst>
              <a:ext uri="{FF2B5EF4-FFF2-40B4-BE49-F238E27FC236}">
                <a16:creationId xmlns:a16="http://schemas.microsoft.com/office/drawing/2014/main" id="{A29963AA-CFCC-4F2E-A474-C08B83210EAD}"/>
              </a:ext>
            </a:extLst>
          </p:cNvPr>
          <p:cNvSpPr txBox="1"/>
          <p:nvPr/>
        </p:nvSpPr>
        <p:spPr>
          <a:xfrm>
            <a:off x="1351540" y="3642383"/>
            <a:ext cx="926751" cy="461665"/>
          </a:xfrm>
          <a:prstGeom prst="rect">
            <a:avLst/>
          </a:prstGeom>
          <a:noFill/>
        </p:spPr>
        <p:txBody>
          <a:bodyPr wrap="square">
            <a:spAutoFit/>
          </a:bodyPr>
          <a:lstStyle/>
          <a:p>
            <a:r>
              <a:rPr lang="en-US" sz="2400" b="1" dirty="0">
                <a:solidFill>
                  <a:srgbClr val="0033A1"/>
                </a:solidFill>
                <a:latin typeface="Franklin Gothic Book" panose="020B0503020102020204" pitchFamily="34" charset="0"/>
                <a:cs typeface="Times New Roman" panose="02020603050405020304" pitchFamily="18" charset="0"/>
              </a:rPr>
              <a:t>Male</a:t>
            </a:r>
          </a:p>
        </p:txBody>
      </p:sp>
      <p:sp>
        <p:nvSpPr>
          <p:cNvPr id="2" name="Title 1"/>
          <p:cNvSpPr>
            <a:spLocks noGrp="1"/>
          </p:cNvSpPr>
          <p:nvPr>
            <p:ph type="title"/>
          </p:nvPr>
        </p:nvSpPr>
        <p:spPr>
          <a:xfrm>
            <a:off x="0" y="0"/>
            <a:ext cx="12192000" cy="1802831"/>
          </a:xfrm>
          <a:solidFill>
            <a:srgbClr val="003D78"/>
          </a:solidFill>
        </p:spPr>
        <p:txBody>
          <a:bodyPr/>
          <a:lstStyle/>
          <a:p>
            <a:pPr marL="182880" algn="l">
              <a:spcBef>
                <a:spcPts val="0"/>
              </a:spcBef>
              <a:spcAft>
                <a:spcPts val="1000"/>
              </a:spcAft>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Chlamydia Rates have Historically Been Higher Among Females Compared to Males</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8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Rates of chlamydia diagnoses per 100,000 people by sex, 2019</a:t>
            </a:r>
            <a:r>
              <a:rPr lang="en-US" sz="2800" dirty="0">
                <a:solidFill>
                  <a:schemeClr val="tx1"/>
                </a:solidFill>
                <a:latin typeface="Franklin Gothic Book" panose="020B0503020102020204" pitchFamily="34" charset="0"/>
                <a:ea typeface="Calibri" panose="020F0502020204030204" pitchFamily="34" charset="0"/>
              </a:rPr>
              <a:t>—</a:t>
            </a:r>
            <a:r>
              <a:rPr lang="en-US" sz="28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2023</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258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55</a:t>
            </a:fld>
            <a:endParaRPr lang="en-US" dirty="0"/>
          </a:p>
        </p:txBody>
      </p:sp>
      <p:sp>
        <p:nvSpPr>
          <p:cNvPr id="7" name="Title 6">
            <a:extLst>
              <a:ext uri="{FF2B5EF4-FFF2-40B4-BE49-F238E27FC236}">
                <a16:creationId xmlns:a16="http://schemas.microsoft.com/office/drawing/2014/main" id="{FBA50496-087A-0662-20D4-BE2466A5D0CE}"/>
              </a:ext>
            </a:extLst>
          </p:cNvPr>
          <p:cNvSpPr>
            <a:spLocks noGrp="1"/>
          </p:cNvSpPr>
          <p:nvPr>
            <p:ph type="title"/>
          </p:nvPr>
        </p:nvSpPr>
        <p:spPr>
          <a:xfrm>
            <a:off x="1" y="0"/>
            <a:ext cx="12192000" cy="1371600"/>
          </a:xfrm>
          <a:solidFill>
            <a:srgbClr val="003D78"/>
          </a:solidFill>
        </p:spPr>
        <p:txBody>
          <a:bodyPr/>
          <a:lstStyle/>
          <a:p>
            <a:pPr marL="182880" algn="l">
              <a:spcBef>
                <a:spcPts val="0"/>
              </a:spcBef>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Overall Trend of Chlamydia by Age Groups</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Trend of chlamydia diagnoses per 100,000 people by age at diagnosis in Wisconsin, 2019–2023 </a:t>
            </a: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tx1"/>
              </a:solidFill>
            </a:endParaRPr>
          </a:p>
        </p:txBody>
      </p:sp>
      <p:graphicFrame>
        <p:nvGraphicFramePr>
          <p:cNvPr id="5" name="Chart 4">
            <a:extLst>
              <a:ext uri="{FF2B5EF4-FFF2-40B4-BE49-F238E27FC236}">
                <a16:creationId xmlns:a16="http://schemas.microsoft.com/office/drawing/2014/main" id="{A6A8B858-1F10-44FF-9A03-638652305085}"/>
              </a:ext>
            </a:extLst>
          </p:cNvPr>
          <p:cNvGraphicFramePr>
            <a:graphicFrameLocks/>
          </p:cNvGraphicFramePr>
          <p:nvPr>
            <p:extLst>
              <p:ext uri="{D42A27DB-BD31-4B8C-83A1-F6EECF244321}">
                <p14:modId xmlns:p14="http://schemas.microsoft.com/office/powerpoint/2010/main" val="1210642505"/>
              </p:ext>
            </p:extLst>
          </p:nvPr>
        </p:nvGraphicFramePr>
        <p:xfrm>
          <a:off x="914400" y="2107900"/>
          <a:ext cx="10594847" cy="43411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7D37F55-0B22-5B76-55E7-96E350F52CC5}"/>
              </a:ext>
            </a:extLst>
          </p:cNvPr>
          <p:cNvSpPr txBox="1"/>
          <p:nvPr/>
        </p:nvSpPr>
        <p:spPr>
          <a:xfrm>
            <a:off x="1676400" y="2169875"/>
            <a:ext cx="1438507" cy="830997"/>
          </a:xfrm>
          <a:prstGeom prst="rect">
            <a:avLst/>
          </a:prstGeom>
          <a:noFill/>
        </p:spPr>
        <p:txBody>
          <a:bodyPr wrap="square" rtlCol="0">
            <a:spAutoFit/>
          </a:bodyPr>
          <a:lstStyle/>
          <a:p>
            <a:pPr algn="ctr"/>
            <a:r>
              <a:rPr lang="en-US" sz="2400" b="1" dirty="0">
                <a:solidFill>
                  <a:schemeClr val="accent1"/>
                </a:solidFill>
                <a:latin typeface="Franklin Gothic Book" panose="020B0503020102020204" pitchFamily="34" charset="0"/>
              </a:rPr>
              <a:t>15–19</a:t>
            </a:r>
          </a:p>
          <a:p>
            <a:pPr algn="ctr"/>
            <a:r>
              <a:rPr lang="en-US" sz="2400" b="1" dirty="0">
                <a:solidFill>
                  <a:schemeClr val="accent1"/>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
        <p:nvSpPr>
          <p:cNvPr id="11" name="TextBox 10">
            <a:extLst>
              <a:ext uri="{FF2B5EF4-FFF2-40B4-BE49-F238E27FC236}">
                <a16:creationId xmlns:a16="http://schemas.microsoft.com/office/drawing/2014/main" id="{6EDFB4A2-E016-9EF7-B00D-A3EB688ABC9A}"/>
              </a:ext>
            </a:extLst>
          </p:cNvPr>
          <p:cNvSpPr txBox="1"/>
          <p:nvPr/>
        </p:nvSpPr>
        <p:spPr>
          <a:xfrm>
            <a:off x="4444559" y="2217003"/>
            <a:ext cx="1248937" cy="830997"/>
          </a:xfrm>
          <a:prstGeom prst="rect">
            <a:avLst/>
          </a:prstGeom>
          <a:noFill/>
        </p:spPr>
        <p:txBody>
          <a:bodyPr wrap="square" rtlCol="0">
            <a:spAutoFit/>
          </a:bodyPr>
          <a:lstStyle/>
          <a:p>
            <a:pPr algn="ctr"/>
            <a:r>
              <a:rPr lang="en-US" sz="2400" b="1" dirty="0">
                <a:solidFill>
                  <a:schemeClr val="accent2"/>
                </a:solidFill>
                <a:latin typeface="Franklin Gothic Book" panose="020B0503020102020204" pitchFamily="34" charset="0"/>
              </a:rPr>
              <a:t>20–29</a:t>
            </a:r>
          </a:p>
          <a:p>
            <a:pPr algn="ctr"/>
            <a:r>
              <a:rPr lang="en-US" sz="2400" b="1" dirty="0">
                <a:solidFill>
                  <a:schemeClr val="accent2"/>
                </a:solidFill>
                <a:latin typeface="Franklin Gothic Book" panose="020B0503020102020204" pitchFamily="34" charset="0"/>
              </a:rPr>
              <a:t>years</a:t>
            </a:r>
          </a:p>
        </p:txBody>
      </p:sp>
      <p:sp>
        <p:nvSpPr>
          <p:cNvPr id="12" name="TextBox 11">
            <a:extLst>
              <a:ext uri="{FF2B5EF4-FFF2-40B4-BE49-F238E27FC236}">
                <a16:creationId xmlns:a16="http://schemas.microsoft.com/office/drawing/2014/main" id="{4A745BDB-AF97-9996-ED63-D1446302EB9A}"/>
              </a:ext>
            </a:extLst>
          </p:cNvPr>
          <p:cNvSpPr txBox="1"/>
          <p:nvPr/>
        </p:nvSpPr>
        <p:spPr>
          <a:xfrm>
            <a:off x="6858000" y="2217002"/>
            <a:ext cx="1248937" cy="830997"/>
          </a:xfrm>
          <a:prstGeom prst="rect">
            <a:avLst/>
          </a:prstGeom>
          <a:noFill/>
        </p:spPr>
        <p:txBody>
          <a:bodyPr wrap="square" rtlCol="0">
            <a:spAutoFit/>
          </a:bodyPr>
          <a:lstStyle/>
          <a:p>
            <a:pPr algn="ctr"/>
            <a:r>
              <a:rPr lang="en-US" sz="2400" b="1" dirty="0">
                <a:solidFill>
                  <a:srgbClr val="2A5934"/>
                </a:solidFill>
                <a:latin typeface="Franklin Gothic Book" panose="020B0503020102020204" pitchFamily="34" charset="0"/>
              </a:rPr>
              <a:t>30–39</a:t>
            </a:r>
          </a:p>
          <a:p>
            <a:pPr algn="ctr"/>
            <a:r>
              <a:rPr lang="en-US" sz="2400" b="1" dirty="0">
                <a:solidFill>
                  <a:srgbClr val="2A5934"/>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EF2F158E-A7DA-E98D-E824-19628F121EC2}"/>
              </a:ext>
            </a:extLst>
          </p:cNvPr>
          <p:cNvSpPr txBox="1"/>
          <p:nvPr/>
        </p:nvSpPr>
        <p:spPr>
          <a:xfrm>
            <a:off x="9419063" y="2217001"/>
            <a:ext cx="1248937" cy="830997"/>
          </a:xfrm>
          <a:prstGeom prst="rect">
            <a:avLst/>
          </a:prstGeom>
          <a:noFill/>
        </p:spPr>
        <p:txBody>
          <a:bodyPr wrap="square" rtlCol="0">
            <a:spAutoFit/>
          </a:bodyPr>
          <a:lstStyle/>
          <a:p>
            <a:pPr algn="ctr"/>
            <a:r>
              <a:rPr lang="en-US" sz="2400" b="1" dirty="0">
                <a:solidFill>
                  <a:srgbClr val="DC6D12"/>
                </a:solidFill>
                <a:latin typeface="Franklin Gothic Book" panose="020B0503020102020204" pitchFamily="34" charset="0"/>
              </a:rPr>
              <a:t>40–49</a:t>
            </a:r>
          </a:p>
          <a:p>
            <a:pPr algn="ctr"/>
            <a:r>
              <a:rPr lang="en-US" sz="2400" b="1" dirty="0">
                <a:solidFill>
                  <a:srgbClr val="DC6D12"/>
                </a:solidFill>
                <a:latin typeface="Franklin Gothic Book" panose="020B0503020102020204" pitchFamily="34" charset="0"/>
              </a:rPr>
              <a:t>years</a:t>
            </a:r>
            <a:endParaRPr lang="en-US" sz="2400" b="1" dirty="0">
              <a:solidFill>
                <a:srgbClr val="FF0000"/>
              </a:solidFill>
              <a:latin typeface="Franklin Gothic Book" panose="020B0503020102020204" pitchFamily="34" charset="0"/>
            </a:endParaRPr>
          </a:p>
        </p:txBody>
      </p:sp>
    </p:spTree>
    <p:extLst>
      <p:ext uri="{BB962C8B-B14F-4D97-AF65-F5344CB8AC3E}">
        <p14:creationId xmlns:p14="http://schemas.microsoft.com/office/powerpoint/2010/main" val="3879174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56</a:t>
            </a:fld>
            <a:endParaRPr lang="en-US" dirty="0"/>
          </a:p>
        </p:txBody>
      </p:sp>
      <p:sp>
        <p:nvSpPr>
          <p:cNvPr id="7" name="Title 6">
            <a:extLst>
              <a:ext uri="{FF2B5EF4-FFF2-40B4-BE49-F238E27FC236}">
                <a16:creationId xmlns:a16="http://schemas.microsoft.com/office/drawing/2014/main" id="{FBA50496-087A-0662-20D4-BE2466A5D0CE}"/>
              </a:ext>
            </a:extLst>
          </p:cNvPr>
          <p:cNvSpPr>
            <a:spLocks noGrp="1"/>
          </p:cNvSpPr>
          <p:nvPr>
            <p:ph type="title"/>
          </p:nvPr>
        </p:nvSpPr>
        <p:spPr>
          <a:xfrm>
            <a:off x="1" y="0"/>
            <a:ext cx="12192000" cy="1791405"/>
          </a:xfrm>
          <a:solidFill>
            <a:srgbClr val="003D78"/>
          </a:solidFill>
        </p:spPr>
        <p:txBody>
          <a:bodyPr/>
          <a:lstStyle/>
          <a:p>
            <a:pPr marL="182880" algn="l">
              <a:spcBef>
                <a:spcPts val="0"/>
              </a:spcBef>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The Incidence of Chlamydia was Higher Among Females Than Males Aged 20–29 years in 2023</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Chlamydia case distribution by age and sex in Wisconsin, 2023 </a:t>
            </a: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tx1"/>
              </a:solidFill>
            </a:endParaRPr>
          </a:p>
        </p:txBody>
      </p:sp>
      <p:graphicFrame>
        <p:nvGraphicFramePr>
          <p:cNvPr id="2" name="Chart 1">
            <a:extLst>
              <a:ext uri="{FF2B5EF4-FFF2-40B4-BE49-F238E27FC236}">
                <a16:creationId xmlns:a16="http://schemas.microsoft.com/office/drawing/2014/main" id="{86B1EA39-8561-4883-98E6-71FB225E4998}"/>
              </a:ext>
            </a:extLst>
          </p:cNvPr>
          <p:cNvGraphicFramePr>
            <a:graphicFrameLocks/>
          </p:cNvGraphicFramePr>
          <p:nvPr>
            <p:extLst>
              <p:ext uri="{D42A27DB-BD31-4B8C-83A1-F6EECF244321}">
                <p14:modId xmlns:p14="http://schemas.microsoft.com/office/powerpoint/2010/main" val="4133941735"/>
              </p:ext>
            </p:extLst>
          </p:nvPr>
        </p:nvGraphicFramePr>
        <p:xfrm>
          <a:off x="2590800" y="1825602"/>
          <a:ext cx="7927848" cy="48097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DE94BD7-6746-71CC-8D6D-A93F6B4E668B}"/>
              </a:ext>
            </a:extLst>
          </p:cNvPr>
          <p:cNvSpPr txBox="1"/>
          <p:nvPr/>
        </p:nvSpPr>
        <p:spPr>
          <a:xfrm>
            <a:off x="7010400" y="1825602"/>
            <a:ext cx="1371600" cy="3564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800280"/>
                </a:solidFill>
                <a:latin typeface="Franklin Gothic Book" panose="020B0503020102020204" pitchFamily="34" charset="0"/>
                <a:cs typeface="Times New Roman" panose="02020603050405020304" pitchFamily="18" charset="0"/>
              </a:rPr>
              <a:t>Female</a:t>
            </a:r>
          </a:p>
        </p:txBody>
      </p:sp>
      <p:sp>
        <p:nvSpPr>
          <p:cNvPr id="8" name="TextBox 7">
            <a:extLst>
              <a:ext uri="{FF2B5EF4-FFF2-40B4-BE49-F238E27FC236}">
                <a16:creationId xmlns:a16="http://schemas.microsoft.com/office/drawing/2014/main" id="{82CA6CCE-D947-FF02-95C8-8A3AAA06A6EA}"/>
              </a:ext>
            </a:extLst>
          </p:cNvPr>
          <p:cNvSpPr txBox="1"/>
          <p:nvPr/>
        </p:nvSpPr>
        <p:spPr>
          <a:xfrm>
            <a:off x="3810001" y="1833623"/>
            <a:ext cx="1371600" cy="3564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0033A1"/>
                </a:solidFill>
                <a:latin typeface="Franklin Gothic Book" panose="020B0503020102020204" pitchFamily="34" charset="0"/>
                <a:cs typeface="Times New Roman" panose="02020603050405020304" pitchFamily="18" charset="0"/>
              </a:rPr>
              <a:t>Male</a:t>
            </a:r>
          </a:p>
        </p:txBody>
      </p:sp>
    </p:spTree>
    <p:extLst>
      <p:ext uri="{BB962C8B-B14F-4D97-AF65-F5344CB8AC3E}">
        <p14:creationId xmlns:p14="http://schemas.microsoft.com/office/powerpoint/2010/main" val="103277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516"/>
            <a:ext cx="12192000" cy="1841661"/>
          </a:xfrm>
          <a:solidFill>
            <a:srgbClr val="003D78"/>
          </a:solidFill>
        </p:spPr>
        <p:txBody>
          <a:bodyPr/>
          <a:lstStyle/>
          <a:p>
            <a:pPr marL="182880" algn="l">
              <a:spcBef>
                <a:spcPts val="0"/>
              </a:spcBef>
            </a:pPr>
            <a: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t>The Rate of Chlamydia Infections Increased Among Black People from 2022–2023</a:t>
            </a:r>
            <a:br>
              <a:rPr lang="en-US" b="1" dirty="0">
                <a:solidFill>
                  <a:schemeClr val="tx1"/>
                </a:solidFill>
                <a:latin typeface="Leelawadee" panose="020B0502040204020203" pitchFamily="34" charset="-34"/>
                <a:ea typeface="Calibri" panose="020F0502020204030204" pitchFamily="34" charset="0"/>
                <a:cs typeface="Leelawadee" panose="020B0502040204020203" pitchFamily="34" charset="-34"/>
              </a:rPr>
            </a:br>
            <a:r>
              <a:rPr lang="en-US" sz="2400" dirty="0">
                <a:solidFill>
                  <a:schemeClr val="tx1"/>
                </a:solidFill>
                <a:latin typeface="Franklin Gothic Book" panose="020B0503020102020204" pitchFamily="34" charset="0"/>
                <a:ea typeface="Calibri" panose="020F0502020204030204" pitchFamily="34" charset="0"/>
                <a:cs typeface="Times New Roman" panose="02020603050405020304" pitchFamily="18" charset="0"/>
              </a:rPr>
              <a:t>Rates of chlamydia diagnoses per 100,000 people by race/ethnicity, 2019–2023  </a:t>
            </a:r>
            <a:endParaRPr lang="en-US" sz="2000" b="1" dirty="0">
              <a:solidFill>
                <a:srgbClr val="0C0B0F"/>
              </a:solidFill>
              <a:latin typeface="Franklin Gothic Book" panose="020B050302010202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57</a:t>
            </a:fld>
            <a:endParaRPr lang="en-US" dirty="0"/>
          </a:p>
        </p:txBody>
      </p:sp>
      <p:graphicFrame>
        <p:nvGraphicFramePr>
          <p:cNvPr id="3" name="Chart 2">
            <a:extLst>
              <a:ext uri="{FF2B5EF4-FFF2-40B4-BE49-F238E27FC236}">
                <a16:creationId xmlns:a16="http://schemas.microsoft.com/office/drawing/2014/main" id="{65350F11-BF28-4C8D-51A0-3CDD5EA05FE4}"/>
              </a:ext>
            </a:extLst>
          </p:cNvPr>
          <p:cNvGraphicFramePr/>
          <p:nvPr>
            <p:extLst>
              <p:ext uri="{D42A27DB-BD31-4B8C-83A1-F6EECF244321}">
                <p14:modId xmlns:p14="http://schemas.microsoft.com/office/powerpoint/2010/main" val="3460216245"/>
              </p:ext>
            </p:extLst>
          </p:nvPr>
        </p:nvGraphicFramePr>
        <p:xfrm>
          <a:off x="1828800" y="1908267"/>
          <a:ext cx="921715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4">
            <a:extLst>
              <a:ext uri="{FF2B5EF4-FFF2-40B4-BE49-F238E27FC236}">
                <a16:creationId xmlns:a16="http://schemas.microsoft.com/office/drawing/2014/main" id="{0B60E13D-5698-F046-14F9-66F42FD26CBE}"/>
              </a:ext>
            </a:extLst>
          </p:cNvPr>
          <p:cNvSpPr txBox="1"/>
          <p:nvPr/>
        </p:nvSpPr>
        <p:spPr>
          <a:xfrm>
            <a:off x="1272671" y="2701837"/>
            <a:ext cx="1069476" cy="486496"/>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rgbClr val="800280"/>
                </a:solidFill>
                <a:latin typeface="Franklin Gothic Book" panose="020B0503020102020204" pitchFamily="34" charset="0"/>
                <a:ea typeface="Calibri" panose="020F0502020204030204" pitchFamily="34" charset="0"/>
                <a:cs typeface="Times New Roman" panose="02020603050405020304" pitchFamily="18" charset="0"/>
              </a:rPr>
              <a:t>Black</a:t>
            </a: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0" name="Text Box 29">
            <a:extLst>
              <a:ext uri="{FF2B5EF4-FFF2-40B4-BE49-F238E27FC236}">
                <a16:creationId xmlns:a16="http://schemas.microsoft.com/office/drawing/2014/main" id="{037E0B42-E618-6A22-BF82-627A574E9B57}"/>
              </a:ext>
            </a:extLst>
          </p:cNvPr>
          <p:cNvSpPr txBox="1"/>
          <p:nvPr/>
        </p:nvSpPr>
        <p:spPr>
          <a:xfrm>
            <a:off x="1040130" y="4474023"/>
            <a:ext cx="1322070" cy="34392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tx1">
                    <a:lumMod val="50000"/>
                  </a:schemeClr>
                </a:solidFill>
                <a:latin typeface="Franklin Gothic Book" panose="020B0503020102020204" pitchFamily="34" charset="0"/>
                <a:ea typeface="Calibri" panose="020F0502020204030204" pitchFamily="34" charset="0"/>
                <a:cs typeface="Times New Roman" panose="02020603050405020304" pitchFamily="18" charset="0"/>
              </a:rPr>
              <a:t>Hispanic</a:t>
            </a:r>
            <a:endParaRPr lang="en-US" sz="2000" dirty="0">
              <a:solidFill>
                <a:schemeClr val="tx1">
                  <a:lumMod val="50000"/>
                </a:schemeClr>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1" name="Text Box 192">
            <a:extLst>
              <a:ext uri="{FF2B5EF4-FFF2-40B4-BE49-F238E27FC236}">
                <a16:creationId xmlns:a16="http://schemas.microsoft.com/office/drawing/2014/main" id="{34A6AF1F-6519-E38F-977B-E93776EA910B}"/>
              </a:ext>
            </a:extLst>
          </p:cNvPr>
          <p:cNvSpPr txBox="1"/>
          <p:nvPr/>
        </p:nvSpPr>
        <p:spPr>
          <a:xfrm>
            <a:off x="1289865" y="5063855"/>
            <a:ext cx="1072335" cy="30761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tx1">
                    <a:lumMod val="50000"/>
                  </a:schemeClr>
                </a:solidFill>
                <a:latin typeface="Franklin Gothic Book" panose="020B0503020102020204" pitchFamily="34" charset="0"/>
                <a:ea typeface="Calibri" panose="020F0502020204030204" pitchFamily="34" charset="0"/>
                <a:cs typeface="Times New Roman" panose="02020603050405020304" pitchFamily="18" charset="0"/>
              </a:rPr>
              <a:t>White</a:t>
            </a:r>
            <a:endParaRPr lang="en-US" sz="2000" dirty="0">
              <a:solidFill>
                <a:schemeClr val="tx1">
                  <a:lumMod val="50000"/>
                </a:schemeClr>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894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09ED-97F0-2F8F-333E-40C739860CB5}"/>
              </a:ext>
            </a:extLst>
          </p:cNvPr>
          <p:cNvSpPr>
            <a:spLocks noGrp="1"/>
          </p:cNvSpPr>
          <p:nvPr>
            <p:ph type="title"/>
          </p:nvPr>
        </p:nvSpPr>
        <p:spPr>
          <a:xfrm>
            <a:off x="0" y="-1"/>
            <a:ext cx="12192000" cy="1371600"/>
          </a:xfrm>
          <a:solidFill>
            <a:srgbClr val="003D78"/>
          </a:solidFill>
        </p:spPr>
        <p:txBody>
          <a:bodyPr/>
          <a:lstStyle/>
          <a:p>
            <a:pPr marL="182880" algn="l"/>
            <a:r>
              <a:rPr lang="en-US" b="1" dirty="0">
                <a:solidFill>
                  <a:schemeClr val="tx1"/>
                </a:solidFill>
                <a:latin typeface="Leelawadee" panose="020B0502040204020203" pitchFamily="34" charset="-34"/>
                <a:cs typeface="Leelawadee" panose="020B0502040204020203" pitchFamily="34" charset="-34"/>
              </a:rPr>
              <a:t>Chlamydia Does Not Impact People of All Races and Ethnicities Equally</a:t>
            </a:r>
          </a:p>
        </p:txBody>
      </p:sp>
      <p:sp>
        <p:nvSpPr>
          <p:cNvPr id="4" name="Slide Number Placeholder 3">
            <a:extLst>
              <a:ext uri="{FF2B5EF4-FFF2-40B4-BE49-F238E27FC236}">
                <a16:creationId xmlns:a16="http://schemas.microsoft.com/office/drawing/2014/main" id="{54CBFA01-6362-4EAE-1021-D9845347D004}"/>
              </a:ext>
            </a:extLst>
          </p:cNvPr>
          <p:cNvSpPr>
            <a:spLocks noGrp="1"/>
          </p:cNvSpPr>
          <p:nvPr>
            <p:ph type="sldNum" sz="quarter" idx="4"/>
          </p:nvPr>
        </p:nvSpPr>
        <p:spPr/>
        <p:txBody>
          <a:bodyPr/>
          <a:lstStyle/>
          <a:p>
            <a:pPr>
              <a:defRPr/>
            </a:pPr>
            <a:fld id="{43861BFF-92AD-4B19-9909-DA3357BA777B}" type="slidenum">
              <a:rPr lang="en-US" smtClean="0"/>
              <a:pPr>
                <a:defRPr/>
              </a:pPr>
              <a:t>58</a:t>
            </a:fld>
            <a:endParaRPr lang="en-US" dirty="0"/>
          </a:p>
        </p:txBody>
      </p:sp>
      <p:sp>
        <p:nvSpPr>
          <p:cNvPr id="13" name="TextBox 1">
            <a:extLst>
              <a:ext uri="{FF2B5EF4-FFF2-40B4-BE49-F238E27FC236}">
                <a16:creationId xmlns:a16="http://schemas.microsoft.com/office/drawing/2014/main" id="{37F1930F-DB88-4969-D0E6-23B2FB7196D5}"/>
              </a:ext>
            </a:extLst>
          </p:cNvPr>
          <p:cNvSpPr txBox="1"/>
          <p:nvPr/>
        </p:nvSpPr>
        <p:spPr>
          <a:xfrm>
            <a:off x="533400" y="1400091"/>
            <a:ext cx="2812749" cy="401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ysClr val="windowText" lastClr="000000"/>
                </a:solidFill>
                <a:latin typeface="Franklin Gothic Medium Cond" panose="020B0606030402020204" pitchFamily="34" charset="0"/>
              </a:rPr>
              <a:t>Share of the population</a:t>
            </a:r>
          </a:p>
        </p:txBody>
      </p:sp>
      <p:pic>
        <p:nvPicPr>
          <p:cNvPr id="15" name="Picture 14">
            <a:extLst>
              <a:ext uri="{FF2B5EF4-FFF2-40B4-BE49-F238E27FC236}">
                <a16:creationId xmlns:a16="http://schemas.microsoft.com/office/drawing/2014/main" id="{9B5A3B0F-6E8D-9B5A-682A-53B965066421}"/>
              </a:ext>
            </a:extLst>
          </p:cNvPr>
          <p:cNvPicPr>
            <a:picLocks noChangeAspect="1"/>
          </p:cNvPicPr>
          <p:nvPr/>
        </p:nvPicPr>
        <p:blipFill>
          <a:blip r:embed="rId3"/>
          <a:stretch>
            <a:fillRect/>
          </a:stretch>
        </p:blipFill>
        <p:spPr>
          <a:xfrm>
            <a:off x="1219200" y="1752075"/>
            <a:ext cx="9144000" cy="4659252"/>
          </a:xfrm>
          <a:prstGeom prst="rect">
            <a:avLst/>
          </a:prstGeom>
        </p:spPr>
      </p:pic>
      <p:sp>
        <p:nvSpPr>
          <p:cNvPr id="16" name="TextBox 1">
            <a:extLst>
              <a:ext uri="{FF2B5EF4-FFF2-40B4-BE49-F238E27FC236}">
                <a16:creationId xmlns:a16="http://schemas.microsoft.com/office/drawing/2014/main" id="{A4EC7ADB-2CBA-9531-DF52-B09713731AE0}"/>
              </a:ext>
            </a:extLst>
          </p:cNvPr>
          <p:cNvSpPr txBox="1"/>
          <p:nvPr/>
        </p:nvSpPr>
        <p:spPr>
          <a:xfrm>
            <a:off x="7471991" y="1400091"/>
            <a:ext cx="3516049" cy="406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ysClr val="windowText" lastClr="000000"/>
                </a:solidFill>
                <a:latin typeface="Franklin Gothic Medium Cond" panose="020B0606030402020204" pitchFamily="34" charset="0"/>
              </a:rPr>
              <a:t>Share of chlamydia infections</a:t>
            </a:r>
          </a:p>
        </p:txBody>
      </p:sp>
    </p:spTree>
    <p:extLst>
      <p:ext uri="{BB962C8B-B14F-4D97-AF65-F5344CB8AC3E}">
        <p14:creationId xmlns:p14="http://schemas.microsoft.com/office/powerpoint/2010/main" val="2628420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55303-161D-822F-B22F-ADE72EF558A2}"/>
              </a:ext>
            </a:extLst>
          </p:cNvPr>
          <p:cNvSpPr/>
          <p:nvPr/>
        </p:nvSpPr>
        <p:spPr>
          <a:xfrm>
            <a:off x="-26634" y="0"/>
            <a:ext cx="12294833" cy="6858000"/>
          </a:xfrm>
          <a:prstGeom prst="rect">
            <a:avLst/>
          </a:prstGeom>
          <a:solidFill>
            <a:srgbClr val="003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ontent Placeholder 2">
            <a:extLst>
              <a:ext uri="{FF2B5EF4-FFF2-40B4-BE49-F238E27FC236}">
                <a16:creationId xmlns:a16="http://schemas.microsoft.com/office/drawing/2014/main" id="{B53816DD-0069-2D2D-5703-DE6186ACA2BF}"/>
              </a:ext>
            </a:extLst>
          </p:cNvPr>
          <p:cNvSpPr txBox="1">
            <a:spLocks/>
          </p:cNvSpPr>
          <p:nvPr/>
        </p:nvSpPr>
        <p:spPr>
          <a:xfrm>
            <a:off x="4226842" y="2297835"/>
            <a:ext cx="3005850" cy="2038857"/>
          </a:xfrm>
          <a:prstGeom prst="rect">
            <a:avLst/>
          </a:prstGeom>
        </p:spPr>
        <p:txBody>
          <a:bodyPr vert="horz" lIns="68580" tIns="34290" rIns="68580" bIns="34290" rtlCol="0">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endParaRPr lang="en-US" dirty="0">
              <a:solidFill>
                <a:schemeClr val="tx1"/>
              </a:solidFill>
              <a:latin typeface="Leelawadee" panose="020B0502040204020203" pitchFamily="34" charset="-34"/>
              <a:cs typeface="Leelawadee" panose="020B0502040204020203" pitchFamily="34" charset="-34"/>
            </a:endParaRPr>
          </a:p>
        </p:txBody>
      </p:sp>
      <p:sp>
        <p:nvSpPr>
          <p:cNvPr id="17" name="Slide Number Placeholder 3">
            <a:extLst>
              <a:ext uri="{FF2B5EF4-FFF2-40B4-BE49-F238E27FC236}">
                <a16:creationId xmlns:a16="http://schemas.microsoft.com/office/drawing/2014/main" id="{6956ED2F-EE9C-85AD-019D-388EC6659F9B}"/>
              </a:ext>
            </a:extLst>
          </p:cNvPr>
          <p:cNvSpPr>
            <a:spLocks noGrp="1"/>
          </p:cNvSpPr>
          <p:nvPr>
            <p:ph type="sldNum" sz="quarter" idx="4"/>
          </p:nvPr>
        </p:nvSpPr>
        <p:spPr>
          <a:xfrm>
            <a:off x="9906000" y="6188408"/>
            <a:ext cx="2133600" cy="273844"/>
          </a:xfrm>
        </p:spPr>
        <p:txBody>
          <a:bodyPr/>
          <a:lstStyle/>
          <a:p>
            <a:pPr>
              <a:defRPr/>
            </a:pPr>
            <a:fld id="{43861BFF-92AD-4B19-9909-DA3357BA777B}" type="slidenum">
              <a:rPr lang="en-US" smtClean="0"/>
              <a:pPr>
                <a:defRPr/>
              </a:pPr>
              <a:t>59</a:t>
            </a:fld>
            <a:endParaRPr lang="en-US" dirty="0"/>
          </a:p>
        </p:txBody>
      </p:sp>
      <p:sp>
        <p:nvSpPr>
          <p:cNvPr id="18" name="Content Placeholder 2">
            <a:extLst>
              <a:ext uri="{FF2B5EF4-FFF2-40B4-BE49-F238E27FC236}">
                <a16:creationId xmlns:a16="http://schemas.microsoft.com/office/drawing/2014/main" id="{0F02D9E0-26B8-D453-F2EE-2A390C9080A4}"/>
              </a:ext>
            </a:extLst>
          </p:cNvPr>
          <p:cNvSpPr txBox="1">
            <a:spLocks/>
          </p:cNvSpPr>
          <p:nvPr/>
        </p:nvSpPr>
        <p:spPr>
          <a:xfrm>
            <a:off x="550319" y="2640941"/>
            <a:ext cx="3189201" cy="1806462"/>
          </a:xfrm>
          <a:prstGeom prst="rect">
            <a:avLst/>
          </a:prstGeom>
        </p:spPr>
        <p:txBody>
          <a:bodyPr vert="horz" lIns="68580" tIns="34290" rIns="68580" bIns="34290" rtlCol="0">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b="1" dirty="0">
                <a:solidFill>
                  <a:schemeClr val="tx1"/>
                </a:solidFill>
                <a:latin typeface="Franklin Gothic Book" panose="020B0503020102020204" pitchFamily="34" charset="0"/>
                <a:ea typeface="Calibri" panose="020F0502020204030204" pitchFamily="34" charset="0"/>
                <a:cs typeface="Leelawadee" panose="020B0502040204020203" pitchFamily="34" charset="-34"/>
              </a:rPr>
              <a:t>Reported cases of STIs decreased from 2022 to 2023. </a:t>
            </a:r>
          </a:p>
          <a:p>
            <a:pPr marL="0" indent="0">
              <a:buNone/>
            </a:pPr>
            <a:endParaRPr lang="en-US" sz="2800" dirty="0">
              <a:solidFill>
                <a:schemeClr val="tx1"/>
              </a:solidFill>
              <a:latin typeface="Leelawadee" panose="020B0502040204020203" pitchFamily="34" charset="-34"/>
              <a:cs typeface="Leelawadee" panose="020B0502040204020203" pitchFamily="34" charset="-34"/>
            </a:endParaRPr>
          </a:p>
        </p:txBody>
      </p:sp>
      <p:sp>
        <p:nvSpPr>
          <p:cNvPr id="19" name="Content Placeholder 2">
            <a:extLst>
              <a:ext uri="{FF2B5EF4-FFF2-40B4-BE49-F238E27FC236}">
                <a16:creationId xmlns:a16="http://schemas.microsoft.com/office/drawing/2014/main" id="{F06EB3DF-93DA-3100-A28D-C19A80546F9B}"/>
              </a:ext>
            </a:extLst>
          </p:cNvPr>
          <p:cNvSpPr txBox="1">
            <a:spLocks/>
          </p:cNvSpPr>
          <p:nvPr/>
        </p:nvSpPr>
        <p:spPr>
          <a:xfrm>
            <a:off x="8077200" y="2440093"/>
            <a:ext cx="3429000" cy="2264345"/>
          </a:xfrm>
          <a:prstGeom prst="rect">
            <a:avLst/>
          </a:prstGeom>
        </p:spPr>
        <p:txBody>
          <a:bodyPr vert="horz" lIns="68580" tIns="34290" rIns="68580" bIns="34290" rtlCol="0">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tx1"/>
                </a:solidFill>
                <a:latin typeface="Franklin Gothic Book" panose="020B0503020102020204" pitchFamily="34" charset="0"/>
                <a:cs typeface="Times New Roman" panose="02020603050405020304" pitchFamily="18" charset="0"/>
              </a:rPr>
              <a:t>The rate of primary and secondary syphilis cases decreased among Black people for the first time in 2019.  </a:t>
            </a:r>
          </a:p>
        </p:txBody>
      </p:sp>
      <p:cxnSp>
        <p:nvCxnSpPr>
          <p:cNvPr id="20" name="Straight Connector 19">
            <a:extLst>
              <a:ext uri="{FF2B5EF4-FFF2-40B4-BE49-F238E27FC236}">
                <a16:creationId xmlns:a16="http://schemas.microsoft.com/office/drawing/2014/main" id="{9F4D54C2-DBB0-13DF-B234-4EE0D3479CE1}"/>
              </a:ext>
            </a:extLst>
          </p:cNvPr>
          <p:cNvCxnSpPr>
            <a:cxnSpLocks/>
          </p:cNvCxnSpPr>
          <p:nvPr/>
        </p:nvCxnSpPr>
        <p:spPr>
          <a:xfrm flipV="1">
            <a:off x="3809413" y="2133600"/>
            <a:ext cx="726089" cy="24310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1CDC11-4143-5C97-95F9-C877FEF8BAC5}"/>
              </a:ext>
            </a:extLst>
          </p:cNvPr>
          <p:cNvCxnSpPr>
            <a:cxnSpLocks/>
          </p:cNvCxnSpPr>
          <p:nvPr/>
        </p:nvCxnSpPr>
        <p:spPr>
          <a:xfrm flipV="1">
            <a:off x="6989506" y="2297835"/>
            <a:ext cx="890307" cy="24066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B88A7D-8801-8016-6B69-708C51473B67}"/>
              </a:ext>
            </a:extLst>
          </p:cNvPr>
          <p:cNvSpPr txBox="1"/>
          <p:nvPr/>
        </p:nvSpPr>
        <p:spPr>
          <a:xfrm>
            <a:off x="152400" y="362540"/>
            <a:ext cx="10058400" cy="707886"/>
          </a:xfrm>
          <a:prstGeom prst="rect">
            <a:avLst/>
          </a:prstGeom>
          <a:noFill/>
        </p:spPr>
        <p:txBody>
          <a:bodyPr wrap="square" rtlCol="0">
            <a:spAutoFit/>
          </a:bodyPr>
          <a:lstStyle/>
          <a:p>
            <a:r>
              <a:rPr lang="en-US" sz="4000" b="1" dirty="0">
                <a:latin typeface="Leelawadee" panose="020B0502040204020203" pitchFamily="34" charset="-34"/>
                <a:cs typeface="Leelawadee" panose="020B0502040204020203" pitchFamily="34" charset="-34"/>
              </a:rPr>
              <a:t>Key Takeaways From 2023 Data: </a:t>
            </a:r>
          </a:p>
        </p:txBody>
      </p:sp>
      <p:sp>
        <p:nvSpPr>
          <p:cNvPr id="4" name="Content Placeholder 2">
            <a:extLst>
              <a:ext uri="{FF2B5EF4-FFF2-40B4-BE49-F238E27FC236}">
                <a16:creationId xmlns:a16="http://schemas.microsoft.com/office/drawing/2014/main" id="{5FA01050-E6D4-A9F1-3B75-87B96FF7F878}"/>
              </a:ext>
            </a:extLst>
          </p:cNvPr>
          <p:cNvSpPr txBox="1">
            <a:spLocks/>
          </p:cNvSpPr>
          <p:nvPr/>
        </p:nvSpPr>
        <p:spPr>
          <a:xfrm>
            <a:off x="4535502" y="2580644"/>
            <a:ext cx="2911204" cy="1806462"/>
          </a:xfrm>
          <a:prstGeom prst="rect">
            <a:avLst/>
          </a:prstGeom>
        </p:spPr>
        <p:txBody>
          <a:bodyPr vert="horz" lIns="68580" tIns="34290" rIns="68580" bIns="34290" rtlCol="0">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tx1"/>
                </a:solidFill>
                <a:latin typeface="Franklin Gothic Book" panose="020B0503020102020204" pitchFamily="34" charset="0"/>
                <a:ea typeface="Calibri" panose="020F0502020204030204" pitchFamily="34" charset="0"/>
                <a:cs typeface="Leelawadee" panose="020B0502040204020203" pitchFamily="34" charset="-34"/>
              </a:rPr>
              <a:t>Of the three STIs, gonorrhea cases decreased the most at 20%. </a:t>
            </a:r>
            <a:endParaRPr lang="en-US" dirty="0">
              <a:solidFill>
                <a:schemeClr val="tx1"/>
              </a:solidFill>
              <a:latin typeface="Franklin Gothic Book" panose="020B0503020102020204" pitchFamily="34" charset="0"/>
              <a:cs typeface="Leelawadee" panose="020B0502040204020203" pitchFamily="34" charset="-34"/>
            </a:endParaRPr>
          </a:p>
          <a:p>
            <a:pPr marL="0" indent="0">
              <a:buNone/>
            </a:pPr>
            <a:endParaRPr lang="en-US" sz="2800"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82178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1676400" y="2590800"/>
            <a:ext cx="80772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b="1" dirty="0">
                <a:solidFill>
                  <a:srgbClr val="FFFFFF"/>
                </a:solidFill>
                <a:latin typeface="Leelawadee" panose="020B0502040204020203" pitchFamily="34" charset="-34"/>
                <a:cs typeface="Leelawadee" panose="020B0502040204020203" pitchFamily="34" charset="-34"/>
              </a:rPr>
              <a:t>How Does Wisconsin Compare to Neighboring States? </a:t>
            </a:r>
          </a:p>
        </p:txBody>
      </p:sp>
    </p:spTree>
    <p:extLst>
      <p:ext uri="{BB962C8B-B14F-4D97-AF65-F5344CB8AC3E}">
        <p14:creationId xmlns:p14="http://schemas.microsoft.com/office/powerpoint/2010/main" val="31254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7</a:t>
            </a:fld>
            <a:endParaRPr lang="en-US" dirty="0"/>
          </a:p>
        </p:txBody>
      </p:sp>
      <p:graphicFrame>
        <p:nvGraphicFramePr>
          <p:cNvPr id="2" name="Chart 1">
            <a:extLst>
              <a:ext uri="{FF2B5EF4-FFF2-40B4-BE49-F238E27FC236}">
                <a16:creationId xmlns:a16="http://schemas.microsoft.com/office/drawing/2014/main" id="{0F0AF077-B307-A7DF-CBB8-EB914F3EBB17}"/>
              </a:ext>
            </a:extLst>
          </p:cNvPr>
          <p:cNvGraphicFramePr>
            <a:graphicFrameLocks/>
          </p:cNvGraphicFramePr>
          <p:nvPr/>
        </p:nvGraphicFramePr>
        <p:xfrm>
          <a:off x="914400" y="2438400"/>
          <a:ext cx="10134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6F3DF8EB-7200-E3AB-4450-BB7E3ACF78A8}"/>
              </a:ext>
            </a:extLst>
          </p:cNvPr>
          <p:cNvSpPr>
            <a:spLocks noGrp="1"/>
          </p:cNvSpPr>
          <p:nvPr>
            <p:ph type="title"/>
          </p:nvPr>
        </p:nvSpPr>
        <p:spPr>
          <a:xfrm>
            <a:off x="0" y="0"/>
            <a:ext cx="12268200" cy="1905000"/>
          </a:xfrm>
          <a:solidFill>
            <a:srgbClr val="003D78"/>
          </a:solidFill>
        </p:spPr>
        <p:txBody>
          <a:bodyPr/>
          <a:lstStyle/>
          <a:p>
            <a:pPr marL="182880" algn="l"/>
            <a:br>
              <a:rPr lang="en-US" sz="3200" b="1" dirty="0">
                <a:solidFill>
                  <a:schemeClr val="tx1"/>
                </a:solidFill>
                <a:latin typeface="Leelawadee" panose="020B0502040204020203" pitchFamily="34" charset="-34"/>
                <a:cs typeface="Leelawadee" panose="020B0502040204020203" pitchFamily="34" charset="-34"/>
              </a:rPr>
            </a:br>
            <a:br>
              <a:rPr lang="en-US" sz="3200" b="1" dirty="0">
                <a:solidFill>
                  <a:schemeClr val="tx1"/>
                </a:solidFill>
                <a:latin typeface="Leelawadee" panose="020B0502040204020203" pitchFamily="34" charset="-34"/>
                <a:cs typeface="Leelawadee" panose="020B0502040204020203" pitchFamily="34" charset="-34"/>
              </a:rPr>
            </a:br>
            <a:r>
              <a:rPr lang="en-US" sz="4000" b="1" dirty="0">
                <a:solidFill>
                  <a:schemeClr val="tx1"/>
                </a:solidFill>
                <a:latin typeface="Leelawadee" panose="020B0502040204020203" pitchFamily="34" charset="-34"/>
                <a:cs typeface="Leelawadee" panose="020B0502040204020203" pitchFamily="34" charset="-34"/>
              </a:rPr>
              <a:t>Wisconsin ranked highest among its neighboring states for primary and secondary syphilis rates per 100,000 people in 2022.</a:t>
            </a:r>
            <a:br>
              <a:rPr lang="en-US" sz="3200" b="1" dirty="0">
                <a:solidFill>
                  <a:schemeClr val="tx1"/>
                </a:solidFill>
                <a:latin typeface="Leelawadee" panose="020B0502040204020203" pitchFamily="34" charset="-34"/>
                <a:cs typeface="Leelawadee" panose="020B0502040204020203" pitchFamily="34" charset="-34"/>
              </a:rPr>
            </a:br>
            <a:br>
              <a:rPr lang="en-US" sz="3200" b="1" dirty="0">
                <a:solidFill>
                  <a:schemeClr val="tx1"/>
                </a:solidFill>
                <a:latin typeface="Leelawadee" panose="020B0502040204020203" pitchFamily="34" charset="-34"/>
                <a:cs typeface="Leelawadee" panose="020B0502040204020203" pitchFamily="34" charset="-34"/>
              </a:rPr>
            </a:br>
            <a:endParaRPr lang="en-US" sz="3200"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04480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106F-909F-4438-8CBD-99F87BFA71F5}"/>
              </a:ext>
            </a:extLst>
          </p:cNvPr>
          <p:cNvSpPr>
            <a:spLocks noGrp="1"/>
          </p:cNvSpPr>
          <p:nvPr>
            <p:ph type="title"/>
          </p:nvPr>
        </p:nvSpPr>
        <p:spPr>
          <a:xfrm>
            <a:off x="0" y="-1"/>
            <a:ext cx="12192000" cy="1742073"/>
          </a:xfrm>
          <a:solidFill>
            <a:srgbClr val="003D78"/>
          </a:solidFill>
        </p:spPr>
        <p:txBody>
          <a:bodyPr/>
          <a:lstStyle/>
          <a:p>
            <a:pPr marL="182880" algn="l"/>
            <a:br>
              <a:rPr lang="en-US" sz="3200" b="1" dirty="0">
                <a:solidFill>
                  <a:schemeClr val="tx1"/>
                </a:solidFill>
                <a:latin typeface="Leelawadee" panose="020B0502040204020203" pitchFamily="34" charset="-34"/>
                <a:cs typeface="Leelawadee" panose="020B0502040204020203" pitchFamily="34" charset="-34"/>
              </a:rPr>
            </a:br>
            <a:r>
              <a:rPr lang="en-US" b="1" dirty="0">
                <a:solidFill>
                  <a:schemeClr val="tx1"/>
                </a:solidFill>
                <a:latin typeface="Leelawadee" panose="020B0502040204020203" pitchFamily="34" charset="-34"/>
                <a:cs typeface="Leelawadee" panose="020B0502040204020203" pitchFamily="34" charset="-34"/>
              </a:rPr>
              <a:t>Wisconsin Ranked Third Among Neighboring States for Gonorrhea Rates per 100,000 People in 2022</a:t>
            </a:r>
            <a:br>
              <a:rPr lang="en-US" sz="3200" b="1" dirty="0">
                <a:solidFill>
                  <a:schemeClr val="tx1"/>
                </a:solidFill>
                <a:latin typeface="Leelawadee" panose="020B0502040204020203" pitchFamily="34" charset="-34"/>
                <a:cs typeface="Leelawadee" panose="020B0502040204020203" pitchFamily="34" charset="-34"/>
              </a:rPr>
            </a:b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8</a:t>
            </a:fld>
            <a:endParaRPr lang="en-US" dirty="0"/>
          </a:p>
        </p:txBody>
      </p:sp>
      <p:graphicFrame>
        <p:nvGraphicFramePr>
          <p:cNvPr id="6" name="Chart 5">
            <a:extLst>
              <a:ext uri="{FF2B5EF4-FFF2-40B4-BE49-F238E27FC236}">
                <a16:creationId xmlns:a16="http://schemas.microsoft.com/office/drawing/2014/main" id="{615E9F06-A6E2-0F77-7310-18055EF1A44A}"/>
              </a:ext>
            </a:extLst>
          </p:cNvPr>
          <p:cNvGraphicFramePr>
            <a:graphicFrameLocks/>
          </p:cNvGraphicFramePr>
          <p:nvPr>
            <p:extLst>
              <p:ext uri="{D42A27DB-BD31-4B8C-83A1-F6EECF244321}">
                <p14:modId xmlns:p14="http://schemas.microsoft.com/office/powerpoint/2010/main" val="737316452"/>
              </p:ext>
            </p:extLst>
          </p:nvPr>
        </p:nvGraphicFramePr>
        <p:xfrm>
          <a:off x="1143000" y="1828800"/>
          <a:ext cx="9982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106F-909F-4438-8CBD-99F87BFA71F5}"/>
              </a:ext>
            </a:extLst>
          </p:cNvPr>
          <p:cNvSpPr>
            <a:spLocks noGrp="1"/>
          </p:cNvSpPr>
          <p:nvPr>
            <p:ph type="title"/>
          </p:nvPr>
        </p:nvSpPr>
        <p:spPr>
          <a:xfrm>
            <a:off x="0" y="0"/>
            <a:ext cx="12192000" cy="1828800"/>
          </a:xfrm>
          <a:solidFill>
            <a:srgbClr val="003D78"/>
          </a:solidFill>
        </p:spPr>
        <p:txBody>
          <a:bodyPr/>
          <a:lstStyle/>
          <a:p>
            <a:pPr marL="182880" algn="l"/>
            <a:br>
              <a:rPr lang="en-US" b="1" dirty="0">
                <a:solidFill>
                  <a:schemeClr val="tx1"/>
                </a:solidFill>
                <a:latin typeface="Leelawadee" panose="020B0502040204020203" pitchFamily="34" charset="-34"/>
                <a:cs typeface="Leelawadee" panose="020B0502040204020203" pitchFamily="34" charset="-34"/>
              </a:rPr>
            </a:br>
            <a:r>
              <a:rPr lang="en-US" b="1" dirty="0">
                <a:solidFill>
                  <a:schemeClr val="tx1"/>
                </a:solidFill>
                <a:latin typeface="Leelawadee" panose="020B0502040204020203" pitchFamily="34" charset="-34"/>
                <a:cs typeface="Leelawadee" panose="020B0502040204020203" pitchFamily="34" charset="-34"/>
              </a:rPr>
              <a:t>Wisconsin Ranked Third Among Neighboring States for Chlamydia Rates per 100,000 People in 2022</a:t>
            </a:r>
            <a:br>
              <a:rPr lang="en-US" sz="3200" b="1" dirty="0">
                <a:solidFill>
                  <a:schemeClr val="tx1"/>
                </a:solidFill>
                <a:latin typeface="Leelawadee" panose="020B0502040204020203" pitchFamily="34" charset="-34"/>
                <a:cs typeface="Leelawadee" panose="020B0502040204020203" pitchFamily="34" charset="-34"/>
              </a:rPr>
            </a:br>
            <a:endParaRPr lang="en-US" sz="3200"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9</a:t>
            </a:fld>
            <a:endParaRPr lang="en-US" dirty="0"/>
          </a:p>
        </p:txBody>
      </p:sp>
      <p:graphicFrame>
        <p:nvGraphicFramePr>
          <p:cNvPr id="6" name="Chart 5">
            <a:extLst>
              <a:ext uri="{FF2B5EF4-FFF2-40B4-BE49-F238E27FC236}">
                <a16:creationId xmlns:a16="http://schemas.microsoft.com/office/drawing/2014/main" id="{1E6CF543-527E-48C9-D5B8-BDC7BDAC36A2}"/>
              </a:ext>
            </a:extLst>
          </p:cNvPr>
          <p:cNvGraphicFramePr>
            <a:graphicFrameLocks/>
          </p:cNvGraphicFramePr>
          <p:nvPr>
            <p:extLst>
              <p:ext uri="{D42A27DB-BD31-4B8C-83A1-F6EECF244321}">
                <p14:modId xmlns:p14="http://schemas.microsoft.com/office/powerpoint/2010/main" val="1531466273"/>
              </p:ext>
            </p:extLst>
          </p:nvPr>
        </p:nvGraphicFramePr>
        <p:xfrm>
          <a:off x="1487424" y="1905000"/>
          <a:ext cx="9217152"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783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HIV Partner Services (PS)  Annual Update Meeting  June 2016&amp;quot;&quot;/&gt;&lt;property id=&quot;20307&quot; value=&quot;401&quot;/&gt;&lt;/object&gt;&lt;object type=&quot;3&quot; unique_id=&quot;10004&quot;&gt;&lt;property id=&quot;20148&quot; value=&quot;5&quot;/&gt;&lt;property id=&quot;20300&quot; value=&quot;Slide 2 - &amp;quot;Agenda&amp;quot;&quot;/&gt;&lt;property id=&quot;20307&quot; value=&quot;515&quot;/&gt;&lt;/object&gt;&lt;object type=&quot;3&quot; unique_id=&quot;10006&quot;&gt;&lt;property id=&quot;20148&quot; value=&quot;5&quot;/&gt;&lt;property id=&quot;20300&quot; value=&quot;Slide 4 - &amp;quot;Group Guidelines&amp;quot;&quot;/&gt;&lt;property id=&quot;20307&quot; value=&quot;513&quot;/&gt;&lt;/object&gt;&lt;object type=&quot;3&quot; unique_id=&quot;10008&quot;&gt;&lt;property id=&quot;20148&quot; value=&quot;5&quot;/&gt;&lt;property id=&quot;20300&quot; value=&quot;Slide 6 - &amp;quot;Overview of 2015 HIV Partner Services Outcomes&amp;quot;&quot;/&gt;&lt;property id=&quot;20307&quot; value=&quot;428&quot;/&gt;&lt;/object&gt;&lt;object type=&quot;3&quot; unique_id=&quot;10009&quot;&gt;&lt;property id=&quot;20148&quot; value=&quot;5&quot;/&gt;&lt;property id=&quot;20300&quot; value=&quot;Slide 7 - &amp;quot;Partner Services Outcomes,  Index Cases, 2015&amp;quot;&quot;/&gt;&lt;property id=&quot;20307&quot; value=&quot;499&quot;/&gt;&lt;/object&gt;&lt;object type=&quot;3&quot; unique_id=&quot;10010&quot;&gt;&lt;property id=&quot;20148&quot; value=&quot;5&quot;/&gt;&lt;property id=&quot;20300&quot; value=&quot;Slide 8 - &amp;quot;Index Clients: By Receipt of Medical Care, Wisconsin, 2015&amp;quot;&quot;/&gt;&lt;property id=&quot;20307&quot; value=&quot;500&quot;/&gt;&lt;/object&gt;&lt;object type=&quot;3&quot; unique_id=&quot;10011&quot;&gt;&lt;property id=&quot;20148&quot; value=&quot;5&quot;/&gt;&lt;property id=&quot;20300&quot; value=&quot;Slide 9 - &amp;quot;Partner Services Outcomes, Partner Cases, 2015&amp;quot;&quot;/&gt;&lt;property id=&quot;20307&quot; value=&quot;501&quot;/&gt;&lt;/object&gt;&lt;object type=&quot;3&quot; unique_id=&quot;10012&quot;&gt;&lt;property id=&quot;20148&quot; value=&quot;5&quot;/&gt;&lt;property id=&quot;20300&quot; value=&quot;Slide 10 - &amp;quot;PS Outcomes New vs.  New to Wisconsin Index Cases, 2015&amp;quot;&quot;/&gt;&lt;property id=&quot;20307&quot; value=&quot;502&quot;/&gt;&lt;/object&gt;&lt;object type=&quot;3&quot; unique_id=&quot;10013&quot;&gt;&lt;property id=&quot;20148&quot; value=&quot;5&quot;/&gt;&lt;property id=&quot;20300&quot; value=&quot;Slide 11 - &amp;quot;Cases Declining PS by Gender, Race/Ethnicity, and Sexual Orientation&amp;quot;&quot;/&gt;&lt;property id=&quot;20307&quot; value=&quot;503&quot;/&gt;&lt;/object&gt;&lt;object type=&quot;3&quot; unique_id=&quot;10014&quot;&gt;&lt;property id=&quot;20148&quot; value=&quot;5&quot;/&gt;&lt;property id=&quot;20300&quot; value=&quot;Slide 12 - &amp;quot;Partner Services Cascade: Index Cases, Wisconsin 2012–2015&amp;quot;&quot;/&gt;&lt;property id=&quot;20307&quot; value=&quot;504&quot;/&gt;&lt;/object&gt;&lt;object type=&quot;3&quot; unique_id=&quot;10015&quot;&gt;&lt;property id=&quot;20148&quot; value=&quot;5&quot;/&gt;&lt;property id=&quot;20300&quot; value=&quot;Slide 13 - &amp;quot;Partner Services Cascade: Partner Cases, Wisconsin 2012–2015&amp;quot;&quot;/&gt;&lt;property id=&quot;20307&quot; value=&quot;505&quot;/&gt;&lt;/object&gt;&lt;object type=&quot;3&quot; unique_id=&quot;10016&quot;&gt;&lt;property id=&quot;20148&quot; value=&quot;5&quot;/&gt;&lt;property id=&quot;20300&quot; value=&quot;Slide 14 - &amp;quot;Partner Services Acceptance, Index Cases, by Year&amp;quot;&quot;/&gt;&lt;property id=&quot;20307&quot; value=&quot;506&quot;/&gt;&lt;/object&gt;&lt;object type=&quot;3&quot; unique_id=&quot;10017&quot;&gt;&lt;property id=&quot;20148&quot; value=&quot;5&quot;/&gt;&lt;property id=&quot;20300&quot; value=&quot;Slide 15 - &amp;quot;PS Activities in Fox Valley Counties (Calumet, Outagamie, and Winnebago), 2015&amp;quot;&quot;/&gt;&lt;property id=&quot;20307&quot; value=&quot;507&quot;/&gt;&lt;/object&gt;&lt;object type=&quot;3&quot; unique_id=&quot;10018&quot;&gt;&lt;property id=&quot;20148&quot; value=&quot;5&quot;/&gt;&lt;property id=&quot;20300&quot; value=&quot;Slide 16 - &amp;quot;Resources&amp;quot;&quot;/&gt;&lt;property id=&quot;20307&quot; value=&quot;508&quot;/&gt;&lt;/object&gt;&lt;object type=&quot;3&quot; unique_id=&quot;10019&quot;&gt;&lt;property id=&quot;20148&quot; value=&quot;5&quot;/&gt;&lt;property id=&quot;20300&quot; value=&quot;Slide 17 - &amp;quot;More Resources&amp;quot;&quot;/&gt;&lt;property id=&quot;20307&quot; value=&quot;509&quot;/&gt;&lt;/object&gt;&lt;object type=&quot;3&quot; unique_id=&quot;10096&quot;&gt;&lt;property id=&quot;20148&quot; value=&quot;5&quot;/&gt;&lt;property id=&quot;20300&quot; value=&quot;Slide 3 - &amp;quot;Introductions: Getting To Know You&amp;quot;&quot;/&gt;&lt;property id=&quot;20307&quot; value=&quot;516&quot;/&gt;&lt;/object&gt;&lt;object type=&quot;3&quot; unique_id=&quot;10097&quot;&gt;&lt;property id=&quot;20148&quot; value=&quot;5&quot;/&gt;&lt;property id=&quot;20300&quot; value=&quot;Slide 5 - &amp;quot;Housekeeping&amp;quot;&quot;/&gt;&lt;property id=&quot;20307&quot; value=&quot;517&quot;/&gt;&lt;/object&gt;&lt;/object&gt;&lt;object type=&quot;8&quot; unique_id=&quot;10038&quot;&gt;&lt;/object&gt;&lt;/object&gt;&lt;/database&gt;"/>
  <p:tag name="SECTOMILLISECCONVERTED" val="1"/>
</p:tagLst>
</file>

<file path=ppt/theme/theme1.xml><?xml version="1.0" encoding="utf-8"?>
<a:theme xmlns:a="http://schemas.openxmlformats.org/drawingml/2006/main" name="final6-ak">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DHS PPT">
      <a:majorFont>
        <a:latin typeface="Verdana"/>
        <a:ea typeface=""/>
        <a:cs typeface=""/>
      </a:majorFont>
      <a:minorFont>
        <a:latin typeface="Arial"/>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1FEFC-31D7-4864-ABFE-A2B3F5A590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631619-209B-4A10-BD8D-7AF1CB8172D1}">
  <ds:schemaRefs>
    <ds:schemaRef ds:uri="http://schemas.microsoft.com/sharepoint/v3/contenttype/forms"/>
  </ds:schemaRefs>
</ds:datastoreItem>
</file>

<file path=customXml/itemProps3.xml><?xml version="1.0" encoding="utf-8"?>
<ds:datastoreItem xmlns:ds="http://schemas.openxmlformats.org/officeDocument/2006/customXml" ds:itemID="{5D9009C4-ACB8-42F5-8FB8-23AF19A28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TM04033923[[fn=Depth]]</Template>
  <TotalTime>46770</TotalTime>
  <Words>5546</Words>
  <Application>Microsoft Office PowerPoint</Application>
  <PresentationFormat>Widescreen</PresentationFormat>
  <Paragraphs>464</Paragraphs>
  <Slides>59</Slides>
  <Notes>59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59</vt:i4>
      </vt:variant>
    </vt:vector>
  </HeadingPairs>
  <TitlesOfParts>
    <vt:vector size="75" baseType="lpstr">
      <vt:lpstr>Arial</vt:lpstr>
      <vt:lpstr>Calibri</vt:lpstr>
      <vt:lpstr>Calisto MT</vt:lpstr>
      <vt:lpstr>Candara</vt:lpstr>
      <vt:lpstr>Courier New</vt:lpstr>
      <vt:lpstr>Franklin Gothic Book</vt:lpstr>
      <vt:lpstr>Franklin Gothic Medium Cond</vt:lpstr>
      <vt:lpstr>Leelawadee</vt:lpstr>
      <vt:lpstr>Segoe UI</vt:lpstr>
      <vt:lpstr>Tahoma</vt:lpstr>
      <vt:lpstr>Times New Roman</vt:lpstr>
      <vt:lpstr>Tunga</vt:lpstr>
      <vt:lpstr>Tw Cen MT</vt:lpstr>
      <vt:lpstr>Verdana</vt:lpstr>
      <vt:lpstr>Wingdings</vt:lpstr>
      <vt:lpstr>final6-ak</vt:lpstr>
      <vt:lpstr>   Wisconsin Sexually Transmitted Infections (STIs) Surveillance Data Reported Cases in 2023 </vt:lpstr>
      <vt:lpstr>Introduction</vt:lpstr>
      <vt:lpstr>Introduction</vt:lpstr>
      <vt:lpstr>Interpret STIs Surveillance Data With Caution</vt:lpstr>
      <vt:lpstr>Health Equity Considerations</vt:lpstr>
      <vt:lpstr>PowerPoint Presentation</vt:lpstr>
      <vt:lpstr>  Wisconsin ranked highest among its neighboring states for primary and secondary syphilis rates per 100,000 people in 2022.  </vt:lpstr>
      <vt:lpstr> Wisconsin Ranked Third Among Neighboring States for Gonorrhea Rates per 100,000 People in 2022 </vt:lpstr>
      <vt:lpstr> Wisconsin Ranked Third Among Neighboring States for Chlamydia Rates per 100,000 People in 2022 </vt:lpstr>
      <vt:lpstr>PowerPoint Presentation</vt:lpstr>
      <vt:lpstr>STIs are Widespread in Wisconsin</vt:lpstr>
      <vt:lpstr>STI Cases Have Increased Since 2014 Trend of reported STI cases, 2014–2023</vt:lpstr>
      <vt:lpstr>STI Cases Have Been Declining Since 2021 Trend of reported STI cases, 2014–2023</vt:lpstr>
      <vt:lpstr>The Rate of STIs Has Increased Since 2014 Trend of STI rates per 100,000 people in Wisconsin, 2014–2023</vt:lpstr>
      <vt:lpstr>Of the 33,791 STI cases reported in 2023, Chlamydia accounted for 74% by followed by gonorrhea at 21% and syphilis at 5%.  Number of Sexually Transmitted Infections Reported in Wisconsin, 2023</vt:lpstr>
      <vt:lpstr>PowerPoint Presentation</vt:lpstr>
      <vt:lpstr>Primary and Secondary Syphilis — Rates of Reported Cases by Jurisdiction, United States and Territories, 2013 and 2022</vt:lpstr>
      <vt:lpstr>Syphilis Rates Increased in More Wisconsin Counties in 2023 compared to 2013</vt:lpstr>
      <vt:lpstr>Syphilis is the Least Common Reported STI</vt:lpstr>
      <vt:lpstr>Reported Number of Syphilis Cases Increased in 35 Wisconsin Counties from 2022 to 2023</vt:lpstr>
      <vt:lpstr>  Rate of Syphilis (All stages) Decreased 9% in from 2022 to 2023 in Wisconsin.  Trends of Syphilis cases and rates per 100,00 people, Wisconsin 2014–2023 </vt:lpstr>
      <vt:lpstr>Syphilis Rate Has Increased 200% Since 2019 Rates of syphilis per 100,000 people, Wisconsin, 2019–2023</vt:lpstr>
      <vt:lpstr>PowerPoint Presentation</vt:lpstr>
      <vt:lpstr>The Rate of Primary and Secondary Syphilis Increased With the Onset of COVID-19  then Remained Steady for a Year and Dropped in 2023</vt:lpstr>
      <vt:lpstr>Overall Trends in Primary and Secondary Syphilis Rates by Age Groups </vt:lpstr>
      <vt:lpstr>PowerPoint Presentation</vt:lpstr>
      <vt:lpstr>Black and Hispanic people are disproportionately affected by Syphilis infections</vt:lpstr>
      <vt:lpstr>PowerPoint Presentation</vt:lpstr>
      <vt:lpstr>Congenital Syphilis</vt:lpstr>
      <vt:lpstr>A Total of 25 Cases of Congenital Syphilis Were Reported in 2023</vt:lpstr>
      <vt:lpstr>PowerPoint Presentation</vt:lpstr>
      <vt:lpstr>  In 2023, the Incidence of Congenital Syphilis was Nearly Equal Among Males and Female   Reported cases of congenital syphilis in Wisconsin, 2023.</vt:lpstr>
      <vt:lpstr>More Than Half (56%)  of Reported Congenital Syphilis Cases  Identified as Black  Reported cases of congenital syphilis in Wisconsin, 2019–2023</vt:lpstr>
      <vt:lpstr> </vt:lpstr>
      <vt:lpstr>PowerPoint Presentation</vt:lpstr>
      <vt:lpstr>Gonorrhea was the Second Most Common Reported STI</vt:lpstr>
      <vt:lpstr>PowerPoint Presentation</vt:lpstr>
      <vt:lpstr>PowerPoint Presentation</vt:lpstr>
      <vt:lpstr>Gonorrhea — Rates of Reported Cases by Jurisdiction, United States and Territories, 2013 and 2022</vt:lpstr>
      <vt:lpstr>PowerPoint Presentation</vt:lpstr>
      <vt:lpstr>The Reported Number of Gonorrhea Cases Increased in 18 Wisconsin Counties from 2022 to 2023</vt:lpstr>
      <vt:lpstr>PowerPoint Presentation</vt:lpstr>
      <vt:lpstr>PowerPoint Presentation</vt:lpstr>
      <vt:lpstr>PowerPoint Presentation</vt:lpstr>
      <vt:lpstr>Gonorrhea Rates Have Been Declining Across all Races and Ethnicities since 2019 Rates of gonorrhea diagnoses per 100,000 people by race/ethnicity, 2019–2023 </vt:lpstr>
      <vt:lpstr>Gonorrhea Does Not Impact People of All Races and Ethnicities Equally</vt:lpstr>
      <vt:lpstr>PowerPoint Presentation</vt:lpstr>
      <vt:lpstr>Chlamydia is the Most Commonly Reported STI</vt:lpstr>
      <vt:lpstr>The Reported Number of Chlamydia Cases Decreased for the Third Consecutive Year</vt:lpstr>
      <vt:lpstr>Rate of Reported Chlamydia Cases Have Been Decreasing for the Last Three Years</vt:lpstr>
      <vt:lpstr>Chlamydia — Rates of Reported Cases by Jurisdiction, United States and Territories, 2013 and 2022</vt:lpstr>
      <vt:lpstr>Since 2013, Chlamydia has Spread to More Counties in Wisconsin</vt:lpstr>
      <vt:lpstr>The Reported Number of Chlamydia Cases Increased in 26 Wisconsin Counties from 2022 to 2023</vt:lpstr>
      <vt:lpstr>Chlamydia Rates have Historically Been Higher Among Females Compared to Males Rates of chlamydia diagnoses per 100,000 people by sex, 2019—2023</vt:lpstr>
      <vt:lpstr>Overall Trend of Chlamydia by Age Groups Trend of chlamydia diagnoses per 100,000 people by age at diagnosis in Wisconsin, 2019–2023  </vt:lpstr>
      <vt:lpstr>The Incidence of Chlamydia was Higher Among Females Than Males Aged 20–29 years in 2023 Chlamydia case distribution by age and sex in Wisconsin, 2023  </vt:lpstr>
      <vt:lpstr>The Rate of Chlamydia Infections Increased Among Black People from 2022–2023 Rates of chlamydia diagnoses per 100,000 people by race/ethnicity, 2019–2023  </vt:lpstr>
      <vt:lpstr>Chlamydia Does Not Impact People of All Races and Ethnicities Equally</vt:lpstr>
      <vt:lpstr>PowerPoint Presentation</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Evaluation Update</dc:title>
  <dc:creator>Schumann, Casey L</dc:creator>
  <cp:lastModifiedBy>Emmert, Alesha D - DHS</cp:lastModifiedBy>
  <cp:revision>1694</cp:revision>
  <cp:lastPrinted>2017-05-30T21:10:23Z</cp:lastPrinted>
  <dcterms:created xsi:type="dcterms:W3CDTF">2013-04-29T17:31:29Z</dcterms:created>
  <dcterms:modified xsi:type="dcterms:W3CDTF">2024-09-30T15:53:00Z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