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23"/>
  </p:notesMasterIdLst>
  <p:handoutMasterIdLst>
    <p:handoutMasterId r:id="rId24"/>
  </p:handoutMasterIdLst>
  <p:sldIdLst>
    <p:sldId id="257" r:id="rId5"/>
    <p:sldId id="289" r:id="rId6"/>
    <p:sldId id="285" r:id="rId7"/>
    <p:sldId id="264" r:id="rId8"/>
    <p:sldId id="283" r:id="rId9"/>
    <p:sldId id="297" r:id="rId10"/>
    <p:sldId id="298" r:id="rId11"/>
    <p:sldId id="295" r:id="rId12"/>
    <p:sldId id="273" r:id="rId13"/>
    <p:sldId id="292" r:id="rId14"/>
    <p:sldId id="293" r:id="rId15"/>
    <p:sldId id="286" r:id="rId16"/>
    <p:sldId id="272" r:id="rId17"/>
    <p:sldId id="267" r:id="rId18"/>
    <p:sldId id="291" r:id="rId19"/>
    <p:sldId id="284" r:id="rId20"/>
    <p:sldId id="288" r:id="rId21"/>
    <p:sldId id="294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4C2D18A4-229D-4C70-9B24-78A559A62DD2}">
          <p14:sldIdLst>
            <p14:sldId id="257"/>
          </p14:sldIdLst>
        </p14:section>
        <p14:section name="WI's Additional Requirements" id="{73DDC109-40F5-48F4-BF94-B979210FAA38}">
          <p14:sldIdLst>
            <p14:sldId id="289"/>
            <p14:sldId id="285"/>
            <p14:sldId id="264"/>
            <p14:sldId id="283"/>
            <p14:sldId id="297"/>
            <p14:sldId id="298"/>
            <p14:sldId id="295"/>
            <p14:sldId id="273"/>
            <p14:sldId id="292"/>
            <p14:sldId id="293"/>
          </p14:sldIdLst>
        </p14:section>
        <p14:section name="WI's Prohibited Practices" id="{3A86734B-CD5C-415C-8356-C47CB11B4501}">
          <p14:sldIdLst>
            <p14:sldId id="286"/>
            <p14:sldId id="272"/>
            <p14:sldId id="267"/>
            <p14:sldId id="291"/>
            <p14:sldId id="284"/>
            <p14:sldId id="288"/>
          </p14:sldIdLst>
        </p14:section>
        <p14:section name="DHS Contact Info" id="{A6ACE592-C3D2-4235-B632-480A6CAB9447}">
          <p14:sldIdLst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739F15-DE7A-7724-468D-9FC847DF60FE}" name="Lawent, Jessica L - DHS" initials="LJLD" userId="S::JessicaL.Lawent@dhs.wisconsin.gov::6c89a5ff-e290-4edf-bec7-b34cede79f7b" providerId="AD"/>
  <p188:author id="{576CAB53-9A1D-FC5C-21F9-F1174887BB58}" name="Hasan, Miriam T - DHS (Mimi)" initials="H(" userId="S::miriam.hasan@dhs.wisconsin.gov::c491f998-e261-4960-b36b-1267bd1797b5" providerId="AD"/>
  <p188:author id="{75D4585F-C63C-3DDB-268B-7D907113536E}" name="Hasan, Miriam T" initials="HMT" userId="Hasan, Miriam 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Weese, Sigrid" initials="DS" lastIdx="20" clrIdx="0">
    <p:extLst>
      <p:ext uri="{19B8F6BF-5375-455C-9EA6-DF929625EA0E}">
        <p15:presenceInfo xmlns:p15="http://schemas.microsoft.com/office/powerpoint/2012/main" userId="S-1-5-21-781256798-401653752-3358417428-19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066"/>
    <a:srgbClr val="D5E6E9"/>
    <a:srgbClr val="292929"/>
    <a:srgbClr val="003D78"/>
    <a:srgbClr val="FCFEFE"/>
    <a:srgbClr val="FF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737" autoAdjust="0"/>
  </p:normalViewPr>
  <p:slideViewPr>
    <p:cSldViewPr snapToGrid="0">
      <p:cViewPr varScale="1">
        <p:scale>
          <a:sx n="51" d="100"/>
          <a:sy n="51" d="100"/>
        </p:scale>
        <p:origin x="3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DFF197-DFE4-46CA-AA81-C9A0C8C128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2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8633D4-FB84-4938-9734-90249AA7EF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4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cp.wi.gov/Pages/Programs_Services/ConsumerProtection.aspx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5ACAA6-2877-4F11-BB9A-A0C07E50E677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49" tIns="45824" rIns="91649" bIns="45824"/>
          <a:lstStyle/>
          <a:p>
            <a:pPr eaLnBrk="1" hangingPunct="1"/>
            <a:r>
              <a:rPr lang="en-US"/>
              <a:t>The following rules apply in Wisconsin, in addition to the federal rules.  Allows follow the more stringent rules.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85DBDFC-523F-4C93-A6D9-DECF1EEAB5F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/>
                <a:ea typeface="ＭＳ Ｐゴシック"/>
                <a:cs typeface="Arial"/>
              </a:rPr>
              <a:t>Unlike EPA, Wisconsin requires a written contract for a renovation. </a:t>
            </a:r>
            <a:endParaRPr lang="en-US">
              <a:cs typeface="Arial" charset="0"/>
            </a:endParaRPr>
          </a:p>
          <a:p>
            <a:endParaRPr lang="en-US" dirty="0">
              <a:latin typeface="Arial"/>
              <a:ea typeface="ＭＳ Ｐゴシック"/>
              <a:cs typeface="Arial"/>
            </a:endParaRPr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Wisconsin post-renovation reports must also have a copy of the written contract.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10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33D4-FB84-4938-9734-90249AA7EFB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B9CD088-23B2-4B00-9843-85357738281B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31774">
              <a:defRPr/>
            </a:pPr>
            <a:r>
              <a:rPr lang="en-US" b="0" i="0">
                <a:solidFill>
                  <a:srgbClr val="111111"/>
                </a:solidFill>
                <a:effectLst/>
                <a:latin typeface="Libre Baskerville" panose="02000000000000000000" pitchFamily="2" charset="0"/>
              </a:rPr>
              <a:t>EPA allows renovators to collect paint chip samples. Wisconsin does not. </a:t>
            </a:r>
          </a:p>
          <a:p>
            <a:pPr algn="l" rtl="0"/>
            <a:endParaRPr lang="en-US" b="0" i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  <a:p>
            <a:pPr algn="l" rtl="0"/>
            <a:r>
              <a:rPr lang="en-US" b="0" i="0">
                <a:solidFill>
                  <a:srgbClr val="111111"/>
                </a:solidFill>
                <a:effectLst/>
                <a:latin typeface="Libre Baskerville" panose="02000000000000000000" pitchFamily="2" charset="0"/>
              </a:rPr>
              <a:t>Even though you learned about paint chip sampling, you cannot collect paint chip samples in Wisconsin. </a:t>
            </a:r>
          </a:p>
          <a:p>
            <a:pPr algn="l" rtl="0"/>
            <a:endParaRPr lang="en-US" b="0" i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  <a:p>
            <a:pPr algn="l" rtl="0"/>
            <a:r>
              <a:rPr lang="en-US" b="0" i="0">
                <a:solidFill>
                  <a:srgbClr val="111111"/>
                </a:solidFill>
                <a:effectLst/>
                <a:latin typeface="Libre Baskerville" panose="02000000000000000000" pitchFamily="2" charset="0"/>
              </a:rPr>
              <a:t>Paint chip sampling is difficult. Wisconsin requires more training to do it.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A3F70AD-5B94-4C19-B162-33160D969A47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764107" cy="44157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Do not use chemical paint strippers with methylene chloride. EPA is working on banning this ingredient. It can cause cancer and, when used in confined spaces, death.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A3F70AD-5B94-4C19-B162-33160D969A47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764107" cy="44157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Wisconsin doesn’t allow high pressure water blasting, power washing, or </a:t>
            </a:r>
            <a:r>
              <a:rPr lang="en-US" err="1"/>
              <a:t>hydroblasting</a:t>
            </a:r>
            <a:r>
              <a:rPr lang="en-US"/>
              <a:t> unless it is conducted in a fully contained work area with HEPA-filtered exhaust control and water collection system. </a:t>
            </a:r>
          </a:p>
        </p:txBody>
      </p:sp>
    </p:spTree>
    <p:extLst>
      <p:ext uri="{BB962C8B-B14F-4D97-AF65-F5344CB8AC3E}">
        <p14:creationId xmlns:p14="http://schemas.microsoft.com/office/powerpoint/2010/main" val="58077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A3F70AD-5B94-4C19-B162-33160D969A47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764107" cy="44157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HEPA vacuums may not be operated if any of the filters or bag are missing or damaged; the hose has</a:t>
            </a:r>
            <a:r>
              <a:rPr lang="en-US" baseline="0"/>
              <a:t> cracks, is otherwise damaged or has been altered in any way; or the seams and seals are no longer providing a proper fit.</a:t>
            </a:r>
          </a:p>
        </p:txBody>
      </p:sp>
    </p:spTree>
    <p:extLst>
      <p:ext uri="{BB962C8B-B14F-4D97-AF65-F5344CB8AC3E}">
        <p14:creationId xmlns:p14="http://schemas.microsoft.com/office/powerpoint/2010/main" val="45242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A3F70AD-5B94-4C19-B162-33160D969A47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764107" cy="44157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aseline="0"/>
              <a:t>No dry sweeping. Keep brooms out of work area until lead work is done and cleaned up.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Libre Baskerville"/>
                <a:ea typeface="ＭＳ Ｐゴシック"/>
              </a:rPr>
              <a:t>You need individual and company certification from the DHS for Wisconsin renovations.</a:t>
            </a:r>
            <a:r>
              <a:rPr lang="en-US" dirty="0">
                <a:solidFill>
                  <a:srgbClr val="111111"/>
                </a:solidFill>
                <a:latin typeface="Libre Baskerville"/>
                <a:ea typeface="ＭＳ Ｐゴシック"/>
              </a:rPr>
              <a:t> </a:t>
            </a:r>
            <a:endParaRPr lang="en-US" b="0" i="0" dirty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  <a:p>
            <a:br>
              <a:rPr lang="en-US" b="0" i="0" dirty="0">
                <a:effectLst/>
                <a:latin typeface="Libre Baskerville" panose="02000000000000000000" pitchFamily="2" charset="0"/>
              </a:rPr>
            </a:br>
            <a:r>
              <a:rPr lang="en-US" b="0" i="0" dirty="0">
                <a:solidFill>
                  <a:srgbClr val="111111"/>
                </a:solidFill>
                <a:effectLst/>
                <a:latin typeface="Libre Baskerville"/>
                <a:ea typeface="ＭＳ Ｐゴシック"/>
              </a:rPr>
              <a:t>This even applies for sole proprietors (owner-operators). It’s like having your driver’s license and your vehicle registered.</a:t>
            </a:r>
            <a:r>
              <a:rPr lang="en-US" dirty="0">
                <a:solidFill>
                  <a:srgbClr val="111111"/>
                </a:solidFill>
                <a:latin typeface="Libre Baskerville"/>
                <a:ea typeface="ＭＳ Ｐゴシック"/>
              </a:rPr>
              <a:t> </a:t>
            </a:r>
            <a:endParaRPr lang="en-US" b="0" i="0" dirty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  <a:p>
            <a:pPr algn="l" rtl="0"/>
            <a:endParaRPr lang="en-US" b="0" i="0" dirty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Libre Baskerville"/>
                <a:ea typeface="ＭＳ Ｐゴシック"/>
              </a:rPr>
              <a:t>Even if you already have an EPA-certified firm, your company needs Wisconsin certification.</a:t>
            </a:r>
            <a:r>
              <a:rPr lang="en-US" dirty="0">
                <a:solidFill>
                  <a:srgbClr val="111111"/>
                </a:solidFill>
                <a:latin typeface="Libre Baskerville"/>
                <a:ea typeface="ＭＳ Ｐゴシック"/>
              </a:rPr>
              <a:t> </a:t>
            </a:r>
          </a:p>
          <a:p>
            <a:pPr algn="l"/>
            <a:endParaRPr lang="en-US" b="0" i="0" dirty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  <a:p>
            <a:r>
              <a:rPr lang="en-US" dirty="0">
                <a:solidFill>
                  <a:srgbClr val="111111"/>
                </a:solidFill>
                <a:latin typeface="Libre Baskerville"/>
                <a:ea typeface="ＭＳ Ｐゴシック"/>
              </a:rPr>
              <a:t>The images are not to scale. The individual certification card with photo is credit-card sized. The company certificate is printed on 8.5" x 11" paper. </a:t>
            </a:r>
            <a:endParaRPr lang="en-US" dirty="0">
              <a:solidFill>
                <a:srgbClr val="111111"/>
              </a:solidFill>
              <a:latin typeface="Libre Baskerville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33D4-FB84-4938-9734-90249AA7EF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6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A3C11E-F5CE-4538-8F19-BAF68397EE65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415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b="0" i="0">
              <a:solidFill>
                <a:srgbClr val="111111"/>
              </a:solidFill>
              <a:effectLst/>
              <a:latin typeface="Libre Baskerville" panose="02000000000000000000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A3C11E-F5CE-4538-8F19-BAF68397EE65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415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900">
                <a:solidFill>
                  <a:srgbClr val="111111"/>
                </a:solidFill>
                <a:latin typeface="Libre Baskerville"/>
                <a:ea typeface="ＭＳ Ｐゴシック"/>
              </a:rPr>
              <a:t>You don't have to apply to EPA for certification as an individual renovator. But in Wisconsin, you must apply to DHS to be a Lead-Safe Renovator. </a:t>
            </a:r>
            <a:endParaRPr lang="en-US" sz="2900">
              <a:solidFill>
                <a:srgbClr val="111111"/>
              </a:solidFill>
              <a:latin typeface="Libre Baskerville" panose="02000000000000000000" pitchFamily="2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900">
              <a:solidFill>
                <a:srgbClr val="111111"/>
              </a:solidFill>
              <a:latin typeface="Libre Baskerville" panose="02000000000000000000" pitchFamily="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900">
                <a:solidFill>
                  <a:srgbClr val="111111"/>
                </a:solidFill>
                <a:latin typeface="Libre Baskerville"/>
                <a:ea typeface="ＭＳ Ｐゴシック"/>
              </a:rPr>
              <a:t>Wisconsin doesn’t accept online-only refresher training. You need hands-on renovator training every four years. </a:t>
            </a:r>
            <a:endParaRPr lang="en-US" u="none"/>
          </a:p>
        </p:txBody>
      </p:sp>
    </p:spTree>
    <p:extLst>
      <p:ext uri="{BB962C8B-B14F-4D97-AF65-F5344CB8AC3E}">
        <p14:creationId xmlns:p14="http://schemas.microsoft.com/office/powerpoint/2010/main" val="907369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Interim controls temporarily reduce lead hazards. Some interim controls are regulated renovation activities. One common example is scraping loose paint from a surface to repaint.  </a:t>
            </a:r>
          </a:p>
          <a:p>
            <a:endParaRPr lang="en-US" dirty="0"/>
          </a:p>
          <a:p>
            <a:r>
              <a:rPr lang="en-US" dirty="0"/>
              <a:t>Even though it is important to act fast to protect a child from exposure to lead, interim controls are not considered emergency renovations in Wisconsin. That means that all requirements for these jobs still apply. </a:t>
            </a:r>
          </a:p>
          <a:p>
            <a:endParaRPr lang="en-US" dirty="0"/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This is different from EPA, which waives the requirement to give the Renovate Right pamphlet out in advance of interim controls in response to a poisoned child. </a:t>
            </a:r>
          </a:p>
          <a:p>
            <a:endParaRPr lang="en-US" dirty="0"/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WI only defines “Emergency renovation” as “renovation activities that were not planned but result from a sudden, unexpected event, that, if not immediately attended to, presents a safety or public health hazard, or threatens equipment or property with significant damage.”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33D4-FB84-4938-9734-90249AA7EFBA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doesn’t have dust clearance standards for window troughs or porches. Wisconsin does.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33D4-FB84-4938-9734-90249AA7EFBA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/>
                <a:cs typeface="Calibri"/>
              </a:rPr>
              <a:t>The federal regulation does not require a contract for a renovation project. </a:t>
            </a:r>
          </a:p>
          <a:p>
            <a:endParaRPr lang="en-US" dirty="0">
              <a:latin typeface="Calibri"/>
              <a:ea typeface="ＭＳ Ｐゴシック"/>
              <a:cs typeface="Calibri"/>
            </a:endParaRPr>
          </a:p>
          <a:p>
            <a:r>
              <a:rPr lang="en-US" dirty="0">
                <a:latin typeface="Calibri"/>
                <a:ea typeface="ＭＳ Ｐゴシック"/>
                <a:cs typeface="Calibri"/>
              </a:rPr>
              <a:t>For information on </a:t>
            </a:r>
            <a:r>
              <a:rPr lang="en-US" dirty="0">
                <a:latin typeface="Tahoma"/>
                <a:ea typeface="Tahoma"/>
                <a:cs typeface="Tahoma"/>
              </a:rPr>
              <a:t>Wis. Admin. Code § ATCP 110.05, visit </a:t>
            </a:r>
            <a:r>
              <a:rPr lang="en-US" dirty="0">
                <a:hlinkClick r:id="rId3"/>
              </a:rPr>
              <a:t>DATCP Home Consumer Protection (wi.gov)</a:t>
            </a:r>
            <a:r>
              <a:rPr lang="en-US" dirty="0"/>
              <a:t>.</a:t>
            </a:r>
            <a:endParaRPr lang="en-US" dirty="0">
              <a:latin typeface="Calibri"/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33D4-FB84-4938-9734-90249AA7EFBA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85DBDFC-523F-4C93-A6D9-DECF1EEAB5F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EPA allows 30 days from finishing the renovation to give out the post-renovation report. In Wisconsin, you have 10 working days (two full weeks).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652428" indent="-381865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85DBDFC-523F-4C93-A6D9-DECF1EEAB5F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>
                <a:solidFill>
                  <a:srgbClr val="111111"/>
                </a:solidFill>
                <a:effectLst/>
                <a:latin typeface="Libre Baskerville" panose="02000000000000000000" pitchFamily="2" charset="0"/>
              </a:rPr>
              <a:t>EPA only requires you to tell the adult occupant how to request the report. Wisconsin requires you to give an adult occupant of each affected unit the full report.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35680"/>
            <a:ext cx="1024128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79767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Presented by [Insert Training Company Name]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2600"/>
            <a:ext cx="1727200" cy="3048000"/>
          </a:xfrm>
          <a:prstGeom prst="rect">
            <a:avLst/>
          </a:prstGeom>
          <a:solidFill>
            <a:srgbClr val="79767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828800" y="482600"/>
            <a:ext cx="10363200" cy="3048000"/>
          </a:xfrm>
          <a:prstGeom prst="rect">
            <a:avLst/>
          </a:prstGeom>
          <a:solidFill>
            <a:srgbClr val="003D7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487680"/>
            <a:ext cx="10241280" cy="30480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6309360"/>
            <a:ext cx="2506265" cy="487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93948" y="6336964"/>
            <a:ext cx="52832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>
                <a:solidFill>
                  <a:srgbClr val="003D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of Public Health</a:t>
            </a:r>
          </a:p>
          <a:p>
            <a:pPr algn="r"/>
            <a:r>
              <a:rPr lang="en-US" sz="1200" dirty="0">
                <a:solidFill>
                  <a:srgbClr val="003D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July 2023</a:t>
            </a:r>
          </a:p>
        </p:txBody>
      </p:sp>
    </p:spTree>
    <p:extLst>
      <p:ext uri="{BB962C8B-B14F-4D97-AF65-F5344CB8AC3E}">
        <p14:creationId xmlns:p14="http://schemas.microsoft.com/office/powerpoint/2010/main" val="209747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09600" y="182880"/>
            <a:ext cx="10972800" cy="4267200"/>
          </a:xfrm>
        </p:spPr>
        <p:txBody>
          <a:bodyPr/>
          <a:lstStyle>
            <a:lvl1pPr marL="0" indent="0">
              <a:buNone/>
              <a:defRPr/>
            </a:lvl1pPr>
            <a:lvl2pPr marL="233362" indent="0">
              <a:buNone/>
              <a:defRPr/>
            </a:lvl2pPr>
            <a:lvl3pPr marL="457200" indent="0">
              <a:buNone/>
              <a:defRPr/>
            </a:lvl3pPr>
            <a:lvl4pPr marL="688975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insert media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05349"/>
            <a:ext cx="10972800" cy="755652"/>
          </a:xfrm>
        </p:spPr>
        <p:txBody>
          <a:bodyPr anchor="b">
            <a:noAutofit/>
          </a:bodyPr>
          <a:lstStyle>
            <a:lvl1pPr algn="l">
              <a:defRPr sz="2200" b="1"/>
            </a:lvl1pPr>
          </a:lstStyle>
          <a:p>
            <a:r>
              <a:rPr lang="en-US"/>
              <a:t>Click to Add Caption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09600" y="5461000"/>
            <a:ext cx="10972800" cy="812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description</a:t>
            </a:r>
          </a:p>
        </p:txBody>
      </p:sp>
    </p:spTree>
    <p:extLst>
      <p:ext uri="{BB962C8B-B14F-4D97-AF65-F5344CB8AC3E}">
        <p14:creationId xmlns:p14="http://schemas.microsoft.com/office/powerpoint/2010/main" val="7205642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09600" y="182880"/>
            <a:ext cx="10972800" cy="6096000"/>
          </a:xfrm>
        </p:spPr>
        <p:txBody>
          <a:bodyPr/>
          <a:lstStyle>
            <a:lvl1pPr marL="0" indent="0">
              <a:buNone/>
              <a:defRPr/>
            </a:lvl1pPr>
            <a:lvl2pPr marL="233362" indent="0">
              <a:buNone/>
              <a:defRPr/>
            </a:lvl2pPr>
            <a:lvl3pPr marL="457200" indent="0">
              <a:buNone/>
              <a:defRPr/>
            </a:lvl3pPr>
            <a:lvl4pPr marL="688975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23099046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48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058399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11" name="Graphic 10" descr="No sign outline">
            <a:extLst>
              <a:ext uri="{FF2B5EF4-FFF2-40B4-BE49-F238E27FC236}">
                <a16:creationId xmlns:a16="http://schemas.microsoft.com/office/drawing/2014/main" id="{2F9F3854-7D9D-FEF8-385C-BDBF02112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5119"/>
            <a:ext cx="1445082" cy="1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7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0" y="0"/>
            <a:ext cx="12192000" cy="6553199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058399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Graphic 7" descr="No sign outline">
            <a:extLst>
              <a:ext uri="{FF2B5EF4-FFF2-40B4-BE49-F238E27FC236}">
                <a16:creationId xmlns:a16="http://schemas.microsoft.com/office/drawing/2014/main" id="{395BF7BC-4F84-104D-6855-C0DE50C21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5119"/>
            <a:ext cx="1445082" cy="1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22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Content Placeholder 17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636C074-D141-99E2-E95B-EBED912EB6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6076"/>
            <a:ext cx="1246237" cy="13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6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03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5536" y="4035552"/>
            <a:ext cx="8936736" cy="1828800"/>
          </a:xfrm>
        </p:spPr>
        <p:txBody>
          <a:bodyPr anchor="b"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69000"/>
            <a:ext cx="12192000" cy="88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rgbClr val="79767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3145536" y="6053328"/>
            <a:ext cx="9046464" cy="713232"/>
          </a:xfrm>
          <a:prstGeom prst="rect">
            <a:avLst/>
          </a:prstGeom>
          <a:solidFill>
            <a:srgbClr val="2E606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5536" y="6068568"/>
            <a:ext cx="8936736" cy="68275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356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19072"/>
            <a:ext cx="5364480" cy="45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719072"/>
            <a:ext cx="5364480" cy="45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21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600200" y="182880"/>
            <a:ext cx="9982199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19072"/>
            <a:ext cx="5364480" cy="45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719072"/>
            <a:ext cx="5364480" cy="45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Content Placeholder 17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9FA656F-D509-4CB7-DDED-DCEEEBDF6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6076"/>
            <a:ext cx="1246237" cy="13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19072"/>
            <a:ext cx="3505200" cy="45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91000" y="1719072"/>
            <a:ext cx="7391400" cy="45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38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706880"/>
            <a:ext cx="5364480" cy="97536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4F7E87"/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706880"/>
            <a:ext cx="5364480" cy="97536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4F7E87"/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692400"/>
            <a:ext cx="5364480" cy="35651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692400"/>
            <a:ext cx="5364480" cy="35651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5" y="182882"/>
            <a:ext cx="4011084" cy="154940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18181" y="182880"/>
            <a:ext cx="6964219" cy="6090920"/>
          </a:xfrm>
        </p:spPr>
        <p:txBody>
          <a:bodyPr/>
          <a:lstStyle>
            <a:lvl1pPr marL="0" indent="0">
              <a:buNone/>
              <a:defRPr sz="2600"/>
            </a:lvl1pPr>
            <a:lvl2pPr marL="233362" indent="0">
              <a:buNone/>
              <a:defRPr sz="2400"/>
            </a:lvl2pPr>
            <a:lvl3pPr marL="457200" indent="0">
              <a:buNone/>
              <a:defRPr sz="2000"/>
            </a:lvl3pPr>
            <a:lvl4pPr marL="688975" indent="0">
              <a:buNone/>
              <a:defRPr sz="1800"/>
            </a:lvl4pPr>
            <a:lvl5pPr marL="9144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746252"/>
            <a:ext cx="4011084" cy="452755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1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9072"/>
            <a:ext cx="10972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45263"/>
            <a:ext cx="548640" cy="228600"/>
          </a:xfrm>
          <a:prstGeom prst="rect">
            <a:avLst/>
          </a:prstGeom>
          <a:solidFill>
            <a:srgbClr val="4F7E8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6545263"/>
            <a:ext cx="11582400" cy="228600"/>
          </a:xfrm>
          <a:prstGeom prst="rect">
            <a:avLst/>
          </a:prstGeom>
          <a:solidFill>
            <a:srgbClr val="003D7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Revised July 2023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737600" y="6477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Century" panose="02040604050505020304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57C57-6D7C-4D28-99BB-4F87CEC48CD0}" type="slidenum">
              <a:rPr lang="en-US" sz="1200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981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4" r:id="rId3"/>
    <p:sldLayoutId id="2147483664" r:id="rId4"/>
    <p:sldLayoutId id="2147483665" r:id="rId5"/>
    <p:sldLayoutId id="2147483675" r:id="rId6"/>
    <p:sldLayoutId id="2147483672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3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79767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300"/>
        </a:spcBef>
        <a:buClr>
          <a:srgbClr val="4F7E87"/>
        </a:buClr>
        <a:buSzPct val="85000"/>
        <a:buFont typeface="Wingdings" panose="05000000000000000000" pitchFamily="2" charset="2"/>
        <a:buChar char="§"/>
        <a:defRPr sz="2600" kern="1200">
          <a:solidFill>
            <a:srgbClr val="003D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-225425" algn="l" defTabSz="914400" rtl="0" eaLnBrk="1" latinLnBrk="0" hangingPunct="1">
        <a:spcBef>
          <a:spcPts val="300"/>
        </a:spcBef>
        <a:buClr>
          <a:srgbClr val="4F7E87"/>
        </a:buClr>
        <a:buSzPct val="85000"/>
        <a:buFont typeface="Arial" panose="020B0604020202020204" pitchFamily="34" charset="0"/>
        <a:buChar char="♦"/>
        <a:defRPr sz="2400" kern="1200">
          <a:solidFill>
            <a:srgbClr val="003D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8975" indent="-231775" algn="l" defTabSz="914400" rtl="0" eaLnBrk="1" latinLnBrk="0" hangingPunct="1">
        <a:spcBef>
          <a:spcPts val="300"/>
        </a:spcBef>
        <a:buClr>
          <a:srgbClr val="4F7E87"/>
        </a:buClr>
        <a:buSzPct val="85000"/>
        <a:buFont typeface="Arial" panose="020B0604020202020204" pitchFamily="34" charset="0"/>
        <a:buChar char="•"/>
        <a:defRPr sz="2000" kern="1200">
          <a:solidFill>
            <a:srgbClr val="003D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11225" indent="-228600" algn="l" defTabSz="914400" rtl="0" eaLnBrk="1" latinLnBrk="0" hangingPunct="1">
        <a:spcBef>
          <a:spcPts val="300"/>
        </a:spcBef>
        <a:buClr>
          <a:srgbClr val="4F7E87"/>
        </a:buClr>
        <a:buSzPct val="85000"/>
        <a:buFont typeface="Arial" panose="020B0604020202020204" pitchFamily="34" charset="0"/>
        <a:buChar char="–"/>
        <a:defRPr sz="1800" kern="1200">
          <a:solidFill>
            <a:srgbClr val="003D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49350" indent="-228600" algn="l" defTabSz="914400" rtl="0" eaLnBrk="1" latinLnBrk="0" hangingPunct="1">
        <a:spcBef>
          <a:spcPts val="300"/>
        </a:spcBef>
        <a:buClr>
          <a:srgbClr val="4F7E87"/>
        </a:buClr>
        <a:buSzPct val="85000"/>
        <a:buFont typeface="Wingdings" panose="05000000000000000000" pitchFamily="2" charset="2"/>
        <a:buChar char="§"/>
        <a:defRPr sz="1800" kern="1200">
          <a:solidFill>
            <a:srgbClr val="003D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DHSAsbestosLead@dhs.Wisconsin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Lead-Safe Renovation in Wisconsin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7ECCDF-12E8-05FB-8470-66935BCB3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[Insert Training Company Name]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182880"/>
            <a:ext cx="10058400" cy="1524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Verdana"/>
                <a:ea typeface="Verdana"/>
              </a:rPr>
              <a:t>Wisconsin post-renovation reports have three main differences from EPA.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104900" y="1719072"/>
            <a:ext cx="10477500" cy="457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ahoma"/>
                <a:ea typeface="Tahoma"/>
                <a:cs typeface="Tahoma"/>
              </a:rPr>
              <a:t>1. They are due earlier—within 10 working days of finishing the renovation.</a:t>
            </a:r>
          </a:p>
          <a:p>
            <a:pPr marL="0" indent="0">
              <a:buNone/>
            </a:pPr>
            <a:r>
              <a:rPr lang="en-US" sz="2400" dirty="0">
                <a:latin typeface="Tahoma"/>
                <a:ea typeface="Tahoma"/>
                <a:cs typeface="Tahoma"/>
              </a:rPr>
              <a:t>2. The full report—not just instructions for requesting the report—must be given to an adult occupant of any affected dwelling unit. </a:t>
            </a:r>
            <a:endParaRPr lang="en-US" sz="24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D904D23-3925-A7B4-8232-FC91B7533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700" y="2090055"/>
            <a:ext cx="685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8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182880"/>
            <a:ext cx="10058400" cy="1524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Verdana"/>
                <a:ea typeface="Verdana"/>
              </a:rPr>
              <a:t>Wisconsin post-renovation reports have three main differences from EPA.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104900" y="1719072"/>
            <a:ext cx="10477500" cy="457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ahoma"/>
                <a:ea typeface="Tahoma"/>
                <a:cs typeface="Tahoma"/>
              </a:rPr>
              <a:t>1. They are due earlier—within 10 working days of finishing the renovation.</a:t>
            </a:r>
          </a:p>
          <a:p>
            <a:pPr marL="0" indent="0">
              <a:buNone/>
            </a:pPr>
            <a:r>
              <a:rPr lang="en-US" sz="2400" dirty="0">
                <a:latin typeface="Tahoma"/>
                <a:ea typeface="Tahoma"/>
                <a:cs typeface="Tahoma"/>
              </a:rPr>
              <a:t>2. The full report—not just instructions for requesting the report—must be given to an adult occupant of any affected dwelling unit. 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Tahoma"/>
                <a:ea typeface="Tahoma"/>
                <a:cs typeface="Tahoma"/>
              </a:rPr>
              <a:t>3. The written contract for the renovation must be included.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FCF9313-79F0-A4D3-A35D-2C144D02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700" y="2852057"/>
            <a:ext cx="685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2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960218-CFFF-7B47-56C5-6B8CBBC7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4035552"/>
            <a:ext cx="9643872" cy="1828800"/>
          </a:xfrm>
        </p:spPr>
        <p:txBody>
          <a:bodyPr/>
          <a:lstStyle/>
          <a:p>
            <a:r>
              <a:rPr lang="en-US" dirty="0"/>
              <a:t>Wisconsin’s prohibited practices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15790-1662-6FE9-37FF-52FA9AE80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Actions that are not allowed in Wisconsin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7B2C3-292A-3F0E-AE2A-74035EED1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724400"/>
            <a:ext cx="990600" cy="10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6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D159FC8F-B0C6-ED76-FD15-7F4B95E45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6" y="123597"/>
            <a:ext cx="1445082" cy="1445082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</a:t>
            </a:r>
            <a:r>
              <a:rPr lang="en-US" dirty="0"/>
              <a:t> paint chip sampling without additional certification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2B65A17-8086-FE81-C71C-4674C13911B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40057" y="1782367"/>
            <a:ext cx="3425824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3D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 as a lead risk assessor, hazard investigator, or inspector is required for paint chip sampling in Wisconsin.</a:t>
            </a:r>
            <a:endParaRPr lang="en-US" dirty="0"/>
          </a:p>
        </p:txBody>
      </p:sp>
      <p:pic>
        <p:nvPicPr>
          <p:cNvPr id="6" name="Picture 8" descr="A pair of hands collects a paint chip sample.">
            <a:extLst>
              <a:ext uri="{FF2B5EF4-FFF2-40B4-BE49-F238E27FC236}">
                <a16:creationId xmlns:a16="http://schemas.microsoft.com/office/drawing/2014/main" id="{CDA46DCD-60BD-FB63-A766-16B37B848846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>
          <a:xfrm>
            <a:off x="4664597" y="1863713"/>
            <a:ext cx="7161213" cy="447768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Image Placeholder 7" descr="A glass bottle partly full of a clear green liquid is labeled &quot;METHYLENE CHLORIDE.&quot;">
            <a:extLst>
              <a:ext uri="{FF2B5EF4-FFF2-40B4-BE49-F238E27FC236}">
                <a16:creationId xmlns:a16="http://schemas.microsoft.com/office/drawing/2014/main" id="{11DBD15D-25D7-7D4B-7D7F-99B981C71349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" y="-1019610"/>
            <a:ext cx="12148640" cy="7524411"/>
          </a:xfrm>
        </p:spPr>
      </p:pic>
      <p:grpSp>
        <p:nvGrpSpPr>
          <p:cNvPr id="24" name="Group 23" descr="NO paint strippers with methylene chloride">
            <a:extLst>
              <a:ext uri="{FF2B5EF4-FFF2-40B4-BE49-F238E27FC236}">
                <a16:creationId xmlns:a16="http://schemas.microsoft.com/office/drawing/2014/main" id="{0919C1B3-7303-965C-0812-2257C2DBAF6D}"/>
              </a:ext>
            </a:extLst>
          </p:cNvPr>
          <p:cNvGrpSpPr/>
          <p:nvPr/>
        </p:nvGrpSpPr>
        <p:grpSpPr>
          <a:xfrm>
            <a:off x="-301907" y="123597"/>
            <a:ext cx="12795813" cy="1445082"/>
            <a:chOff x="-375214" y="190660"/>
            <a:chExt cx="12795813" cy="144508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28425B-F175-F227-BEF5-87540B5C40BE}"/>
                </a:ext>
              </a:extLst>
            </p:cNvPr>
            <p:cNvSpPr/>
            <p:nvPr/>
          </p:nvSpPr>
          <p:spPr>
            <a:xfrm>
              <a:off x="-375214" y="228761"/>
              <a:ext cx="12795813" cy="1368881"/>
            </a:xfrm>
            <a:prstGeom prst="rect">
              <a:avLst/>
            </a:prstGeom>
            <a:solidFill>
              <a:srgbClr val="FCFEFE">
                <a:alpha val="94118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No sign outline">
              <a:extLst>
                <a:ext uri="{FF2B5EF4-FFF2-40B4-BE49-F238E27FC236}">
                  <a16:creationId xmlns:a16="http://schemas.microsoft.com/office/drawing/2014/main" id="{33FB254C-223C-420B-C1A1-E5E943AD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5791" y="190660"/>
              <a:ext cx="1445082" cy="1445082"/>
            </a:xfrm>
            <a:prstGeom prst="rect">
              <a:avLst/>
            </a:prstGeom>
          </p:spPr>
        </p:pic>
      </p:grp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NO</a:t>
            </a:r>
            <a:r>
              <a:rPr lang="en-US"/>
              <a:t> paint strippers with methylene chloride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Image Placeholder 3" descr="A pressure or power washing tool sprays water with force. ">
            <a:extLst>
              <a:ext uri="{FF2B5EF4-FFF2-40B4-BE49-F238E27FC236}">
                <a16:creationId xmlns:a16="http://schemas.microsoft.com/office/drawing/2014/main" id="{E0D0907C-7EF2-5ABB-3EA8-1C31734C8DAF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120" r="-145" b="20407"/>
          <a:stretch/>
        </p:blipFill>
        <p:spPr>
          <a:xfrm>
            <a:off x="17516" y="1"/>
            <a:ext cx="12250684" cy="6400800"/>
          </a:xfrm>
        </p:spPr>
      </p:pic>
      <p:grpSp>
        <p:nvGrpSpPr>
          <p:cNvPr id="6" name="Group 5" descr="NO pressure or power washing to remove paint without full containment and water filtration">
            <a:extLst>
              <a:ext uri="{FF2B5EF4-FFF2-40B4-BE49-F238E27FC236}">
                <a16:creationId xmlns:a16="http://schemas.microsoft.com/office/drawing/2014/main" id="{4F4332C8-AC4D-2CC0-73FF-304680DEA120}"/>
              </a:ext>
            </a:extLst>
          </p:cNvPr>
          <p:cNvGrpSpPr/>
          <p:nvPr/>
        </p:nvGrpSpPr>
        <p:grpSpPr>
          <a:xfrm>
            <a:off x="-301907" y="123597"/>
            <a:ext cx="12795813" cy="1445082"/>
            <a:chOff x="-375214" y="190660"/>
            <a:chExt cx="12795813" cy="1445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A56583-94EF-A474-1805-87310B4D0420}"/>
                </a:ext>
              </a:extLst>
            </p:cNvPr>
            <p:cNvSpPr/>
            <p:nvPr/>
          </p:nvSpPr>
          <p:spPr>
            <a:xfrm>
              <a:off x="-375214" y="228761"/>
              <a:ext cx="12795813" cy="1368881"/>
            </a:xfrm>
            <a:prstGeom prst="rect">
              <a:avLst/>
            </a:prstGeom>
            <a:solidFill>
              <a:srgbClr val="FCFEFE">
                <a:alpha val="94118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No sign outline">
              <a:extLst>
                <a:ext uri="{FF2B5EF4-FFF2-40B4-BE49-F238E27FC236}">
                  <a16:creationId xmlns:a16="http://schemas.microsoft.com/office/drawing/2014/main" id="{224B31A4-ACC3-A900-5501-F5961A0A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5791" y="190660"/>
              <a:ext cx="1445082" cy="1445082"/>
            </a:xfrm>
            <a:prstGeom prst="rect">
              <a:avLst/>
            </a:prstGeom>
          </p:spPr>
        </p:pic>
      </p:grp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47662"/>
            <a:ext cx="10058399" cy="1069976"/>
          </a:xfrm>
        </p:spPr>
        <p:txBody>
          <a:bodyPr>
            <a:noAutofit/>
          </a:bodyPr>
          <a:lstStyle/>
          <a:p>
            <a:r>
              <a:rPr lang="en-US" sz="3200" b="1" dirty="0"/>
              <a:t>NO</a:t>
            </a:r>
            <a:r>
              <a:rPr lang="en-US" sz="3200" dirty="0"/>
              <a:t> pressure or power washing to remove paint without full containment and water filtration</a:t>
            </a:r>
          </a:p>
        </p:txBody>
      </p:sp>
    </p:spTree>
    <p:extLst>
      <p:ext uri="{BB962C8B-B14F-4D97-AF65-F5344CB8AC3E}">
        <p14:creationId xmlns:p14="http://schemas.microsoft.com/office/powerpoint/2010/main" val="318417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NO</a:t>
            </a:r>
            <a:r>
              <a:rPr lang="en-US"/>
              <a:t> vacuuming with improperly operating equipment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870" y="1755016"/>
            <a:ext cx="2910478" cy="4617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Don’t use a high-efficiency particular air (HEPA) vacuum with hose damage, a clogged or missing filter, loose connections, or other problems. </a:t>
            </a:r>
          </a:p>
        </p:txBody>
      </p:sp>
      <p:pic>
        <p:nvPicPr>
          <p:cNvPr id="7" name="Online Image Placeholder 6" descr="A vacuum hose has a crack where the hose connects to an attachment.">
            <a:extLst>
              <a:ext uri="{FF2B5EF4-FFF2-40B4-BE49-F238E27FC236}">
                <a16:creationId xmlns:a16="http://schemas.microsoft.com/office/drawing/2014/main" id="{889DFD7C-EF49-8FD5-0C5E-085FE1679F82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b="-70"/>
          <a:stretch/>
        </p:blipFill>
        <p:spPr>
          <a:xfrm>
            <a:off x="3108349" y="1755016"/>
            <a:ext cx="5769206" cy="4620359"/>
          </a:xfrm>
        </p:spPr>
      </p:pic>
      <p:pic>
        <p:nvPicPr>
          <p:cNvPr id="12" name="Online Image Placeholder 6" descr="This is a zoomed in image of the crack in the picture of the cracked vacuum hose. ">
            <a:extLst>
              <a:ext uri="{FF2B5EF4-FFF2-40B4-BE49-F238E27FC236}">
                <a16:creationId xmlns:a16="http://schemas.microsoft.com/office/drawing/2014/main" id="{4F30438F-861F-885A-7959-5EBBA50DD8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2" t="38700" r="42074" b="38439"/>
          <a:stretch/>
        </p:blipFill>
        <p:spPr>
          <a:xfrm>
            <a:off x="6710436" y="939234"/>
            <a:ext cx="2902845" cy="2488153"/>
          </a:xfrm>
          <a:prstGeom prst="wedgeEllipseCallout">
            <a:avLst>
              <a:gd name="adj1" fmla="val 3092"/>
              <a:gd name="adj2" fmla="val 5747"/>
            </a:avLst>
          </a:prstGeom>
          <a:ln w="76200">
            <a:solidFill>
              <a:schemeClr val="bg1"/>
            </a:solidFill>
          </a:ln>
        </p:spPr>
      </p:pic>
      <p:pic>
        <p:nvPicPr>
          <p:cNvPr id="11" name="Picture 10" descr="A very clogged and dirty HEPA filter">
            <a:extLst>
              <a:ext uri="{FF2B5EF4-FFF2-40B4-BE49-F238E27FC236}">
                <a16:creationId xmlns:a16="http://schemas.microsoft.com/office/drawing/2014/main" id="{6D6FBAA8-5FDF-1683-683D-097E71D4D0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5090" r="9439" b="3883"/>
          <a:stretch/>
        </p:blipFill>
        <p:spPr>
          <a:xfrm>
            <a:off x="9072635" y="1617576"/>
            <a:ext cx="2902846" cy="47545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4B8427-3E8B-5974-DFF1-A000DBDAE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872236" y="2901443"/>
            <a:ext cx="990600" cy="8036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36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Image Placeholder 5" descr="A person sweeps dust from the floor with a straw broom.">
            <a:extLst>
              <a:ext uri="{FF2B5EF4-FFF2-40B4-BE49-F238E27FC236}">
                <a16:creationId xmlns:a16="http://schemas.microsoft.com/office/drawing/2014/main" id="{5A38C830-340D-4A3E-3349-01BA3B0668A6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8200" y="-910431"/>
            <a:ext cx="13192478" cy="7420769"/>
          </a:xfrm>
          <a:prstGeom prst="rect">
            <a:avLst/>
          </a:prstGeom>
        </p:spPr>
      </p:pic>
      <p:grpSp>
        <p:nvGrpSpPr>
          <p:cNvPr id="9" name="Group 8" descr="NO dry sweeping dust, debris or paint chips">
            <a:extLst>
              <a:ext uri="{FF2B5EF4-FFF2-40B4-BE49-F238E27FC236}">
                <a16:creationId xmlns:a16="http://schemas.microsoft.com/office/drawing/2014/main" id="{6AB62E05-0DC1-8675-5581-210D76472B6B}"/>
              </a:ext>
            </a:extLst>
          </p:cNvPr>
          <p:cNvGrpSpPr/>
          <p:nvPr/>
        </p:nvGrpSpPr>
        <p:grpSpPr>
          <a:xfrm>
            <a:off x="-301907" y="123597"/>
            <a:ext cx="12795813" cy="1445082"/>
            <a:chOff x="-375214" y="190660"/>
            <a:chExt cx="12795813" cy="14450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9687C1-A385-9C07-9E71-DD43D8DD2C0F}"/>
                </a:ext>
              </a:extLst>
            </p:cNvPr>
            <p:cNvSpPr/>
            <p:nvPr/>
          </p:nvSpPr>
          <p:spPr>
            <a:xfrm>
              <a:off x="-375214" y="228761"/>
              <a:ext cx="12795813" cy="1368881"/>
            </a:xfrm>
            <a:prstGeom prst="rect">
              <a:avLst/>
            </a:prstGeom>
            <a:solidFill>
              <a:srgbClr val="FCFEFE">
                <a:alpha val="94118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No sign outline">
              <a:extLst>
                <a:ext uri="{FF2B5EF4-FFF2-40B4-BE49-F238E27FC236}">
                  <a16:creationId xmlns:a16="http://schemas.microsoft.com/office/drawing/2014/main" id="{0076B3D2-2449-A860-4096-51817718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5791" y="190660"/>
              <a:ext cx="1445082" cy="1445082"/>
            </a:xfrm>
            <a:prstGeom prst="rect">
              <a:avLst/>
            </a:prstGeom>
          </p:spPr>
        </p:pic>
      </p:grp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</a:t>
            </a:r>
            <a:r>
              <a:rPr lang="en-US" dirty="0"/>
              <a:t> dry sweeping dust, debris, or paint chips</a:t>
            </a:r>
          </a:p>
        </p:txBody>
      </p:sp>
    </p:spTree>
    <p:extLst>
      <p:ext uri="{BB962C8B-B14F-4D97-AF65-F5344CB8AC3E}">
        <p14:creationId xmlns:p14="http://schemas.microsoft.com/office/powerpoint/2010/main" val="10862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5DA2B9-F7EC-1BD8-3B2E-84010921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Contact DHS with any questions.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A10AD-E1A1-E812-D498-2A33A2CF1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608-261-6876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DHSAsbestosLead@dhs.Wisconsin.gov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D32566-6770-FF41-CAB4-8C355891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623" y="3652691"/>
            <a:ext cx="282475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6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FC465-4131-F559-6802-1404ED55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1" y="4035552"/>
            <a:ext cx="10841301" cy="1828800"/>
          </a:xfrm>
        </p:spPr>
        <p:txBody>
          <a:bodyPr/>
          <a:lstStyle/>
          <a:p>
            <a:r>
              <a:rPr lang="en-US" dirty="0"/>
              <a:t>Wisconsin’s additional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26035-69F9-4341-6A6F-C55589456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Differences from U.S. Environmental Protection Agency (EPA)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9605D-738B-E830-0192-E2EE81D5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724400"/>
            <a:ext cx="990600" cy="10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9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8AC07C-D1A1-C3FE-4E9A-BC637C88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Company </a:t>
            </a:r>
            <a:r>
              <a:rPr lang="en-US" b="1">
                <a:solidFill>
                  <a:schemeClr val="tx1"/>
                </a:solidFill>
              </a:rPr>
              <a:t>and</a:t>
            </a:r>
            <a:r>
              <a:rPr lang="en-US">
                <a:solidFill>
                  <a:schemeClr val="tx1"/>
                </a:solidFill>
              </a:rPr>
              <a:t> individual certification are required for renovations in Wisconsin.</a:t>
            </a:r>
          </a:p>
        </p:txBody>
      </p:sp>
      <p:pic>
        <p:nvPicPr>
          <p:cNvPr id="26" name="Content Placeholder 25" descr="Image of an individual lead-safe renovator certification card. ">
            <a:extLst>
              <a:ext uri="{FF2B5EF4-FFF2-40B4-BE49-F238E27FC236}">
                <a16:creationId xmlns:a16="http://schemas.microsoft.com/office/drawing/2014/main" id="{C008A541-5CA4-4FC6-4C49-14D02CF30D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75729" r="26701" b="4659"/>
          <a:stretch/>
        </p:blipFill>
        <p:spPr>
          <a:xfrm>
            <a:off x="990600" y="2633662"/>
            <a:ext cx="4663751" cy="27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27" descr="An image of a sample Lead Company certification. ">
            <a:extLst>
              <a:ext uri="{FF2B5EF4-FFF2-40B4-BE49-F238E27FC236}">
                <a16:creationId xmlns:a16="http://schemas.microsoft.com/office/drawing/2014/main" id="{A3FE4B9E-6675-C874-EB29-0F57B4BB2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03" y="1717159"/>
            <a:ext cx="5024192" cy="3887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807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Verdana"/>
                <a:ea typeface="Verdana"/>
              </a:rPr>
              <a:t>Company certification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719072"/>
            <a:ext cx="5364480" cy="47595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You can either:</a:t>
            </a:r>
          </a:p>
          <a:p>
            <a:pPr indent="0"/>
            <a:r>
              <a:rPr lang="en-US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work for a DHS-certified Lead Company, </a:t>
            </a:r>
            <a:r>
              <a:rPr lang="en-US" b="1" i="1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or </a:t>
            </a:r>
            <a:endParaRPr lang="en-US" b="1" i="1">
              <a:solidFill>
                <a:schemeClr val="tx1"/>
              </a:solidFill>
            </a:endParaRPr>
          </a:p>
          <a:p>
            <a:pPr indent="0"/>
            <a:r>
              <a:rPr lang="en-US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apply to DHS for Lead Company certification (for either two or four years). </a:t>
            </a:r>
          </a:p>
          <a:p>
            <a:pPr marL="0" indent="0">
              <a:buNone/>
            </a:pPr>
            <a:endParaRPr lang="en-US" sz="260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0" indent="0">
              <a:spcBef>
                <a:spcPts val="6500"/>
              </a:spcBef>
              <a:buNone/>
            </a:pPr>
            <a:r>
              <a:rPr lang="en-US" sz="26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To stay certified, apply to renew your company before the expiration date.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2CA9E942-FF9B-7745-2B33-88AE7F1E1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288621"/>
              </p:ext>
            </p:extLst>
          </p:nvPr>
        </p:nvGraphicFramePr>
        <p:xfrm>
          <a:off x="1972925" y="3849998"/>
          <a:ext cx="284969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01">
                  <a:extLst>
                    <a:ext uri="{9D8B030D-6E8A-4147-A177-3AD203B41FA5}">
                      <a16:colId xmlns:a16="http://schemas.microsoft.com/office/drawing/2014/main" val="2092287089"/>
                    </a:ext>
                  </a:extLst>
                </a:gridCol>
                <a:gridCol w="1043991">
                  <a:extLst>
                    <a:ext uri="{9D8B030D-6E8A-4147-A177-3AD203B41FA5}">
                      <a16:colId xmlns:a16="http://schemas.microsoft.com/office/drawing/2014/main" val="356445768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ahoma"/>
                        </a:rPr>
                        <a:t>Duration</a:t>
                      </a:r>
                    </a:p>
                  </a:txBody>
                  <a:tcPr>
                    <a:solidFill>
                      <a:srgbClr val="2E6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Fee</a:t>
                      </a:r>
                    </a:p>
                  </a:txBody>
                  <a:tcPr>
                    <a:solidFill>
                      <a:srgbClr val="2E6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9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en-US" sz="2400" dirty="0">
                          <a:latin typeface="Tahoma"/>
                        </a:rPr>
                        <a:t>Two years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$125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85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ahoma"/>
                        </a:rPr>
                        <a:t>Four years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$250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94605"/>
                  </a:ext>
                </a:extLst>
              </a:tr>
            </a:tbl>
          </a:graphicData>
        </a:graphic>
      </p:graphicFrame>
      <p:pic>
        <p:nvPicPr>
          <p:cNvPr id="11" name="Content Placeholder 27" descr="An image of a sample Lead Company certification.">
            <a:extLst>
              <a:ext uri="{FF2B5EF4-FFF2-40B4-BE49-F238E27FC236}">
                <a16:creationId xmlns:a16="http://schemas.microsoft.com/office/drawing/2014/main" id="{8D2924D1-3D32-78D4-0587-399B491A7F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1" y="1709574"/>
            <a:ext cx="5024193" cy="389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Verdana"/>
                <a:ea typeface="Verdana"/>
              </a:rPr>
              <a:t>Individual certification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710108"/>
            <a:ext cx="5728448" cy="4760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ahoma"/>
                <a:ea typeface="Tahoma"/>
                <a:cs typeface="Tahoma"/>
              </a:rPr>
              <a:t>After training, apply to DHS for Lead-Safe Renovator certification (for either two or four years).</a:t>
            </a:r>
            <a:endParaRPr lang="en-US" sz="2600"/>
          </a:p>
          <a:p>
            <a:pPr indent="0"/>
            <a:endParaRPr lang="en-US" sz="2600" dirty="0">
              <a:latin typeface="Tahoma"/>
              <a:ea typeface="Tahoma"/>
              <a:cs typeface="Tahoma"/>
            </a:endParaRPr>
          </a:p>
          <a:p>
            <a:pPr indent="0"/>
            <a:endParaRPr lang="en-US" sz="2600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en-US" sz="2600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en-US" sz="2600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2600" dirty="0">
                <a:latin typeface="Tahoma"/>
                <a:ea typeface="Tahoma"/>
                <a:cs typeface="Tahoma"/>
              </a:rPr>
              <a:t>To stay certified, apply to renew before your certification expires. Take in-person refresher training every four years to remain eligible.</a:t>
            </a:r>
            <a:endParaRPr lang="en-US" sz="2600"/>
          </a:p>
        </p:txBody>
      </p:sp>
      <p:graphicFrame>
        <p:nvGraphicFramePr>
          <p:cNvPr id="5" name="Table 15">
            <a:extLst>
              <a:ext uri="{FF2B5EF4-FFF2-40B4-BE49-F238E27FC236}">
                <a16:creationId xmlns:a16="http://schemas.microsoft.com/office/drawing/2014/main" id="{D3281818-58EF-FA34-8500-71D5464EF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91575"/>
              </p:ext>
            </p:extLst>
          </p:nvPr>
        </p:nvGraphicFramePr>
        <p:xfrm>
          <a:off x="1698897" y="3070977"/>
          <a:ext cx="285379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344">
                  <a:extLst>
                    <a:ext uri="{9D8B030D-6E8A-4147-A177-3AD203B41FA5}">
                      <a16:colId xmlns:a16="http://schemas.microsoft.com/office/drawing/2014/main" val="2092287089"/>
                    </a:ext>
                  </a:extLst>
                </a:gridCol>
                <a:gridCol w="1109454">
                  <a:extLst>
                    <a:ext uri="{9D8B030D-6E8A-4147-A177-3AD203B41FA5}">
                      <a16:colId xmlns:a16="http://schemas.microsoft.com/office/drawing/2014/main" val="3564457683"/>
                    </a:ext>
                  </a:extLst>
                </a:gridCol>
              </a:tblGrid>
              <a:tr h="34108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ahoma"/>
                        </a:rPr>
                        <a:t>Duration</a:t>
                      </a:r>
                    </a:p>
                  </a:txBody>
                  <a:tcPr>
                    <a:solidFill>
                      <a:srgbClr val="2E6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Fee</a:t>
                      </a:r>
                    </a:p>
                  </a:txBody>
                  <a:tcPr>
                    <a:solidFill>
                      <a:srgbClr val="2E6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94498"/>
                  </a:ext>
                </a:extLst>
              </a:tr>
              <a:tr h="341085">
                <a:tc>
                  <a:txBody>
                    <a:bodyPr/>
                    <a:lstStyle/>
                    <a:p>
                      <a:pPr lvl="0" algn="l"/>
                      <a:r>
                        <a:rPr lang="en-US" sz="2400" dirty="0">
                          <a:latin typeface="Tahoma"/>
                        </a:rPr>
                        <a:t>Two years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$75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85419"/>
                  </a:ext>
                </a:extLst>
              </a:tr>
              <a:tr h="341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ahoma"/>
                        </a:rPr>
                        <a:t>Four years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$150</a:t>
                      </a:r>
                    </a:p>
                  </a:txBody>
                  <a:tcPr>
                    <a:solidFill>
                      <a:srgbClr val="2E6066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94605"/>
                  </a:ext>
                </a:extLst>
              </a:tr>
            </a:tbl>
          </a:graphicData>
        </a:graphic>
      </p:graphicFrame>
      <p:pic>
        <p:nvPicPr>
          <p:cNvPr id="4" name="Content Placeholder 25" descr="Image of an individual lead-safe renovator certification card. ">
            <a:extLst>
              <a:ext uri="{FF2B5EF4-FFF2-40B4-BE49-F238E27FC236}">
                <a16:creationId xmlns:a16="http://schemas.microsoft.com/office/drawing/2014/main" id="{2391D991-6B6B-06FB-CB5A-AC1E79A737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1" t="75729" r="26701" b="4659"/>
          <a:stretch/>
        </p:blipFill>
        <p:spPr>
          <a:xfrm>
            <a:off x="6594471" y="1858484"/>
            <a:ext cx="4023654" cy="236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3A5E13-B32E-9FDB-27D7-0669AC1569D5}"/>
              </a:ext>
            </a:extLst>
          </p:cNvPr>
          <p:cNvSpPr/>
          <p:nvPr/>
        </p:nvSpPr>
        <p:spPr>
          <a:xfrm>
            <a:off x="6811106" y="4443046"/>
            <a:ext cx="3751386" cy="1934306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3D78"/>
                </a:solidFill>
                <a:latin typeface="Tahoma"/>
                <a:ea typeface="Tahoma"/>
                <a:cs typeface="Tahoma"/>
              </a:rPr>
              <a:t>Keep your certification card (or a photo of it) with you when doing renovation work.</a:t>
            </a:r>
            <a:endParaRPr lang="en-US" sz="2600">
              <a:solidFill>
                <a:srgbClr val="003D78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7205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4EE3-074E-9EFE-8AF3-42E4D43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Verdana"/>
                <a:ea typeface="Verdana"/>
              </a:rPr>
              <a:t>Interim controls to protect a lead-poisoned child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6631A-6471-065B-A968-6F6A8CBFE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35595"/>
            <a:ext cx="5364480" cy="4255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latin typeface="Tahoma"/>
                <a:ea typeface="Verdana"/>
                <a:cs typeface="Tahoma"/>
              </a:rPr>
              <a:t>When interim controls to protect a lead-poisoned child include renovation activities, follow </a:t>
            </a:r>
            <a:r>
              <a:rPr lang="en-US" sz="2600" b="1" dirty="0">
                <a:solidFill>
                  <a:schemeClr val="tx1"/>
                </a:solidFill>
                <a:latin typeface="Tahoma"/>
                <a:ea typeface="Verdana"/>
                <a:cs typeface="Tahoma"/>
              </a:rPr>
              <a:t>all </a:t>
            </a:r>
            <a:r>
              <a:rPr lang="en-US" sz="2600" dirty="0">
                <a:solidFill>
                  <a:schemeClr val="tx1"/>
                </a:solidFill>
                <a:latin typeface="Tahoma"/>
                <a:ea typeface="Verdana"/>
                <a:cs typeface="Tahoma"/>
              </a:rPr>
              <a:t>renovation requirements—including distributing the Renovate Right pamphlet.</a:t>
            </a:r>
            <a:endParaRPr lang="en-US" sz="2600">
              <a:solidFill>
                <a:schemeClr val="tx1"/>
              </a:solidFill>
              <a:latin typeface="Tahoma"/>
              <a:ea typeface="Verdana"/>
            </a:endParaRPr>
          </a:p>
        </p:txBody>
      </p:sp>
      <p:pic>
        <p:nvPicPr>
          <p:cNvPr id="7" name="Picture 7" descr="A small child, probably less than two years old, looks at the camera from a swing while a parent pushes.">
            <a:extLst>
              <a:ext uri="{FF2B5EF4-FFF2-40B4-BE49-F238E27FC236}">
                <a16:creationId xmlns:a16="http://schemas.microsoft.com/office/drawing/2014/main" id="{D1E0B67F-CE85-8333-6778-6E3C5F39E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7920" y="2216912"/>
            <a:ext cx="5364480" cy="3576320"/>
          </a:xfrm>
        </p:spPr>
      </p:pic>
    </p:spTree>
    <p:extLst>
      <p:ext uri="{BB962C8B-B14F-4D97-AF65-F5344CB8AC3E}">
        <p14:creationId xmlns:p14="http://schemas.microsoft.com/office/powerpoint/2010/main" val="87911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083FB-4ED7-FDF9-98B0-A6C466452C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82880"/>
            <a:ext cx="10058400" cy="1524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Verdana"/>
                <a:ea typeface="Verdana"/>
              </a:rPr>
              <a:t>Wisconsin has dust clearance standards for window troughs (wells) and porches. 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DE2C77F-03BB-DB46-575C-D865554B68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417469"/>
              </p:ext>
            </p:extLst>
          </p:nvPr>
        </p:nvGraphicFramePr>
        <p:xfrm>
          <a:off x="2028092" y="1934308"/>
          <a:ext cx="8217850" cy="30175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801815">
                  <a:extLst>
                    <a:ext uri="{9D8B030D-6E8A-4147-A177-3AD203B41FA5}">
                      <a16:colId xmlns:a16="http://schemas.microsoft.com/office/drawing/2014/main" val="703913531"/>
                    </a:ext>
                  </a:extLst>
                </a:gridCol>
                <a:gridCol w="2531058">
                  <a:extLst>
                    <a:ext uri="{9D8B030D-6E8A-4147-A177-3AD203B41FA5}">
                      <a16:colId xmlns:a16="http://schemas.microsoft.com/office/drawing/2014/main" val="2712686439"/>
                    </a:ext>
                  </a:extLst>
                </a:gridCol>
                <a:gridCol w="2884977">
                  <a:extLst>
                    <a:ext uri="{9D8B030D-6E8A-4147-A177-3AD203B41FA5}">
                      <a16:colId xmlns:a16="http://schemas.microsoft.com/office/drawing/2014/main" val="4238813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/>
                        </a:rPr>
                        <a:t>EPA 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2400" dirty="0">
                          <a:latin typeface="Tahoma"/>
                        </a:rPr>
                        <a:t>Dust Clearance Standards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/>
                        </a:rPr>
                        <a:t>Wisconsin 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2400" dirty="0">
                          <a:latin typeface="Tahoma"/>
                        </a:rPr>
                        <a:t>Dust Clearance Standards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915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Tahoma"/>
                        </a:rPr>
                        <a:t>Floor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Less than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u="none" strike="noStrike" noProof="0" dirty="0">
                          <a:latin typeface="Tahoma"/>
                        </a:rPr>
                        <a:t>Less than 10</a:t>
                      </a:r>
                      <a:endParaRPr lang="en-US" sz="2400">
                        <a:latin typeface="Tahom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733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Tahoma"/>
                        </a:rPr>
                        <a:t>Sill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Less than 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u="none" strike="noStrike" noProof="0" dirty="0">
                          <a:latin typeface="Tahoma"/>
                        </a:rPr>
                        <a:t>Less than 100</a:t>
                      </a:r>
                      <a:endParaRPr lang="en-US" sz="2400" dirty="0">
                        <a:latin typeface="Tahom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38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Tahoma"/>
                        </a:rPr>
                        <a:t>Trough (well)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Less than 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u="none" strike="noStrike" noProof="0" dirty="0">
                          <a:latin typeface="Tahoma"/>
                        </a:rPr>
                        <a:t>Less than 100</a:t>
                      </a:r>
                      <a:endParaRPr lang="en-US" sz="2400">
                        <a:latin typeface="Tahom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474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Tahoma"/>
                        </a:rPr>
                        <a:t>Porch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ahoma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u="none" strike="noStrike" noProof="0" dirty="0">
                          <a:latin typeface="Tahoma"/>
                        </a:rPr>
                        <a:t>Less than 40</a:t>
                      </a:r>
                      <a:endParaRPr lang="en-US" sz="2400" dirty="0">
                        <a:latin typeface="Tahom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45737"/>
                  </a:ext>
                </a:extLst>
              </a:tr>
            </a:tbl>
          </a:graphicData>
        </a:graphic>
      </p:graphicFrame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AD0D5EAF-9616-F30E-9A34-6D759A316D87}"/>
              </a:ext>
            </a:extLst>
          </p:cNvPr>
          <p:cNvSpPr/>
          <p:nvPr/>
        </p:nvSpPr>
        <p:spPr>
          <a:xfrm>
            <a:off x="2732939" y="5552244"/>
            <a:ext cx="6796455" cy="44652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innerShdw blurRad="609600" dist="317500" dir="8820000">
              <a:schemeClr val="accent1">
                <a:alpha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All levels in micrograms per square foot (</a:t>
            </a:r>
            <a:r>
              <a:rPr lang="en-US" sz="2400" err="1">
                <a:solidFill>
                  <a:schemeClr val="tx1"/>
                </a:solidFill>
                <a:latin typeface="Tahoma"/>
                <a:ea typeface="Tahoma"/>
                <a:cs typeface="Tahoma"/>
              </a:rPr>
              <a:t>μg</a:t>
            </a:r>
            <a:r>
              <a:rPr lang="en-US" sz="24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/ft</a:t>
            </a:r>
            <a:r>
              <a:rPr lang="en-US" sz="2400" baseline="300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7544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587B-2CD5-75F3-0B1A-3466A00C2A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82880"/>
            <a:ext cx="10058400" cy="1524000"/>
          </a:xfrm>
        </p:spPr>
        <p:txBody>
          <a:bodyPr/>
          <a:lstStyle/>
          <a:p>
            <a:r>
              <a:rPr lang="en-US" dirty="0">
                <a:solidFill>
                  <a:srgbClr val="003D78"/>
                </a:solidFill>
                <a:latin typeface="Verdana"/>
                <a:ea typeface="Verdana"/>
              </a:rPr>
              <a:t>A Wisconsin renovation requires a written contract.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8304-22DB-7F8E-14D3-763D19906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ahoma"/>
                <a:ea typeface="Tahoma"/>
                <a:cs typeface="Tahoma"/>
              </a:rPr>
              <a:t>The contract must:</a:t>
            </a:r>
            <a:endParaRPr lang="en-US" dirty="0"/>
          </a:p>
          <a:p>
            <a:pPr marL="457200" indent="-457200"/>
            <a:r>
              <a:rPr lang="en-US" dirty="0">
                <a:latin typeface="Tahoma"/>
                <a:ea typeface="Tahoma"/>
                <a:cs typeface="Tahoma"/>
              </a:rPr>
              <a:t>Comply with Wis. Admin. Code § ATCP 110.05,</a:t>
            </a:r>
            <a:endParaRPr lang="en-US" dirty="0"/>
          </a:p>
          <a:p>
            <a:pPr marL="457200" indent="-457200"/>
            <a:r>
              <a:rPr lang="en-US" dirty="0">
                <a:latin typeface="Tahoma"/>
                <a:ea typeface="Tahoma"/>
                <a:cs typeface="Tahoma"/>
              </a:rPr>
              <a:t>Specify the activities to be performed, and</a:t>
            </a:r>
            <a:endParaRPr lang="en-US" dirty="0"/>
          </a:p>
          <a:p>
            <a:pPr marL="457200" indent="-457200"/>
            <a:r>
              <a:rPr lang="en-US" dirty="0">
                <a:latin typeface="Tahoma"/>
                <a:ea typeface="Tahoma"/>
                <a:cs typeface="Tahoma"/>
              </a:rPr>
              <a:t>include information about the presence or absence of bonding or insurance coverage (including workers compensation insurance).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06666-E64B-CCEF-6C11-EC4012EF4777}"/>
              </a:ext>
            </a:extLst>
          </p:cNvPr>
          <p:cNvSpPr txBox="1"/>
          <p:nvPr/>
        </p:nvSpPr>
        <p:spPr>
          <a:xfrm>
            <a:off x="879231" y="4162417"/>
            <a:ext cx="10351474" cy="1292662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dirty="0">
                <a:latin typeface="Tahoma"/>
                <a:ea typeface="Tahoma"/>
                <a:cs typeface="Tahoma"/>
              </a:rPr>
              <a:t>For post-renovation clearance (instead of cleaning verification), also include who is responsible for the costs of additional cleaning and clearance tests if the project fails clearance.</a:t>
            </a:r>
            <a:endParaRPr lang="en-US" sz="2600">
              <a:latin typeface="Tahoma"/>
              <a:ea typeface="Tahom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78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182880"/>
            <a:ext cx="10058400" cy="1524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Wisconsin post-renovation reports have three main differences from EPA.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104900" y="1719072"/>
            <a:ext cx="10477500" cy="457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ahoma"/>
                <a:ea typeface="Tahoma"/>
                <a:cs typeface="Tahoma"/>
              </a:rPr>
              <a:t>1. They are due earlier—within 10 working days of finishing the renovation.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3897B04-A0E8-9806-1BCF-7F7CE98F4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700" y="1676400"/>
            <a:ext cx="685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pttemplate3">
  <a:themeElements>
    <a:clrScheme name="DHS - Tomato, Sunset, Papaya Accent">
      <a:dk1>
        <a:srgbClr val="003D78"/>
      </a:dk1>
      <a:lt1>
        <a:srgbClr val="FCFEFE"/>
      </a:lt1>
      <a:dk2>
        <a:srgbClr val="523200"/>
      </a:dk2>
      <a:lt2>
        <a:srgbClr val="FFFFFF"/>
      </a:lt2>
      <a:accent1>
        <a:srgbClr val="40747B"/>
      </a:accent1>
      <a:accent2>
        <a:srgbClr val="F55D3E"/>
      </a:accent2>
      <a:accent3>
        <a:srgbClr val="A7CCD1"/>
      </a:accent3>
      <a:accent4>
        <a:srgbClr val="DCE21C"/>
      </a:accent4>
      <a:accent5>
        <a:srgbClr val="CCB3D0"/>
      </a:accent5>
      <a:accent6>
        <a:srgbClr val="D9E2C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296C675-BB7B-4AB8-AA16-4271DEB95306}" vid="{60D416CB-F6FB-4935-9D25-9E44B272D01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290b5c15-7813-40c9-a3c2-dfaf78f36ac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C7A3F384570D4F874F6CB2FEA2F83C" ma:contentTypeVersion="15" ma:contentTypeDescription="Create a new document." ma:contentTypeScope="" ma:versionID="3ece3dab9a42ff7feadbf7fc7d62c071">
  <xsd:schema xmlns:xsd="http://www.w3.org/2001/XMLSchema" xmlns:xs="http://www.w3.org/2001/XMLSchema" xmlns:p="http://schemas.microsoft.com/office/2006/metadata/properties" xmlns:ns1="http://schemas.microsoft.com/sharepoint/v3" xmlns:ns3="18bd1609-3d1c-4365-ac8e-aed5ae6686fc" xmlns:ns4="290b5c15-7813-40c9-a3c2-dfaf78f36ac3" targetNamespace="http://schemas.microsoft.com/office/2006/metadata/properties" ma:root="true" ma:fieldsID="c35913d8ce108dca18e7f4ec3807ee64" ns1:_="" ns3:_="" ns4:_="">
    <xsd:import namespace="http://schemas.microsoft.com/sharepoint/v3"/>
    <xsd:import namespace="18bd1609-3d1c-4365-ac8e-aed5ae6686fc"/>
    <xsd:import namespace="290b5c15-7813-40c9-a3c2-dfaf78f36ac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1609-3d1c-4365-ac8e-aed5ae6686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b5c15-7813-40c9-a3c2-dfaf78f36a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519ECE-C6F0-4D5E-B7B1-E868E1BF0F2A}">
  <ds:schemaRefs>
    <ds:schemaRef ds:uri="http://purl.org/dc/terms/"/>
    <ds:schemaRef ds:uri="http://schemas.openxmlformats.org/package/2006/metadata/core-properties"/>
    <ds:schemaRef ds:uri="18bd1609-3d1c-4365-ac8e-aed5ae6686f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90b5c15-7813-40c9-a3c2-dfaf78f36ac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66866B-5FED-47A8-9911-9656AE5D14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CC54A8-ED77-410E-9D34-939A553F64D1}">
  <ds:schemaRefs>
    <ds:schemaRef ds:uri="18bd1609-3d1c-4365-ac8e-aed5ae6686fc"/>
    <ds:schemaRef ds:uri="290b5c15-7813-40c9-a3c2-dfaf78f36a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ppttemplate3</Template>
  <TotalTime>20</TotalTime>
  <Words>1211</Words>
  <Application>Microsoft Office PowerPoint</Application>
  <PresentationFormat>Widescreen</PresentationFormat>
  <Paragraphs>129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</vt:lpstr>
      <vt:lpstr>Libre Baskerville</vt:lpstr>
      <vt:lpstr>Tahoma</vt:lpstr>
      <vt:lpstr>Verdana</vt:lpstr>
      <vt:lpstr>Wingdings</vt:lpstr>
      <vt:lpstr>ppttemplate3</vt:lpstr>
      <vt:lpstr> Lead-Safe Renovation in Wisconsin </vt:lpstr>
      <vt:lpstr>Wisconsin’s additional requirements</vt:lpstr>
      <vt:lpstr>Company and individual certification are required for renovations in Wisconsin.</vt:lpstr>
      <vt:lpstr>Company certification</vt:lpstr>
      <vt:lpstr>Individual certification</vt:lpstr>
      <vt:lpstr>Interim controls to protect a lead-poisoned child</vt:lpstr>
      <vt:lpstr>Wisconsin has dust clearance standards for window troughs (wells) and porches. </vt:lpstr>
      <vt:lpstr>A Wisconsin renovation requires a written contract.</vt:lpstr>
      <vt:lpstr>Wisconsin post-renovation reports have three main differences from EPA.</vt:lpstr>
      <vt:lpstr>Wisconsin post-renovation reports have three main differences from EPA.</vt:lpstr>
      <vt:lpstr>Wisconsin post-renovation reports have three main differences from EPA.</vt:lpstr>
      <vt:lpstr>Wisconsin’s prohibited practices</vt:lpstr>
      <vt:lpstr>NO paint chip sampling without additional certification</vt:lpstr>
      <vt:lpstr>NO paint strippers with methylene chloride</vt:lpstr>
      <vt:lpstr>NO pressure or power washing to remove paint without full containment and water filtration</vt:lpstr>
      <vt:lpstr>NO vacuuming with improperly operating equipment</vt:lpstr>
      <vt:lpstr>NO dry sweeping dust, debris, or paint chips</vt:lpstr>
      <vt:lpstr>Contact DHS with any questions. </vt:lpstr>
    </vt:vector>
  </TitlesOfParts>
  <Company>DHS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Lead-Safe Renovation in Wisconsin</dc:title>
  <dc:creator>DHS</dc:creator>
  <cp:lastModifiedBy>Hasan, Miriam T</cp:lastModifiedBy>
  <cp:revision>324</cp:revision>
  <dcterms:created xsi:type="dcterms:W3CDTF">2009-09-25T14:25:18Z</dcterms:created>
  <dcterms:modified xsi:type="dcterms:W3CDTF">2023-08-09T21:59:38Z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0x01010038C7A3F384570D4F874F6CB2FEA2F83C</vt:lpwstr>
  </property>
  <property fmtid="{D5CDD505-2E9C-101B-9397-08002B2CF9AE}" pid="3" name="Language">
    <vt:lpwstr>English</vt:lpwstr>
  </property>
</Properties>
</file>