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4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Override2.xml" ContentType="application/vnd.openxmlformats-officedocument.themeOverride+xml"/>
  <Override PartName="/ppt/theme/themeOverride1.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6"/>
  </p:notesMasterIdLst>
  <p:handoutMasterIdLst>
    <p:handoutMasterId r:id="rId47"/>
  </p:handoutMasterIdLst>
  <p:sldIdLst>
    <p:sldId id="256" r:id="rId2"/>
    <p:sldId id="318" r:id="rId3"/>
    <p:sldId id="259" r:id="rId4"/>
    <p:sldId id="304" r:id="rId5"/>
    <p:sldId id="305" r:id="rId6"/>
    <p:sldId id="306" r:id="rId7"/>
    <p:sldId id="307" r:id="rId8"/>
    <p:sldId id="309" r:id="rId9"/>
    <p:sldId id="316" r:id="rId10"/>
    <p:sldId id="268" r:id="rId11"/>
    <p:sldId id="322" r:id="rId12"/>
    <p:sldId id="270" r:id="rId13"/>
    <p:sldId id="264" r:id="rId14"/>
    <p:sldId id="265" r:id="rId15"/>
    <p:sldId id="266" r:id="rId16"/>
    <p:sldId id="267" r:id="rId17"/>
    <p:sldId id="314" r:id="rId18"/>
    <p:sldId id="272" r:id="rId19"/>
    <p:sldId id="320" r:id="rId20"/>
    <p:sldId id="260" r:id="rId21"/>
    <p:sldId id="261" r:id="rId22"/>
    <p:sldId id="273" r:id="rId23"/>
    <p:sldId id="263" r:id="rId24"/>
    <p:sldId id="275" r:id="rId25"/>
    <p:sldId id="276" r:id="rId26"/>
    <p:sldId id="277" r:id="rId27"/>
    <p:sldId id="257" r:id="rId28"/>
    <p:sldId id="262" r:id="rId29"/>
    <p:sldId id="291" r:id="rId30"/>
    <p:sldId id="282" r:id="rId31"/>
    <p:sldId id="283" r:id="rId32"/>
    <p:sldId id="284" r:id="rId33"/>
    <p:sldId id="288" r:id="rId34"/>
    <p:sldId id="287" r:id="rId35"/>
    <p:sldId id="289" r:id="rId36"/>
    <p:sldId id="290" r:id="rId37"/>
    <p:sldId id="292" r:id="rId38"/>
    <p:sldId id="294" r:id="rId39"/>
    <p:sldId id="297" r:id="rId40"/>
    <p:sldId id="299" r:id="rId41"/>
    <p:sldId id="293" r:id="rId42"/>
    <p:sldId id="298" r:id="rId43"/>
    <p:sldId id="321" r:id="rId44"/>
    <p:sldId id="30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01C"/>
    <a:srgbClr val="5E8298"/>
    <a:srgbClr val="FFFFCC"/>
    <a:srgbClr val="ACC4DE"/>
    <a:srgbClr val="D5F7F7"/>
    <a:srgbClr val="00CC99"/>
    <a:srgbClr val="8DC531"/>
    <a:srgbClr val="95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5159" autoAdjust="0"/>
  </p:normalViewPr>
  <p:slideViewPr>
    <p:cSldViewPr snapToGrid="0">
      <p:cViewPr>
        <p:scale>
          <a:sx n="118" d="100"/>
          <a:sy n="118" d="100"/>
        </p:scale>
        <p:origin x="-1434" y="-54"/>
      </p:cViewPr>
      <p:guideLst>
        <p:guide orient="horz" pos="2160"/>
        <p:guide pos="2880"/>
      </p:guideLst>
    </p:cSldViewPr>
  </p:slideViewPr>
  <p:notesTextViewPr>
    <p:cViewPr>
      <p:scale>
        <a:sx n="1" d="1"/>
        <a:sy n="1" d="1"/>
      </p:scale>
      <p:origin x="0" y="0"/>
    </p:cViewPr>
  </p:notesTextViewPr>
  <p:sorterViewPr>
    <p:cViewPr>
      <p:scale>
        <a:sx n="100" d="100"/>
        <a:sy n="100" d="100"/>
      </p:scale>
      <p:origin x="0" y="-53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AFA0C632-A7D1-4814-9D5A-46CB91A9759B}" type="datetimeFigureOut">
              <a:rPr lang="en-US" smtClean="0"/>
              <a:t>12/10/2019</a:t>
            </a:fld>
            <a:endParaRPr lang="en-US"/>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F28389DA-CBFD-4C2C-A60E-F2E6D64C444D}" type="slidenum">
              <a:rPr lang="en-US" smtClean="0"/>
              <a:t>‹#›</a:t>
            </a:fld>
            <a:endParaRPr lang="en-US"/>
          </a:p>
        </p:txBody>
      </p:sp>
    </p:spTree>
    <p:extLst>
      <p:ext uri="{BB962C8B-B14F-4D97-AF65-F5344CB8AC3E}">
        <p14:creationId xmlns:p14="http://schemas.microsoft.com/office/powerpoint/2010/main" val="279191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921" tIns="46461" rIns="92921" bIns="46461"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921" tIns="46461" rIns="92921" bIns="46461" rtlCol="0"/>
          <a:lstStyle>
            <a:lvl1pPr algn="r">
              <a:defRPr sz="1200"/>
            </a:lvl1pPr>
          </a:lstStyle>
          <a:p>
            <a:fld id="{B97D553E-826C-4C0A-A328-F6A5CBF002C7}" type="datetimeFigureOut">
              <a:rPr lang="en-US" smtClean="0"/>
              <a:t>12/10/2019</a:t>
            </a:fld>
            <a:endParaRPr lang="en-US"/>
          </a:p>
        </p:txBody>
      </p:sp>
      <p:sp>
        <p:nvSpPr>
          <p:cNvPr id="4" name="Slide Image Placeholder 3"/>
          <p:cNvSpPr>
            <a:spLocks noGrp="1" noRot="1" noChangeAspect="1"/>
          </p:cNvSpPr>
          <p:nvPr>
            <p:ph type="sldImg" idx="2"/>
          </p:nvPr>
        </p:nvSpPr>
        <p:spPr>
          <a:xfrm>
            <a:off x="1412875" y="1160463"/>
            <a:ext cx="4184650" cy="3138487"/>
          </a:xfrm>
          <a:prstGeom prst="rect">
            <a:avLst/>
          </a:prstGeom>
          <a:noFill/>
          <a:ln w="12700">
            <a:solidFill>
              <a:prstClr val="black"/>
            </a:solidFill>
          </a:ln>
        </p:spPr>
        <p:txBody>
          <a:bodyPr vert="horz" lIns="92921" tIns="46461" rIns="92921" bIns="46461"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921" tIns="46461" rIns="92921" bIns="4646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921" tIns="46461" rIns="92921" bIns="4646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921" tIns="46461" rIns="92921" bIns="46461" rtlCol="0" anchor="b"/>
          <a:lstStyle>
            <a:lvl1pPr algn="r">
              <a:defRPr sz="1200"/>
            </a:lvl1pPr>
          </a:lstStyle>
          <a:p>
            <a:fld id="{EEC097BD-1B9B-4DAC-9D62-E804BD2C988A}" type="slidenum">
              <a:rPr lang="en-US" smtClean="0"/>
              <a:t>‹#›</a:t>
            </a:fld>
            <a:endParaRPr lang="en-US"/>
          </a:p>
        </p:txBody>
      </p:sp>
    </p:spTree>
    <p:extLst>
      <p:ext uri="{BB962C8B-B14F-4D97-AF65-F5344CB8AC3E}">
        <p14:creationId xmlns:p14="http://schemas.microsoft.com/office/powerpoint/2010/main" val="154323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a:t>
            </a:fld>
            <a:endParaRPr lang="en-US"/>
          </a:p>
        </p:txBody>
      </p:sp>
    </p:spTree>
    <p:extLst>
      <p:ext uri="{BB962C8B-B14F-4D97-AF65-F5344CB8AC3E}">
        <p14:creationId xmlns:p14="http://schemas.microsoft.com/office/powerpoint/2010/main" val="159968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over 60 While there is no typical abuser the profile we often see is the child or grandchild who is dependent emotionally and financially on the elder.</a:t>
            </a:r>
          </a:p>
          <a:p>
            <a:r>
              <a:rPr lang="en-US" dirty="0"/>
              <a:t>Under 60 it is usually the new friend (boy friend, girlfriend)</a:t>
            </a:r>
          </a:p>
        </p:txBody>
      </p:sp>
      <p:sp>
        <p:nvSpPr>
          <p:cNvPr id="4" name="Slide Number Placeholder 3"/>
          <p:cNvSpPr>
            <a:spLocks noGrp="1"/>
          </p:cNvSpPr>
          <p:nvPr>
            <p:ph type="sldNum" sz="quarter" idx="10"/>
          </p:nvPr>
        </p:nvSpPr>
        <p:spPr/>
        <p:txBody>
          <a:bodyPr/>
          <a:lstStyle/>
          <a:p>
            <a:fld id="{EEC097BD-1B9B-4DAC-9D62-E804BD2C988A}" type="slidenum">
              <a:rPr lang="en-US" smtClean="0"/>
              <a:t>10</a:t>
            </a:fld>
            <a:endParaRPr lang="en-US"/>
          </a:p>
        </p:txBody>
      </p:sp>
    </p:spTree>
    <p:extLst>
      <p:ext uri="{BB962C8B-B14F-4D97-AF65-F5344CB8AC3E}">
        <p14:creationId xmlns:p14="http://schemas.microsoft.com/office/powerpoint/2010/main" val="203308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Abusers use Fear as a tool</a:t>
            </a:r>
          </a:p>
          <a:p>
            <a:r>
              <a:rPr lang="en-US" dirty="0" smtClean="0"/>
              <a:t>Family relationships may be used as a “cover” </a:t>
            </a:r>
          </a:p>
          <a:p>
            <a:r>
              <a:rPr lang="en-US" dirty="0" smtClean="0"/>
              <a:t>There may be a Cycle of family violence</a:t>
            </a:r>
          </a:p>
          <a:p>
            <a:endParaRPr lang="en-US" dirty="0" smtClean="0"/>
          </a:p>
          <a:p>
            <a:r>
              <a:rPr lang="en-US" dirty="0" smtClean="0"/>
              <a:t>Most abusers are close family members or people the victim trusts</a:t>
            </a:r>
          </a:p>
          <a:p>
            <a:r>
              <a:rPr lang="en-US" dirty="0" smtClean="0"/>
              <a:t>Limits communication,  Absence of assistance,  Indifference or anger, Blame</a:t>
            </a:r>
          </a:p>
          <a:p>
            <a:r>
              <a:rPr lang="en-US" dirty="0" smtClean="0"/>
              <a:t>Aggression,  History of abuse, Social isolation</a:t>
            </a:r>
          </a:p>
          <a:p>
            <a:r>
              <a:rPr lang="en-US" dirty="0" smtClean="0"/>
              <a:t>Withholding security and affection</a:t>
            </a:r>
          </a:p>
          <a:p>
            <a:r>
              <a:rPr lang="en-US" dirty="0" smtClean="0"/>
              <a:t> Problems with alcohol or drugs,  Flirtation, coyness, touchiness </a:t>
            </a:r>
          </a:p>
          <a:p>
            <a:r>
              <a:rPr lang="en-US" dirty="0" smtClean="0"/>
              <a:t> Reports by others,  Noncompliance with care plans</a:t>
            </a:r>
          </a:p>
          <a:p>
            <a:r>
              <a:rPr lang="en-US" dirty="0" smtClean="0"/>
              <a:t>Fear as a tool</a:t>
            </a:r>
          </a:p>
          <a:p>
            <a:r>
              <a:rPr lang="en-US" dirty="0" smtClean="0"/>
              <a:t>Family relationships may be used as a “cover” </a:t>
            </a:r>
          </a:p>
          <a:p>
            <a:r>
              <a:rPr lang="en-US" dirty="0" smtClean="0"/>
              <a:t>Cycle of family violence (Power and Control)</a:t>
            </a:r>
          </a:p>
          <a:p>
            <a:r>
              <a:rPr lang="en-US" dirty="0" smtClean="0"/>
              <a:t>Limits communication	</a:t>
            </a:r>
          </a:p>
          <a:p>
            <a:r>
              <a:rPr lang="en-US" dirty="0" smtClean="0"/>
              <a:t>Absence of assistance</a:t>
            </a:r>
          </a:p>
          <a:p>
            <a:r>
              <a:rPr lang="en-US" dirty="0" smtClean="0"/>
              <a:t>Indifference or anger</a:t>
            </a:r>
          </a:p>
          <a:p>
            <a:r>
              <a:rPr lang="en-US" dirty="0" smtClean="0"/>
              <a:t>Blame</a:t>
            </a:r>
          </a:p>
          <a:p>
            <a:r>
              <a:rPr lang="en-US" dirty="0" smtClean="0"/>
              <a:t>Aggression</a:t>
            </a:r>
          </a:p>
          <a:p>
            <a:endParaRPr lang="en-US" dirty="0" smtClean="0"/>
          </a:p>
          <a:p>
            <a:r>
              <a:rPr lang="en-US" dirty="0" smtClean="0"/>
              <a:t>History of abuse</a:t>
            </a:r>
          </a:p>
          <a:p>
            <a:r>
              <a:rPr lang="en-US" dirty="0" smtClean="0"/>
              <a:t>Social isolation</a:t>
            </a:r>
          </a:p>
          <a:p>
            <a:r>
              <a:rPr lang="en-US" dirty="0" smtClean="0"/>
              <a:t>Withholding security and affection</a:t>
            </a:r>
          </a:p>
          <a:p>
            <a:r>
              <a:rPr lang="en-US" dirty="0" smtClean="0"/>
              <a:t>Problems with alcohol or drugs</a:t>
            </a:r>
          </a:p>
          <a:p>
            <a:r>
              <a:rPr lang="en-US" dirty="0" smtClean="0"/>
              <a:t>Flirtation, coyness, touchiness </a:t>
            </a:r>
          </a:p>
          <a:p>
            <a:r>
              <a:rPr lang="en-US" dirty="0" smtClean="0"/>
              <a:t>Retaliation, threats, intimidation</a:t>
            </a:r>
          </a:p>
          <a:p>
            <a:r>
              <a:rPr lang="en-US" dirty="0" smtClean="0"/>
              <a:t>Noncompliance with care plans</a:t>
            </a:r>
          </a:p>
          <a:p>
            <a:r>
              <a:rPr lang="en-US" dirty="0" smtClean="0"/>
              <a:t>Enticement, bribery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11</a:t>
            </a:fld>
            <a:endParaRPr lang="en-US"/>
          </a:p>
        </p:txBody>
      </p:sp>
    </p:spTree>
    <p:extLst>
      <p:ext uri="{BB962C8B-B14F-4D97-AF65-F5344CB8AC3E}">
        <p14:creationId xmlns:p14="http://schemas.microsoft.com/office/powerpoint/2010/main" val="45833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social supports, </a:t>
            </a:r>
          </a:p>
          <a:p>
            <a:r>
              <a:rPr lang="en-US" dirty="0"/>
              <a:t>Estranged from family</a:t>
            </a:r>
          </a:p>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12</a:t>
            </a:fld>
            <a:endParaRPr lang="en-US"/>
          </a:p>
        </p:txBody>
      </p:sp>
    </p:spTree>
    <p:extLst>
      <p:ext uri="{BB962C8B-B14F-4D97-AF65-F5344CB8AC3E}">
        <p14:creationId xmlns:p14="http://schemas.microsoft.com/office/powerpoint/2010/main" val="379334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latin typeface="Arial"/>
                <a:cs typeface="Arial"/>
              </a:rPr>
              <a:t>The types of things the worker will look for:</a:t>
            </a:r>
          </a:p>
          <a:p>
            <a:pPr>
              <a:defRPr/>
            </a:pPr>
            <a:r>
              <a:rPr lang="en-US" dirty="0">
                <a:latin typeface="Arial"/>
                <a:cs typeface="Arial"/>
              </a:rPr>
              <a:t>Medical conditions?  Refusing care?</a:t>
            </a:r>
          </a:p>
          <a:p>
            <a:pPr>
              <a:defRPr/>
            </a:pPr>
            <a:r>
              <a:rPr lang="en-US" dirty="0">
                <a:latin typeface="Arial"/>
                <a:cs typeface="Arial"/>
              </a:rPr>
              <a:t>Medication-compliant?</a:t>
            </a:r>
          </a:p>
          <a:p>
            <a:pPr>
              <a:defRPr/>
            </a:pPr>
            <a:r>
              <a:rPr lang="en-US" dirty="0">
                <a:latin typeface="Arial"/>
                <a:cs typeface="Arial"/>
              </a:rPr>
              <a:t>What is hygiene like?</a:t>
            </a:r>
          </a:p>
          <a:p>
            <a:pPr>
              <a:defRPr/>
            </a:pPr>
            <a:r>
              <a:rPr lang="en-US" dirty="0">
                <a:latin typeface="Arial"/>
                <a:cs typeface="Arial"/>
              </a:rPr>
              <a:t>Malnourished? Dehydrated?</a:t>
            </a:r>
          </a:p>
          <a:p>
            <a:pPr>
              <a:defRPr/>
            </a:pPr>
            <a:r>
              <a:rPr lang="en-US" dirty="0">
                <a:latin typeface="Arial"/>
                <a:cs typeface="Arial"/>
              </a:rPr>
              <a:t>Open wounds?</a:t>
            </a:r>
          </a:p>
          <a:p>
            <a:pPr>
              <a:defRPr/>
            </a:pPr>
            <a:r>
              <a:rPr lang="en-US" dirty="0">
                <a:latin typeface="Arial"/>
                <a:cs typeface="Arial"/>
              </a:rPr>
              <a:t>Does the client wander?</a:t>
            </a:r>
          </a:p>
          <a:p>
            <a:pPr>
              <a:defRPr/>
            </a:pPr>
            <a:r>
              <a:rPr lang="en-US" dirty="0">
                <a:latin typeface="Arial"/>
                <a:cs typeface="Arial"/>
              </a:rPr>
              <a:t>Does the client have an untreated illness causing immediate risk?</a:t>
            </a:r>
          </a:p>
          <a:p>
            <a:pPr>
              <a:defRPr/>
            </a:pP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13</a:t>
            </a:fld>
            <a:endParaRPr lang="en-US"/>
          </a:p>
        </p:txBody>
      </p:sp>
    </p:spTree>
    <p:extLst>
      <p:ext uri="{BB962C8B-B14F-4D97-AF65-F5344CB8AC3E}">
        <p14:creationId xmlns:p14="http://schemas.microsoft.com/office/powerpoint/2010/main" val="2903907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latin typeface="Arial"/>
                <a:cs typeface="Arial"/>
              </a:rPr>
              <a:t>What is the condition of the residence?</a:t>
            </a:r>
          </a:p>
          <a:p>
            <a:pPr>
              <a:defRPr/>
            </a:pPr>
            <a:r>
              <a:rPr lang="en-US" dirty="0">
                <a:latin typeface="Arial"/>
                <a:cs typeface="Arial"/>
              </a:rPr>
              <a:t>Does the client live alone?</a:t>
            </a:r>
          </a:p>
          <a:p>
            <a:pPr>
              <a:defRPr/>
            </a:pPr>
            <a:r>
              <a:rPr lang="en-US" dirty="0">
                <a:latin typeface="Arial"/>
                <a:cs typeface="Arial"/>
              </a:rPr>
              <a:t>Does the client have electricity/gas/heating or cooling?</a:t>
            </a:r>
          </a:p>
          <a:p>
            <a:pPr>
              <a:defRPr/>
            </a:pPr>
            <a:r>
              <a:rPr lang="en-US" dirty="0">
                <a:latin typeface="Arial"/>
                <a:cs typeface="Arial"/>
              </a:rPr>
              <a:t>Is the home cluttered are there environmental hazards?</a:t>
            </a:r>
          </a:p>
          <a:p>
            <a:pPr>
              <a:defRPr/>
            </a:pPr>
            <a:r>
              <a:rPr lang="en-US" dirty="0">
                <a:latin typeface="Arial"/>
                <a:cs typeface="Arial"/>
              </a:rPr>
              <a:t>Are there sanitary issues such as mold or feces? </a:t>
            </a:r>
          </a:p>
          <a:p>
            <a:pPr>
              <a:defRPr/>
            </a:pPr>
            <a:r>
              <a:rPr lang="en-US" dirty="0">
                <a:latin typeface="Arial"/>
                <a:cs typeface="Arial"/>
              </a:rPr>
              <a:t>Any other internal or external environmental factors such as non- working appliances, specifically refrigerator and water heater?</a:t>
            </a:r>
          </a:p>
          <a:p>
            <a:pPr>
              <a:defRPr/>
            </a:pPr>
            <a:r>
              <a:rPr lang="en-US" dirty="0">
                <a:latin typeface="Arial"/>
                <a:cs typeface="Arial"/>
              </a:rPr>
              <a:t>Home structural problems that impact immediate safety, such as holes in the floor, roof, broken windows or doors, steps or standing water?</a:t>
            </a:r>
          </a:p>
          <a:p>
            <a:pPr>
              <a:defRPr/>
            </a:pPr>
            <a:r>
              <a:rPr lang="en-US" dirty="0">
                <a:latin typeface="Arial"/>
                <a:cs typeface="Arial"/>
              </a:rPr>
              <a:t>Pests/animal infestations?</a:t>
            </a:r>
          </a:p>
          <a:p>
            <a:pPr>
              <a:defRPr/>
            </a:pPr>
            <a:r>
              <a:rPr lang="en-US" dirty="0">
                <a:latin typeface="Arial"/>
                <a:cs typeface="Arial"/>
              </a:rPr>
              <a:t>Is there old moldy food or a lack of food?</a:t>
            </a:r>
          </a:p>
          <a:p>
            <a:pPr>
              <a:defRPr/>
            </a:pPr>
            <a:endParaRPr lang="en-US" dirty="0">
              <a:latin typeface="Arial"/>
              <a:cs typeface="Arial"/>
            </a:endParaRPr>
          </a:p>
          <a:p>
            <a:pPr>
              <a:defRPr/>
            </a:pP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14</a:t>
            </a:fld>
            <a:endParaRPr lang="en-US"/>
          </a:p>
        </p:txBody>
      </p:sp>
    </p:spTree>
    <p:extLst>
      <p:ext uri="{BB962C8B-B14F-4D97-AF65-F5344CB8AC3E}">
        <p14:creationId xmlns:p14="http://schemas.microsoft.com/office/powerpoint/2010/main" val="4012325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latin typeface="Arial"/>
                <a:cs typeface="Arial"/>
              </a:rPr>
              <a:t>What is the client’s support system?</a:t>
            </a:r>
          </a:p>
          <a:p>
            <a:pPr>
              <a:defRPr/>
            </a:pPr>
            <a:r>
              <a:rPr lang="en-US" dirty="0">
                <a:latin typeface="Arial"/>
                <a:cs typeface="Arial"/>
              </a:rPr>
              <a:t>Can family or other supports be identified?</a:t>
            </a:r>
          </a:p>
          <a:p>
            <a:pPr>
              <a:defRPr/>
            </a:pPr>
            <a:r>
              <a:rPr lang="en-US" dirty="0">
                <a:latin typeface="Arial"/>
                <a:cs typeface="Arial"/>
              </a:rPr>
              <a:t>Does the client have sufficient food/shelter to meet basic needs and can they maintain this?</a:t>
            </a:r>
          </a:p>
          <a:p>
            <a:pPr>
              <a:defRPr/>
            </a:pPr>
            <a:r>
              <a:rPr lang="en-US" dirty="0">
                <a:latin typeface="Arial"/>
                <a:cs typeface="Arial"/>
              </a:rPr>
              <a:t>Can the support system be supplemented to meet the client’s needs?</a:t>
            </a:r>
          </a:p>
          <a:p>
            <a:pPr>
              <a:defRPr/>
            </a:pPr>
            <a:r>
              <a:rPr lang="en-US" dirty="0">
                <a:latin typeface="Arial"/>
                <a:cs typeface="Arial"/>
              </a:rPr>
              <a:t>Will protective services meet the client’s needs </a:t>
            </a:r>
            <a:r>
              <a:rPr lang="en-US" dirty="0" err="1">
                <a:latin typeface="Arial"/>
                <a:cs typeface="Arial"/>
              </a:rPr>
              <a:t>vs</a:t>
            </a:r>
            <a:r>
              <a:rPr lang="en-US" dirty="0">
                <a:latin typeface="Arial"/>
                <a:cs typeface="Arial"/>
              </a:rPr>
              <a:t> protective placement?</a:t>
            </a:r>
          </a:p>
          <a:p>
            <a:pPr>
              <a:defRPr/>
            </a:pPr>
            <a:r>
              <a:rPr lang="en-US" dirty="0">
                <a:latin typeface="Arial"/>
                <a:cs typeface="Arial"/>
              </a:rPr>
              <a:t>Have there been reports of abuse in the client’s support system/living environment?</a:t>
            </a:r>
          </a:p>
          <a:p>
            <a:pPr>
              <a:defRPr/>
            </a:pPr>
            <a:r>
              <a:rPr lang="en-US" dirty="0">
                <a:latin typeface="Arial"/>
                <a:cs typeface="Arial"/>
              </a:rPr>
              <a:t>Is the client incompetent and currently failing to meet basic needs?</a:t>
            </a:r>
          </a:p>
          <a:p>
            <a:pPr>
              <a:defRPr/>
            </a:pPr>
            <a:endParaRPr lang="en-US" dirty="0">
              <a:latin typeface="Arial"/>
              <a:cs typeface="Arial"/>
            </a:endParaRPr>
          </a:p>
          <a:p>
            <a:pPr>
              <a:defRPr/>
            </a:pP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15</a:t>
            </a:fld>
            <a:endParaRPr lang="en-US"/>
          </a:p>
        </p:txBody>
      </p:sp>
    </p:spTree>
    <p:extLst>
      <p:ext uri="{BB962C8B-B14F-4D97-AF65-F5344CB8AC3E}">
        <p14:creationId xmlns:p14="http://schemas.microsoft.com/office/powerpoint/2010/main" val="93125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if you can control the money you can control the situation.</a:t>
            </a:r>
          </a:p>
        </p:txBody>
      </p:sp>
      <p:sp>
        <p:nvSpPr>
          <p:cNvPr id="4" name="Slide Number Placeholder 3"/>
          <p:cNvSpPr>
            <a:spLocks noGrp="1"/>
          </p:cNvSpPr>
          <p:nvPr>
            <p:ph type="sldNum" sz="quarter" idx="10"/>
          </p:nvPr>
        </p:nvSpPr>
        <p:spPr/>
        <p:txBody>
          <a:bodyPr/>
          <a:lstStyle/>
          <a:p>
            <a:fld id="{EEC097BD-1B9B-4DAC-9D62-E804BD2C988A}" type="slidenum">
              <a:rPr lang="en-US" smtClean="0"/>
              <a:t>16</a:t>
            </a:fld>
            <a:endParaRPr lang="en-US"/>
          </a:p>
        </p:txBody>
      </p:sp>
    </p:spTree>
    <p:extLst>
      <p:ext uri="{BB962C8B-B14F-4D97-AF65-F5344CB8AC3E}">
        <p14:creationId xmlns:p14="http://schemas.microsoft.com/office/powerpoint/2010/main" val="3537698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17</a:t>
            </a:fld>
            <a:endParaRPr lang="en-US"/>
          </a:p>
        </p:txBody>
      </p:sp>
    </p:spTree>
    <p:extLst>
      <p:ext uri="{BB962C8B-B14F-4D97-AF65-F5344CB8AC3E}">
        <p14:creationId xmlns:p14="http://schemas.microsoft.com/office/powerpoint/2010/main" val="143924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Flags to Pay</a:t>
            </a:r>
            <a:r>
              <a:rPr lang="en-US" baseline="0" dirty="0"/>
              <a:t> attention to surroundings </a:t>
            </a:r>
            <a:r>
              <a:rPr lang="en-US" baseline="0" dirty="0" err="1"/>
              <a:t>ie</a:t>
            </a:r>
            <a:r>
              <a:rPr lang="en-US" baseline="0" dirty="0"/>
              <a:t>: someone comes into the home and says I’m here to get your debit/food share card.  Debt collectors calling.  Statements like “I can’t buy groceries”.   Utilities off </a:t>
            </a:r>
            <a:r>
              <a:rPr lang="en-US" baseline="0" dirty="0" err="1"/>
              <a:t>ie</a:t>
            </a:r>
            <a:r>
              <a:rPr lang="en-US" baseline="0" dirty="0"/>
              <a:t>: changing phone numbers. </a:t>
            </a:r>
          </a:p>
          <a:p>
            <a:endParaRPr lang="en-US" baseline="0" dirty="0"/>
          </a:p>
          <a:p>
            <a:r>
              <a:rPr lang="en-US" baseline="0" dirty="0"/>
              <a:t>If some of these areas are recognized and intervened appropriately this is an opportunity to avoid crisis. </a:t>
            </a:r>
          </a:p>
          <a:p>
            <a:endParaRPr lang="en-US" baseline="0" dirty="0"/>
          </a:p>
          <a:p>
            <a:r>
              <a:rPr lang="en-US" baseline="0" dirty="0"/>
              <a:t/>
            </a:r>
            <a:br>
              <a:rPr lang="en-US" baseline="0" dirty="0"/>
            </a:br>
            <a:r>
              <a:rPr lang="en-US" baseline="0" dirty="0"/>
              <a:t>This slide will be interactive Ask the audience these  </a:t>
            </a:r>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18</a:t>
            </a:fld>
            <a:endParaRPr lang="en-US"/>
          </a:p>
        </p:txBody>
      </p:sp>
    </p:spTree>
    <p:extLst>
      <p:ext uri="{BB962C8B-B14F-4D97-AF65-F5344CB8AC3E}">
        <p14:creationId xmlns:p14="http://schemas.microsoft.com/office/powerpoint/2010/main" val="354157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213">
              <a:defRPr/>
            </a:pPr>
            <a:r>
              <a:rPr lang="en-US" b="1" i="1" dirty="0"/>
              <a:t>Consider if a care planning meeting or family meeting may assist with theses issues.</a:t>
            </a:r>
          </a:p>
          <a:p>
            <a:endParaRPr lang="en-US" dirty="0"/>
          </a:p>
          <a:p>
            <a:r>
              <a:rPr lang="en-US" dirty="0"/>
              <a:t>Follow your internal process.</a:t>
            </a:r>
          </a:p>
        </p:txBody>
      </p:sp>
      <p:sp>
        <p:nvSpPr>
          <p:cNvPr id="4" name="Slide Number Placeholder 3"/>
          <p:cNvSpPr>
            <a:spLocks noGrp="1"/>
          </p:cNvSpPr>
          <p:nvPr>
            <p:ph type="sldNum" sz="quarter" idx="10"/>
          </p:nvPr>
        </p:nvSpPr>
        <p:spPr/>
        <p:txBody>
          <a:bodyPr/>
          <a:lstStyle/>
          <a:p>
            <a:fld id="{EEC097BD-1B9B-4DAC-9D62-E804BD2C988A}" type="slidenum">
              <a:rPr lang="en-US" smtClean="0"/>
              <a:t>19</a:t>
            </a:fld>
            <a:endParaRPr lang="en-US"/>
          </a:p>
        </p:txBody>
      </p:sp>
    </p:spTree>
    <p:extLst>
      <p:ext uri="{BB962C8B-B14F-4D97-AF65-F5344CB8AC3E}">
        <p14:creationId xmlns:p14="http://schemas.microsoft.com/office/powerpoint/2010/main" val="79125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a:t>
            </a:fld>
            <a:endParaRPr lang="en-US"/>
          </a:p>
        </p:txBody>
      </p:sp>
    </p:spTree>
    <p:extLst>
      <p:ext uri="{BB962C8B-B14F-4D97-AF65-F5344CB8AC3E}">
        <p14:creationId xmlns:p14="http://schemas.microsoft.com/office/powerpoint/2010/main" val="2644139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Inherent</a:t>
            </a:r>
            <a:r>
              <a:rPr lang="en-US" baseline="0" dirty="0"/>
              <a:t> in case management is the ability to protect the client/member, looking out for their best interest safety and welfare.  At your disposal is tools within the case management package of service to aid in this process such as rep payee, care plan meetings, risk assessments, behavior plan, consultations, substitute decision making tools advance directives.  </a:t>
            </a:r>
            <a:endParaRPr lang="en-US" baseline="0" dirty="0" smtClean="0"/>
          </a:p>
          <a:p>
            <a:pPr marL="457200" indent="-457200" algn="l">
              <a:buFont typeface="Wingdings" panose="05000000000000000000" pitchFamily="2" charset="2"/>
              <a:buChar char="§"/>
            </a:pPr>
            <a:r>
              <a:rPr lang="en-US" sz="1200" dirty="0" smtClean="0">
                <a:cs typeface="Arial"/>
              </a:rPr>
              <a:t>What is the assessment process</a:t>
            </a:r>
          </a:p>
          <a:p>
            <a:pPr algn="l"/>
            <a:endParaRPr lang="en-US" sz="1200" dirty="0" smtClean="0">
              <a:cs typeface="Arial"/>
            </a:endParaRPr>
          </a:p>
          <a:p>
            <a:pPr marL="457200" indent="-457200" algn="l">
              <a:buFont typeface="Wingdings" panose="05000000000000000000" pitchFamily="2" charset="2"/>
              <a:buChar char="§"/>
            </a:pPr>
            <a:r>
              <a:rPr lang="en-US" sz="1200" dirty="0" smtClean="0">
                <a:cs typeface="Arial"/>
              </a:rPr>
              <a:t>Can you Identify where in the disease process the client is</a:t>
            </a:r>
          </a:p>
          <a:p>
            <a:pPr algn="l"/>
            <a:r>
              <a:rPr lang="en-US" sz="1200" dirty="0" smtClean="0">
                <a:cs typeface="Arial"/>
              </a:rPr>
              <a:t> </a:t>
            </a:r>
          </a:p>
          <a:p>
            <a:pPr marL="457200" indent="-457200" algn="l">
              <a:buFont typeface="Wingdings" panose="05000000000000000000" pitchFamily="2" charset="2"/>
              <a:buChar char="§"/>
            </a:pPr>
            <a:r>
              <a:rPr lang="en-US" sz="1200" dirty="0" smtClean="0">
                <a:cs typeface="Arial"/>
              </a:rPr>
              <a:t>Does the member have strong natural supports and family</a:t>
            </a:r>
          </a:p>
          <a:p>
            <a:pPr algn="l"/>
            <a:endParaRPr lang="en-US" sz="1200" dirty="0" smtClean="0">
              <a:cs typeface="Arial"/>
            </a:endParaRPr>
          </a:p>
          <a:p>
            <a:pPr marL="457200" indent="-457200" algn="l">
              <a:buFont typeface="Wingdings" panose="05000000000000000000" pitchFamily="2" charset="2"/>
              <a:buChar char="§"/>
            </a:pPr>
            <a:r>
              <a:rPr lang="en-US" sz="1200" dirty="0" smtClean="0">
                <a:cs typeface="Arial"/>
              </a:rPr>
              <a:t>As a team been able to pre-plan and make contingency plans </a:t>
            </a:r>
          </a:p>
          <a:p>
            <a:pPr algn="l"/>
            <a:endParaRPr lang="en-US" sz="1200" dirty="0" smtClean="0">
              <a:cs typeface="Arial"/>
            </a:endParaRPr>
          </a:p>
          <a:p>
            <a:pPr marL="457200" indent="-457200" algn="l">
              <a:buFont typeface="Wingdings" panose="05000000000000000000" pitchFamily="2" charset="2"/>
              <a:buChar char="§"/>
            </a:pPr>
            <a:r>
              <a:rPr lang="en-US" sz="1200" dirty="0" smtClean="0">
                <a:cs typeface="Arial"/>
              </a:rPr>
              <a:t>Has all risks been identified</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20</a:t>
            </a:fld>
            <a:endParaRPr lang="en-US"/>
          </a:p>
        </p:txBody>
      </p:sp>
    </p:spTree>
    <p:extLst>
      <p:ext uri="{BB962C8B-B14F-4D97-AF65-F5344CB8AC3E}">
        <p14:creationId xmlns:p14="http://schemas.microsoft.com/office/powerpoint/2010/main" val="3290235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of POA’s discussed elsewhere this is a reminder that this is a viable option.</a:t>
            </a:r>
          </a:p>
        </p:txBody>
      </p:sp>
      <p:sp>
        <p:nvSpPr>
          <p:cNvPr id="4" name="Slide Number Placeholder 3"/>
          <p:cNvSpPr>
            <a:spLocks noGrp="1"/>
          </p:cNvSpPr>
          <p:nvPr>
            <p:ph type="sldNum" sz="quarter" idx="10"/>
          </p:nvPr>
        </p:nvSpPr>
        <p:spPr/>
        <p:txBody>
          <a:bodyPr/>
          <a:lstStyle/>
          <a:p>
            <a:fld id="{EEC097BD-1B9B-4DAC-9D62-E804BD2C988A}" type="slidenum">
              <a:rPr lang="en-US" smtClean="0"/>
              <a:t>21</a:t>
            </a:fld>
            <a:endParaRPr lang="en-US"/>
          </a:p>
        </p:txBody>
      </p:sp>
    </p:spTree>
    <p:extLst>
      <p:ext uri="{BB962C8B-B14F-4D97-AF65-F5344CB8AC3E}">
        <p14:creationId xmlns:p14="http://schemas.microsoft.com/office/powerpoint/2010/main" val="1359457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213">
              <a:defRPr/>
            </a:pPr>
            <a:r>
              <a:rPr lang="en-US" dirty="0" err="1"/>
              <a:t>i.e</a:t>
            </a:r>
            <a:r>
              <a:rPr lang="en-US" dirty="0"/>
              <a:t> .review and change of care plan, meeting with client and support system, revising care plan to ensure all needs are met, consulting with MD </a:t>
            </a:r>
            <a:r>
              <a:rPr lang="en-US" dirty="0" err="1"/>
              <a:t>etc</a:t>
            </a:r>
            <a:r>
              <a:rPr lang="en-US" dirty="0"/>
              <a:t>…</a:t>
            </a:r>
          </a:p>
          <a:p>
            <a:pPr defTabSz="929213">
              <a:defRPr/>
            </a:pPr>
            <a:endParaRPr lang="en-US" dirty="0"/>
          </a:p>
          <a:p>
            <a:pPr defTabSz="929213">
              <a:defRPr/>
            </a:pPr>
            <a:r>
              <a:rPr lang="en-US" dirty="0"/>
              <a:t>medical, psychological etc.. To see if issues are treatable and/or client is decisional.</a:t>
            </a:r>
          </a:p>
          <a:p>
            <a:pPr defTabSz="929213">
              <a:defRPr/>
            </a:pPr>
            <a:endParaRPr lang="en-US" dirty="0"/>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22</a:t>
            </a:fld>
            <a:endParaRPr lang="en-US"/>
          </a:p>
        </p:txBody>
      </p:sp>
    </p:spTree>
    <p:extLst>
      <p:ext uri="{BB962C8B-B14F-4D97-AF65-F5344CB8AC3E}">
        <p14:creationId xmlns:p14="http://schemas.microsoft.com/office/powerpoint/2010/main" val="2085306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defTabSz="929213">
              <a:defRPr/>
            </a:pPr>
            <a:r>
              <a:rPr lang="en-US" dirty="0"/>
              <a:t>This is what we need to move forward with our investigations and a Current issue. There are four safety areas</a:t>
            </a:r>
            <a:r>
              <a:rPr lang="en-US" baseline="0" dirty="0"/>
              <a:t> that are assessed by Elder Abuse/Adult Protective Services when someone is considered for Chapter 55 services and other services provided by Milwaukee County: physical, environmental, level of risk and support system.  These factors must be </a:t>
            </a:r>
            <a:r>
              <a:rPr lang="en-US" altLang="en-US" dirty="0">
                <a:latin typeface="Arial"/>
                <a:cs typeface="Arial"/>
              </a:rPr>
              <a:t>observable and quantifiable.  Adult Protective Services intervenes when a person is non-decisional and unsafe.</a:t>
            </a:r>
          </a:p>
          <a:p>
            <a:pPr defTabSz="929213">
              <a:defRPr/>
            </a:pPr>
            <a:endParaRPr lang="en-US" altLang="en-US" dirty="0">
              <a:latin typeface="Arial"/>
              <a:cs typeface="Arial"/>
            </a:endParaRPr>
          </a:p>
          <a:p>
            <a:pPr defTabSz="929213">
              <a:defRPr/>
            </a:pPr>
            <a:endParaRPr lang="en-US" alt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23</a:t>
            </a:fld>
            <a:endParaRPr lang="en-US"/>
          </a:p>
        </p:txBody>
      </p:sp>
    </p:spTree>
    <p:extLst>
      <p:ext uri="{BB962C8B-B14F-4D97-AF65-F5344CB8AC3E}">
        <p14:creationId xmlns:p14="http://schemas.microsoft.com/office/powerpoint/2010/main" val="2612859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379" indent="-290379">
              <a:lnSpc>
                <a:spcPct val="150000"/>
              </a:lnSpc>
              <a:buFont typeface="Wingdings" panose="05000000000000000000" pitchFamily="2" charset="2"/>
              <a:buChar char="§"/>
            </a:pPr>
            <a:endParaRPr lang="en-US" dirty="0"/>
          </a:p>
          <a:p>
            <a:pPr marL="290379" indent="-290379">
              <a:lnSpc>
                <a:spcPct val="150000"/>
              </a:lnSpc>
              <a:buFont typeface="Wingdings" panose="05000000000000000000" pitchFamily="2" charset="2"/>
              <a:buChar char="§"/>
            </a:pPr>
            <a:r>
              <a:rPr lang="en-US" dirty="0"/>
              <a:t>Nurses</a:t>
            </a:r>
          </a:p>
          <a:p>
            <a:pPr marL="290379" indent="-290379">
              <a:lnSpc>
                <a:spcPct val="150000"/>
              </a:lnSpc>
              <a:buFont typeface="Wingdings" panose="05000000000000000000" pitchFamily="2" charset="2"/>
              <a:buChar char="§"/>
            </a:pPr>
            <a:r>
              <a:rPr lang="en-US" dirty="0"/>
              <a:t>Doctors</a:t>
            </a:r>
          </a:p>
          <a:p>
            <a:pPr marL="290379" indent="-290379">
              <a:lnSpc>
                <a:spcPct val="150000"/>
              </a:lnSpc>
              <a:buFont typeface="Wingdings" panose="05000000000000000000" pitchFamily="2" charset="2"/>
              <a:buChar char="§"/>
            </a:pPr>
            <a:r>
              <a:rPr lang="en-US" dirty="0"/>
              <a:t>Psychologists</a:t>
            </a:r>
          </a:p>
          <a:p>
            <a:pPr marL="290379" indent="-290379">
              <a:lnSpc>
                <a:spcPct val="150000"/>
              </a:lnSpc>
              <a:buFont typeface="Wingdings" panose="05000000000000000000" pitchFamily="2" charset="2"/>
              <a:buChar char="§"/>
            </a:pPr>
            <a:r>
              <a:rPr lang="en-US" dirty="0"/>
              <a:t>Social Workers</a:t>
            </a:r>
          </a:p>
          <a:p>
            <a:pPr marL="290379" indent="-290379">
              <a:lnSpc>
                <a:spcPct val="150000"/>
              </a:lnSpc>
              <a:buFont typeface="Wingdings" panose="05000000000000000000" pitchFamily="2" charset="2"/>
              <a:buChar char="§"/>
            </a:pPr>
            <a:r>
              <a:rPr lang="en-US" dirty="0"/>
              <a:t>Therapists</a:t>
            </a:r>
          </a:p>
          <a:p>
            <a:pPr marL="290379" indent="-290379">
              <a:buFont typeface="Wingdings" panose="05000000000000000000" pitchFamily="2" charset="2"/>
              <a:buChar char="§"/>
            </a:pPr>
            <a:r>
              <a:rPr lang="en-US" dirty="0"/>
              <a:t>Employees of state-licensed or regulated facilities</a:t>
            </a:r>
          </a:p>
          <a:p>
            <a:pPr marL="290379" indent="-290379">
              <a:buFont typeface="Wingdings" panose="05000000000000000000" pitchFamily="2" charset="2"/>
              <a:buChar char="§"/>
            </a:pPr>
            <a:endParaRPr lang="en-US" dirty="0"/>
          </a:p>
          <a:p>
            <a:pPr marL="290379" indent="-290379">
              <a:buFont typeface="Wingdings" panose="05000000000000000000" pitchFamily="2" charset="2"/>
              <a:buChar char="§"/>
            </a:pPr>
            <a:r>
              <a:rPr lang="en-US" dirty="0"/>
              <a:t>Imminent risk = continued future risk</a:t>
            </a:r>
          </a:p>
          <a:p>
            <a:pPr marL="290379" indent="-290379">
              <a:buFont typeface="Wingdings" panose="05000000000000000000" pitchFamily="2" charset="2"/>
              <a:buChar char="§"/>
            </a:pPr>
            <a:r>
              <a:rPr lang="en-US" dirty="0"/>
              <a:t>Informed judgement is not defined in the statute it may be that person lacks the cognitive ability to understand or the person may not be in a situation where you can talk about the situation. </a:t>
            </a:r>
          </a:p>
          <a:p>
            <a:pPr marL="290379" indent="-290379">
              <a:buFont typeface="Wingdings" panose="05000000000000000000" pitchFamily="2" charset="2"/>
              <a:buChar char="§"/>
            </a:pPr>
            <a:endParaRPr lang="en-US" dirty="0"/>
          </a:p>
          <a:p>
            <a:pPr marL="290379" indent="-290379">
              <a:buFont typeface="Wingdings" panose="05000000000000000000" pitchFamily="2" charset="2"/>
              <a:buChar char="§"/>
            </a:pPr>
            <a:r>
              <a:rPr lang="en-US" dirty="0"/>
              <a:t>Any examples that you think might meet this criteria</a:t>
            </a:r>
          </a:p>
          <a:p>
            <a:pPr marL="290379" indent="-290379">
              <a:buFont typeface="Wingdings" panose="05000000000000000000" pitchFamily="2" charset="2"/>
              <a:buChar char="§"/>
            </a:pPr>
            <a:endParaRPr lang="en-US" dirty="0"/>
          </a:p>
          <a:p>
            <a:pPr marL="290379" indent="-290379">
              <a:lnSpc>
                <a:spcPct val="150000"/>
              </a:lnSpc>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24</a:t>
            </a:fld>
            <a:endParaRPr lang="en-US"/>
          </a:p>
        </p:txBody>
      </p:sp>
    </p:spTree>
    <p:extLst>
      <p:ext uri="{BB962C8B-B14F-4D97-AF65-F5344CB8AC3E}">
        <p14:creationId xmlns:p14="http://schemas.microsoft.com/office/powerpoint/2010/main" val="422018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25</a:t>
            </a:fld>
            <a:endParaRPr lang="en-US"/>
          </a:p>
        </p:txBody>
      </p:sp>
    </p:spTree>
    <p:extLst>
      <p:ext uri="{BB962C8B-B14F-4D97-AF65-F5344CB8AC3E}">
        <p14:creationId xmlns:p14="http://schemas.microsoft.com/office/powerpoint/2010/main" val="1328637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to identify yourself if you are a professional in the field it gives more credibility to the report and a resource if there are more questions and concerns. </a:t>
            </a:r>
          </a:p>
        </p:txBody>
      </p:sp>
      <p:sp>
        <p:nvSpPr>
          <p:cNvPr id="4" name="Slide Number Placeholder 3"/>
          <p:cNvSpPr>
            <a:spLocks noGrp="1"/>
          </p:cNvSpPr>
          <p:nvPr>
            <p:ph type="sldNum" sz="quarter" idx="10"/>
          </p:nvPr>
        </p:nvSpPr>
        <p:spPr/>
        <p:txBody>
          <a:bodyPr/>
          <a:lstStyle/>
          <a:p>
            <a:fld id="{EEC097BD-1B9B-4DAC-9D62-E804BD2C988A}" type="slidenum">
              <a:rPr lang="en-US" smtClean="0"/>
              <a:t>26</a:t>
            </a:fld>
            <a:endParaRPr lang="en-US"/>
          </a:p>
        </p:txBody>
      </p:sp>
    </p:spTree>
    <p:extLst>
      <p:ext uri="{BB962C8B-B14F-4D97-AF65-F5344CB8AC3E}">
        <p14:creationId xmlns:p14="http://schemas.microsoft.com/office/powerpoint/2010/main" val="2294435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27</a:t>
            </a:fld>
            <a:endParaRPr lang="en-US"/>
          </a:p>
        </p:txBody>
      </p:sp>
    </p:spTree>
    <p:extLst>
      <p:ext uri="{BB962C8B-B14F-4D97-AF65-F5344CB8AC3E}">
        <p14:creationId xmlns:p14="http://schemas.microsoft.com/office/powerpoint/2010/main" val="2945856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investigate facilities,</a:t>
            </a:r>
            <a:r>
              <a:rPr lang="en-US" baseline="0" dirty="0"/>
              <a:t> licensed and regulated by the State of WI.</a:t>
            </a:r>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28</a:t>
            </a:fld>
            <a:endParaRPr lang="en-US"/>
          </a:p>
        </p:txBody>
      </p:sp>
    </p:spTree>
    <p:extLst>
      <p:ext uri="{BB962C8B-B14F-4D97-AF65-F5344CB8AC3E}">
        <p14:creationId xmlns:p14="http://schemas.microsoft.com/office/powerpoint/2010/main" val="2181845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Investigator will call referral source to</a:t>
            </a:r>
          </a:p>
          <a:p>
            <a:pPr lvl="1"/>
            <a:r>
              <a:rPr lang="en-US" sz="2000" dirty="0"/>
              <a:t>Verify information</a:t>
            </a:r>
          </a:p>
          <a:p>
            <a:pPr lvl="2"/>
            <a:r>
              <a:rPr lang="en-US" sz="2000" dirty="0"/>
              <a:t>Demographics</a:t>
            </a:r>
          </a:p>
          <a:p>
            <a:pPr lvl="2"/>
            <a:r>
              <a:rPr lang="en-US" sz="2000" dirty="0"/>
              <a:t>Contact information</a:t>
            </a:r>
          </a:p>
          <a:p>
            <a:pPr lvl="1"/>
            <a:r>
              <a:rPr lang="en-US" sz="2000" dirty="0"/>
              <a:t>What steps has been taken to resolve the issue</a:t>
            </a:r>
            <a:r>
              <a:rPr lang="en-US" sz="2000" dirty="0" smtClean="0"/>
              <a:t>.</a:t>
            </a:r>
          </a:p>
          <a:p>
            <a:pPr lvl="1"/>
            <a:endParaRPr lang="en-US" sz="2000" dirty="0" smtClean="0"/>
          </a:p>
          <a:p>
            <a:pPr marL="0" indent="0">
              <a:buNone/>
            </a:pPr>
            <a:r>
              <a:rPr lang="en-US" sz="2800" dirty="0" smtClean="0"/>
              <a:t>Request records </a:t>
            </a:r>
          </a:p>
          <a:p>
            <a:pPr lvl="1"/>
            <a:r>
              <a:rPr lang="en-US" sz="2800" dirty="0" smtClean="0"/>
              <a:t>All Assessments, SHC, Risk, etc.</a:t>
            </a:r>
          </a:p>
          <a:p>
            <a:pPr lvl="1"/>
            <a:r>
              <a:rPr lang="en-US" sz="2800" dirty="0" smtClean="0"/>
              <a:t>Care Plans, Service Plans</a:t>
            </a:r>
          </a:p>
          <a:p>
            <a:pPr lvl="1"/>
            <a:r>
              <a:rPr lang="en-US" sz="2800" dirty="0" smtClean="0"/>
              <a:t>Support Contact</a:t>
            </a:r>
          </a:p>
          <a:p>
            <a:pPr lvl="1"/>
            <a:r>
              <a:rPr lang="en-US" sz="2800" dirty="0" smtClean="0"/>
              <a:t>Medical Reports</a:t>
            </a:r>
          </a:p>
          <a:p>
            <a:pPr lvl="1"/>
            <a:r>
              <a:rPr lang="en-US" sz="2800" dirty="0" smtClean="0"/>
              <a:t>Case Notes</a:t>
            </a:r>
          </a:p>
          <a:p>
            <a:pPr lvl="1"/>
            <a:endParaRPr lang="en-US" sz="2800" dirty="0" smtClean="0"/>
          </a:p>
          <a:p>
            <a:r>
              <a:rPr lang="en-US" dirty="0" smtClean="0"/>
              <a:t>Reminder All Records can be released</a:t>
            </a:r>
            <a:r>
              <a:rPr lang="en-US" baseline="0" dirty="0" smtClean="0"/>
              <a:t> to Elder Abuse APS Agencies.</a:t>
            </a:r>
          </a:p>
          <a:p>
            <a:endParaRPr lang="en-US" baseline="0" dirty="0" smtClean="0"/>
          </a:p>
          <a:p>
            <a:r>
              <a:rPr lang="en-US" baseline="0" dirty="0" smtClean="0"/>
              <a:t>We will involve the care management team throughout the investigation.  This should be a partnership not just a handoff.</a:t>
            </a:r>
          </a:p>
          <a:p>
            <a:endParaRPr lang="en-US" baseline="0" dirty="0" smtClean="0"/>
          </a:p>
          <a:p>
            <a:r>
              <a:rPr lang="en-US" baseline="0" dirty="0" smtClean="0"/>
              <a:t>We are looking for documentation that supports what you are reporting.  </a:t>
            </a:r>
            <a:endParaRPr lang="en-US" dirty="0" smtClean="0"/>
          </a:p>
          <a:p>
            <a:pPr lvl="1"/>
            <a:endParaRPr lang="en-US" sz="2000" dirty="0"/>
          </a:p>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29</a:t>
            </a:fld>
            <a:endParaRPr lang="en-US"/>
          </a:p>
        </p:txBody>
      </p:sp>
    </p:spTree>
    <p:extLst>
      <p:ext uri="{BB962C8B-B14F-4D97-AF65-F5344CB8AC3E}">
        <p14:creationId xmlns:p14="http://schemas.microsoft.com/office/powerpoint/2010/main" val="165114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age difference between EA and APS statute, </a:t>
            </a:r>
          </a:p>
          <a:p>
            <a:r>
              <a:rPr lang="en-US" dirty="0"/>
              <a:t>APS is about people with physical and cognitive impairments</a:t>
            </a:r>
          </a:p>
          <a:p>
            <a:r>
              <a:rPr lang="en-US" dirty="0"/>
              <a:t>Elder Abuse is strictly by age</a:t>
            </a:r>
          </a:p>
          <a:p>
            <a:r>
              <a:rPr lang="en-US" dirty="0"/>
              <a:t>Note: all 72 counties must have the ability to receive and respond to allegations of Abuse, financial exploitation neglect  and self neglect.  Milwaukee County is the only county that separates this by age.  </a:t>
            </a:r>
          </a:p>
        </p:txBody>
      </p:sp>
      <p:sp>
        <p:nvSpPr>
          <p:cNvPr id="4" name="Slide Number Placeholder 3"/>
          <p:cNvSpPr>
            <a:spLocks noGrp="1"/>
          </p:cNvSpPr>
          <p:nvPr>
            <p:ph type="sldNum" sz="quarter" idx="10"/>
          </p:nvPr>
        </p:nvSpPr>
        <p:spPr/>
        <p:txBody>
          <a:bodyPr/>
          <a:lstStyle/>
          <a:p>
            <a:fld id="{EEC097BD-1B9B-4DAC-9D62-E804BD2C988A}" type="slidenum">
              <a:rPr lang="en-US" smtClean="0"/>
              <a:t>3</a:t>
            </a:fld>
            <a:endParaRPr lang="en-US"/>
          </a:p>
        </p:txBody>
      </p:sp>
    </p:spTree>
    <p:extLst>
      <p:ext uri="{BB962C8B-B14F-4D97-AF65-F5344CB8AC3E}">
        <p14:creationId xmlns:p14="http://schemas.microsoft.com/office/powerpoint/2010/main" val="1508725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Collaborate with IDT and or Supervisors throughout the process to provider further</a:t>
            </a:r>
            <a:r>
              <a:rPr lang="en-US" baseline="0" dirty="0"/>
              <a:t> recommendations. </a:t>
            </a:r>
          </a:p>
          <a:p>
            <a:r>
              <a:rPr lang="en-US" baseline="0" dirty="0"/>
              <a:t>This is not a reflection on anyone's ability to do their job but a collaborative process to ensure the client’s / member’s safety</a:t>
            </a:r>
            <a:r>
              <a:rPr lang="en-US" baseline="0" dirty="0" smtClean="0"/>
              <a:t>.</a:t>
            </a:r>
          </a:p>
          <a:p>
            <a:pPr marL="457200" indent="-457200">
              <a:buFont typeface="Wingdings" panose="05000000000000000000" pitchFamily="2" charset="2"/>
              <a:buChar char="Ø"/>
            </a:pPr>
            <a:r>
              <a:rPr lang="en-US" sz="1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Evaluation of the situation as reported by the caller.</a:t>
            </a:r>
          </a:p>
          <a:p>
            <a:pPr marL="457200" indent="-457200">
              <a:buFont typeface="Wingdings" panose="05000000000000000000" pitchFamily="2" charset="2"/>
              <a:buChar char="Ø"/>
            </a:pPr>
            <a:r>
              <a:rPr lang="en-US" sz="1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Assess need for interventions or services to ensure safety.</a:t>
            </a:r>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30</a:t>
            </a:fld>
            <a:endParaRPr lang="en-US"/>
          </a:p>
        </p:txBody>
      </p:sp>
    </p:spTree>
    <p:extLst>
      <p:ext uri="{BB962C8B-B14F-4D97-AF65-F5344CB8AC3E}">
        <p14:creationId xmlns:p14="http://schemas.microsoft.com/office/powerpoint/2010/main" val="2358080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specific to the statues cited here. </a:t>
            </a:r>
            <a:endParaRPr lang="en-US" dirty="0" smtClean="0"/>
          </a:p>
          <a:p>
            <a:r>
              <a:rPr lang="en-US" sz="1200" dirty="0" smtClean="0"/>
              <a:t>APS/E</a:t>
            </a:r>
          </a:p>
          <a:p>
            <a:r>
              <a:rPr lang="en-US" dirty="0" smtClean="0"/>
              <a:t>re: abuse, financial etc.. But adult/elder must press charges themselves</a:t>
            </a:r>
          </a:p>
          <a:p>
            <a:endParaRPr lang="en-US" dirty="0" smtClean="0"/>
          </a:p>
          <a:p>
            <a:pPr defTabSz="929213">
              <a:defRPr/>
            </a:pPr>
            <a:r>
              <a:rPr lang="en-US" dirty="0" smtClean="0"/>
              <a:t>Work with community partners </a:t>
            </a:r>
            <a:r>
              <a:rPr lang="en-US" b="1" dirty="0" smtClean="0"/>
              <a:t>police, social security, Banks, public health </a:t>
            </a:r>
            <a:r>
              <a:rPr lang="en-US" b="1" dirty="0" err="1" smtClean="0"/>
              <a:t>etc</a:t>
            </a:r>
            <a:endParaRPr lang="en-US" b="1" dirty="0" smtClean="0"/>
          </a:p>
          <a:p>
            <a:pPr lvl="0"/>
            <a:r>
              <a:rPr lang="en-US" sz="1200" dirty="0" smtClean="0">
                <a:cs typeface="Arial"/>
              </a:rPr>
              <a:t>Interview client</a:t>
            </a:r>
          </a:p>
          <a:p>
            <a:pPr lvl="0"/>
            <a:r>
              <a:rPr lang="en-US" sz="1200" dirty="0" smtClean="0">
                <a:cs typeface="Arial"/>
              </a:rPr>
              <a:t>Gather evidence:  banks, health records, etc.</a:t>
            </a:r>
          </a:p>
          <a:p>
            <a:pPr lvl="0"/>
            <a:r>
              <a:rPr lang="en-US" sz="1200" dirty="0" smtClean="0">
                <a:cs typeface="Arial"/>
              </a:rPr>
              <a:t>Help gain access</a:t>
            </a:r>
          </a:p>
          <a:p>
            <a:pPr lvl="0"/>
            <a:r>
              <a:rPr lang="en-US" sz="1200" dirty="0" smtClean="0">
                <a:cs typeface="Arial"/>
              </a:rPr>
              <a:t>Support rights of victim</a:t>
            </a:r>
          </a:p>
          <a:p>
            <a:pPr lvl="0"/>
            <a:r>
              <a:rPr lang="en-US" sz="1200" dirty="0" smtClean="0">
                <a:cs typeface="Arial"/>
              </a:rPr>
              <a:t>Advocate for the client</a:t>
            </a:r>
          </a:p>
          <a:p>
            <a:pPr lvl="0"/>
            <a:r>
              <a:rPr lang="en-US" sz="1200" dirty="0" smtClean="0">
                <a:cs typeface="Arial"/>
              </a:rPr>
              <a:t>Work with community partners</a:t>
            </a:r>
          </a:p>
          <a:p>
            <a:pPr lvl="0"/>
            <a:r>
              <a:rPr lang="en-US" sz="1200" dirty="0" smtClean="0">
                <a:cs typeface="Arial"/>
              </a:rPr>
              <a:t>Testify</a:t>
            </a:r>
          </a:p>
          <a:p>
            <a:pPr lvl="0"/>
            <a:r>
              <a:rPr lang="en-US" sz="1200" dirty="0" smtClean="0">
                <a:cs typeface="Arial"/>
              </a:rPr>
              <a:t>Do joint visits with MCO staff</a:t>
            </a:r>
          </a:p>
          <a:p>
            <a:pPr lvl="0"/>
            <a:r>
              <a:rPr lang="en-US" sz="1200" dirty="0" smtClean="0">
                <a:cs typeface="Arial"/>
              </a:rPr>
              <a:t>Help with removal of person out of abusive situation</a:t>
            </a:r>
          </a:p>
          <a:p>
            <a:endParaRPr lang="en-US" dirty="0" smtClean="0"/>
          </a:p>
          <a:p>
            <a:r>
              <a:rPr lang="en-US" sz="1200" dirty="0" smtClean="0"/>
              <a:t>ELDER ABUSE ROLE</a:t>
            </a:r>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31</a:t>
            </a:fld>
            <a:endParaRPr lang="en-US"/>
          </a:p>
        </p:txBody>
      </p:sp>
    </p:spTree>
    <p:extLst>
      <p:ext uri="{BB962C8B-B14F-4D97-AF65-F5344CB8AC3E}">
        <p14:creationId xmlns:p14="http://schemas.microsoft.com/office/powerpoint/2010/main" val="2047054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Bookman Old Style" panose="02050604050505020204" pitchFamily="18" charset="0"/>
                <a:cs typeface="Arial"/>
              </a:rPr>
              <a:t>Decisional (legal term is competency): </a:t>
            </a:r>
          </a:p>
          <a:p>
            <a:r>
              <a:rPr lang="en-US" dirty="0">
                <a:latin typeface="Bookman Old Style" panose="02050604050505020204" pitchFamily="18" charset="0"/>
                <a:cs typeface="Arial"/>
              </a:rPr>
              <a:t>orientation </a:t>
            </a:r>
          </a:p>
          <a:p>
            <a:r>
              <a:rPr lang="en-US" dirty="0">
                <a:latin typeface="Bookman Old Style" panose="02050604050505020204" pitchFamily="18" charset="0"/>
                <a:cs typeface="Arial"/>
              </a:rPr>
              <a:t>cognitive functioning </a:t>
            </a:r>
          </a:p>
          <a:p>
            <a:r>
              <a:rPr lang="en-US" dirty="0">
                <a:latin typeface="Bookman Old Style" panose="02050604050505020204" pitchFamily="18" charset="0"/>
                <a:cs typeface="Arial"/>
              </a:rPr>
              <a:t>communication/language skills </a:t>
            </a:r>
          </a:p>
          <a:p>
            <a:r>
              <a:rPr lang="en-US" dirty="0">
                <a:latin typeface="Bookman Old Style" panose="02050604050505020204" pitchFamily="18" charset="0"/>
                <a:cs typeface="Arial"/>
              </a:rPr>
              <a:t>mental status </a:t>
            </a:r>
          </a:p>
          <a:p>
            <a:r>
              <a:rPr lang="en-US" dirty="0">
                <a:latin typeface="Bookman Old Style" panose="02050604050505020204" pitchFamily="18" charset="0"/>
                <a:cs typeface="Arial"/>
              </a:rPr>
              <a:t>insight and judgment</a:t>
            </a:r>
          </a:p>
          <a:p>
            <a:endParaRPr lang="en-US" dirty="0">
              <a:latin typeface="Bookman Old Style" panose="02050604050505020204" pitchFamily="18" charset="0"/>
              <a:cs typeface="Arial"/>
            </a:endParaRPr>
          </a:p>
          <a:p>
            <a:pPr defTabSz="929213">
              <a:defRPr/>
            </a:pPr>
            <a:r>
              <a:rPr lang="en-US" dirty="0">
                <a:latin typeface="Bookman Old Style" panose="02050604050505020204" pitchFamily="18" charset="0"/>
              </a:rPr>
              <a:t>Staff will do ancillary tests just as ANT, mini-cog, and </a:t>
            </a:r>
            <a:r>
              <a:rPr lang="en-US" dirty="0" err="1">
                <a:latin typeface="Bookman Old Style" panose="02050604050505020204" pitchFamily="18" charset="0"/>
              </a:rPr>
              <a:t>eval</a:t>
            </a:r>
            <a:r>
              <a:rPr lang="en-US" dirty="0">
                <a:latin typeface="Bookman Old Style" panose="02050604050505020204" pitchFamily="18" charset="0"/>
              </a:rPr>
              <a:t> if further psychological testing is needed.  </a:t>
            </a:r>
          </a:p>
          <a:p>
            <a:pPr defTabSz="929213">
              <a:defRPr/>
            </a:pPr>
            <a:endParaRPr lang="en-US" dirty="0">
              <a:latin typeface="Bookman Old Style" panose="02050604050505020204" pitchFamily="18" charset="0"/>
            </a:endParaRPr>
          </a:p>
          <a:p>
            <a:pPr defTabSz="929213">
              <a:defRPr/>
            </a:pPr>
            <a:endParaRPr lang="en-US" dirty="0">
              <a:latin typeface="Bookman Old Style" panose="02050604050505020204" pitchFamily="18" charset="0"/>
            </a:endParaRPr>
          </a:p>
          <a:p>
            <a:pPr defTabSz="929213">
              <a:defRPr/>
            </a:pPr>
            <a:r>
              <a:rPr lang="en-US" b="1" dirty="0">
                <a:solidFill>
                  <a:srgbClr val="FF0000"/>
                </a:solidFill>
                <a:latin typeface="Bookman Old Style" panose="02050604050505020204" pitchFamily="18" charset="0"/>
              </a:rPr>
              <a:t>Note should this slide be talked about two times</a:t>
            </a:r>
            <a:r>
              <a:rPr lang="en-US" b="1" dirty="0" smtClean="0">
                <a:solidFill>
                  <a:srgbClr val="FF0000"/>
                </a:solidFill>
                <a:latin typeface="Bookman Old Style" panose="02050604050505020204" pitchFamily="18" charset="0"/>
              </a:rPr>
              <a:t>?</a:t>
            </a:r>
          </a:p>
          <a:p>
            <a:pPr defTabSz="929213">
              <a:defRPr/>
            </a:pPr>
            <a:endParaRPr lang="en-US" b="1" dirty="0" smtClean="0">
              <a:solidFill>
                <a:srgbClr val="FF0000"/>
              </a:solidFill>
              <a:latin typeface="Bookman Old Style" panose="02050604050505020204" pitchFamily="18" charset="0"/>
            </a:endParaRPr>
          </a:p>
          <a:p>
            <a:pPr>
              <a:lnSpc>
                <a:spcPct val="100000"/>
              </a:lnSpc>
              <a:spcBef>
                <a:spcPct val="50000"/>
              </a:spcBef>
            </a:pPr>
            <a:r>
              <a:rPr lang="en-US" dirty="0" smtClean="0"/>
              <a:t>We are not the police we do not press charges only provide social service interventions.  </a:t>
            </a:r>
          </a:p>
          <a:p>
            <a:pPr>
              <a:lnSpc>
                <a:spcPct val="100000"/>
              </a:lnSpc>
              <a:spcBef>
                <a:spcPct val="50000"/>
              </a:spcBef>
            </a:pPr>
            <a:r>
              <a:rPr lang="en-US" dirty="0" smtClean="0"/>
              <a:t> </a:t>
            </a:r>
            <a:r>
              <a:rPr lang="en-US" altLang="en-US" sz="1200" dirty="0" smtClean="0"/>
              <a:t>An elder/disability abuse investigation is an intervention NOT a prosecution.</a:t>
            </a:r>
          </a:p>
          <a:p>
            <a:pPr>
              <a:lnSpc>
                <a:spcPct val="100000"/>
              </a:lnSpc>
              <a:spcBef>
                <a:spcPct val="50000"/>
              </a:spcBef>
            </a:pPr>
            <a:r>
              <a:rPr lang="en-US" altLang="en-US" sz="1200" dirty="0" smtClean="0"/>
              <a:t>A closed investigation is not necessarily a resolution. </a:t>
            </a:r>
          </a:p>
          <a:p>
            <a:pPr>
              <a:lnSpc>
                <a:spcPct val="100000"/>
              </a:lnSpc>
              <a:spcBef>
                <a:spcPct val="50000"/>
              </a:spcBef>
            </a:pPr>
            <a:r>
              <a:rPr lang="en-US" altLang="en-US" sz="1200" dirty="0" smtClean="0"/>
              <a:t>In some cases multiple reports over time are necessary. </a:t>
            </a:r>
          </a:p>
          <a:p>
            <a:endParaRPr lang="en-US" dirty="0" smtClean="0"/>
          </a:p>
          <a:p>
            <a:pPr defTabSz="929213">
              <a:defRPr/>
            </a:pPr>
            <a:endParaRPr lang="en-US" b="1" dirty="0">
              <a:solidFill>
                <a:srgbClr val="FF0000"/>
              </a:solidFill>
              <a:latin typeface="Bookman Old Style" panose="02050604050505020204" pitchFamily="18" charset="0"/>
            </a:endParaRPr>
          </a:p>
          <a:p>
            <a:endParaRPr lang="en-US"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C2F59125-1142-4B55-8912-2B50418C19E2}" type="slidenum">
              <a:rPr lang="en-US" smtClean="0"/>
              <a:pPr/>
              <a:t>32</a:t>
            </a:fld>
            <a:endParaRPr lang="en-US"/>
          </a:p>
        </p:txBody>
      </p:sp>
    </p:spTree>
    <p:extLst>
      <p:ext uri="{BB962C8B-B14F-4D97-AF65-F5344CB8AC3E}">
        <p14:creationId xmlns:p14="http://schemas.microsoft.com/office/powerpoint/2010/main" val="1337053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endParaRPr lang="en-US" dirty="0">
              <a:latin typeface="Arial"/>
              <a:cs typeface="Arial"/>
            </a:endParaRPr>
          </a:p>
          <a:p>
            <a:r>
              <a:rPr lang="en-US" dirty="0">
                <a:latin typeface="Bookman Old Style" panose="02050604050505020204" pitchFamily="18" charset="0"/>
                <a:cs typeface="Arial"/>
              </a:rPr>
              <a:t>The </a:t>
            </a:r>
            <a:r>
              <a:rPr lang="en-US" u="sng" dirty="0">
                <a:latin typeface="Bookman Old Style" panose="02050604050505020204" pitchFamily="18" charset="0"/>
                <a:cs typeface="Arial"/>
              </a:rPr>
              <a:t>Helen E.F. </a:t>
            </a:r>
            <a:r>
              <a:rPr lang="en-US" dirty="0">
                <a:latin typeface="Bookman Old Style" panose="02050604050505020204" pitchFamily="18" charset="0"/>
                <a:cs typeface="Arial"/>
              </a:rPr>
              <a:t>case 	</a:t>
            </a:r>
          </a:p>
          <a:p>
            <a:pPr lvl="1"/>
            <a:r>
              <a:rPr lang="en-US" dirty="0">
                <a:latin typeface="Bookman Old Style" panose="02050604050505020204" pitchFamily="18" charset="0"/>
                <a:cs typeface="Arial"/>
              </a:rPr>
              <a:t>Is Alzheimer’s / Dementia a “mental illness” within the meaning of the civil commitment statutes?</a:t>
            </a:r>
          </a:p>
          <a:p>
            <a:pPr lvl="1"/>
            <a:r>
              <a:rPr lang="en-US" dirty="0">
                <a:latin typeface="Bookman Old Style" panose="02050604050505020204" pitchFamily="18" charset="0"/>
                <a:cs typeface="Arial"/>
              </a:rPr>
              <a:t>Is an individual with Alzheimer’s / Dementia a “proper subject for treatment” under Chapter 51?</a:t>
            </a:r>
          </a:p>
          <a:p>
            <a:endParaRPr lang="en-US" dirty="0">
              <a:latin typeface="Bookman Old Style" panose="02050604050505020204" pitchFamily="18" charset="0"/>
              <a:cs typeface="Arial"/>
            </a:endParaRPr>
          </a:p>
          <a:p>
            <a:r>
              <a:rPr lang="en-US" dirty="0">
                <a:latin typeface="Bookman Old Style" panose="02050604050505020204" pitchFamily="18" charset="0"/>
              </a:rPr>
              <a:t>Lower Court Arguments and Holdings</a:t>
            </a:r>
          </a:p>
          <a:p>
            <a:r>
              <a:rPr lang="en-US" dirty="0">
                <a:latin typeface="Bookman Old Style" panose="02050604050505020204" pitchFamily="18" charset="0"/>
                <a:cs typeface="Arial"/>
              </a:rPr>
              <a:t>Trial Court found that Helen’s dementia and behavioral disturbances were a treatable mental illness and that Helen was a proper subject for treatment. Court ordered inpatient commitment and involuntary psychiatric medication.</a:t>
            </a:r>
          </a:p>
          <a:p>
            <a:r>
              <a:rPr lang="en-US" dirty="0">
                <a:latin typeface="Bookman Old Style" panose="02050604050505020204" pitchFamily="18" charset="0"/>
                <a:cs typeface="Arial"/>
              </a:rPr>
              <a:t>Helen appealed. The Court of Appeals found that Dementia was not  a mental illness within the meaning of Chapter 51, and that Helen was not a proper subject for treatment. Court observed that Chapter 51 is for individuals who are suitable for  treatment and “rehabilitation” and that individuals with dementia are not rehabilitable. </a:t>
            </a:r>
          </a:p>
          <a:p>
            <a:r>
              <a:rPr lang="en-US" dirty="0">
                <a:latin typeface="Bookman Old Style" panose="02050604050505020204" pitchFamily="18" charset="0"/>
                <a:cs typeface="Arial"/>
              </a:rPr>
              <a:t>Court of Appeals noted the </a:t>
            </a:r>
            <a:r>
              <a:rPr lang="en-US" u="sng" dirty="0">
                <a:latin typeface="Bookman Old Style" panose="02050604050505020204" pitchFamily="18" charset="0"/>
                <a:cs typeface="Arial"/>
              </a:rPr>
              <a:t>Handcuffed</a:t>
            </a:r>
            <a:r>
              <a:rPr lang="en-US" dirty="0">
                <a:latin typeface="Bookman Old Style" panose="02050604050505020204" pitchFamily="18" charset="0"/>
                <a:cs typeface="Arial"/>
              </a:rPr>
              <a:t> report prepared by the Alzheimer’s Association of SE WI. </a:t>
            </a:r>
          </a:p>
          <a:p>
            <a:pPr>
              <a:buNone/>
            </a:pPr>
            <a:endParaRPr lang="en-US" dirty="0">
              <a:latin typeface="Bookman Old Style" panose="02050604050505020204" pitchFamily="18" charset="0"/>
            </a:endParaRPr>
          </a:p>
          <a:p>
            <a:r>
              <a:rPr lang="en-US" dirty="0">
                <a:latin typeface="Bookman Old Style" panose="02050604050505020204" pitchFamily="18" charset="0"/>
                <a:cs typeface="Arial"/>
              </a:rPr>
              <a:t>Wisconsin Supreme Court Ruling	</a:t>
            </a:r>
          </a:p>
          <a:p>
            <a:r>
              <a:rPr lang="en-US" dirty="0">
                <a:latin typeface="Bookman Old Style" panose="02050604050505020204" pitchFamily="18" charset="0"/>
                <a:cs typeface="Arial"/>
              </a:rPr>
              <a:t>Supreme Court found that in this case, Helen E.F. was not a proper subject for treatment, because her Alzheimer’s disease was not subject to rehabilitation, and because Chapter 55 protective placement was the more appropriate process by which an individual with dementia should be treated.</a:t>
            </a:r>
          </a:p>
          <a:p>
            <a:r>
              <a:rPr lang="en-US" dirty="0">
                <a:latin typeface="Bookman Old Style" panose="02050604050505020204" pitchFamily="18" charset="0"/>
                <a:cs typeface="Arial"/>
              </a:rPr>
              <a:t>Court “left for another day” the question of how to treat individuals with co-occurring mental illness and dementia.</a:t>
            </a:r>
          </a:p>
          <a:p>
            <a:pPr lvl="1"/>
            <a:endParaRPr lang="en-US" dirty="0">
              <a:latin typeface="Bookman Old Style" panose="02050604050505020204" pitchFamily="18" charset="0"/>
              <a:cs typeface="Arial"/>
            </a:endParaRPr>
          </a:p>
          <a:p>
            <a:endParaRPr lang="en-US" dirty="0">
              <a:latin typeface="Bookman Old Style" panose="02050604050505020204" pitchFamily="18" charset="0"/>
              <a:cs typeface="Arial"/>
            </a:endParaRPr>
          </a:p>
          <a:p>
            <a:endParaRPr lang="en-US"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FDD88662-B236-4D61-8470-41BB90B939BA}" type="slidenum">
              <a:rPr lang="en-US" smtClean="0"/>
              <a:pPr/>
              <a:t>33</a:t>
            </a:fld>
            <a:endParaRPr lang="en-US"/>
          </a:p>
        </p:txBody>
      </p:sp>
    </p:spTree>
    <p:extLst>
      <p:ext uri="{BB962C8B-B14F-4D97-AF65-F5344CB8AC3E}">
        <p14:creationId xmlns:p14="http://schemas.microsoft.com/office/powerpoint/2010/main" val="1336214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213">
              <a:defRPr/>
            </a:pPr>
            <a:r>
              <a:rPr lang="en-US" dirty="0"/>
              <a:t>Review Chapter 51 </a:t>
            </a:r>
            <a:r>
              <a:rPr lang="en-US" dirty="0" err="1"/>
              <a:t>vs</a:t>
            </a:r>
            <a:r>
              <a:rPr lang="en-US" dirty="0"/>
              <a:t> Chapter 55 Chart, highlighting</a:t>
            </a:r>
            <a:r>
              <a:rPr lang="en-US" baseline="0" dirty="0"/>
              <a:t> the differences between the two and why 55 was designated as the more appropriate avenue for people with dementia</a:t>
            </a:r>
            <a:endParaRPr lang="en-US" dirty="0"/>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34</a:t>
            </a:fld>
            <a:endParaRPr lang="en-US"/>
          </a:p>
        </p:txBody>
      </p:sp>
    </p:spTree>
    <p:extLst>
      <p:ext uri="{BB962C8B-B14F-4D97-AF65-F5344CB8AC3E}">
        <p14:creationId xmlns:p14="http://schemas.microsoft.com/office/powerpoint/2010/main" val="2250127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476" indent="-619476">
              <a:lnSpc>
                <a:spcPct val="80000"/>
              </a:lnSpc>
              <a:buFont typeface="Wingdings" panose="05000000000000000000" pitchFamily="2" charset="2"/>
              <a:buAutoNum type="arabicPeriod"/>
              <a:defRPr/>
            </a:pPr>
            <a:r>
              <a:rPr lang="en-US" dirty="0"/>
              <a:t>A decision is made to utilize Chapter 55 emergency protective placement</a:t>
            </a:r>
            <a:r>
              <a:rPr lang="en-US" baseline="0" dirty="0"/>
              <a:t> when </a:t>
            </a:r>
            <a:r>
              <a:rPr lang="en-US" altLang="en-US" dirty="0">
                <a:latin typeface="Arial"/>
                <a:cs typeface="Arial"/>
              </a:rPr>
              <a:t>The subject of the petition is </a:t>
            </a:r>
            <a:r>
              <a:rPr lang="en-US" altLang="en-US" b="1" i="1" u="sng" dirty="0">
                <a:latin typeface="Arial"/>
                <a:cs typeface="Arial"/>
              </a:rPr>
              <a:t>alleged</a:t>
            </a:r>
            <a:r>
              <a:rPr lang="en-US" altLang="en-US" dirty="0">
                <a:latin typeface="Arial"/>
                <a:cs typeface="Arial"/>
              </a:rPr>
              <a:t> to have a </a:t>
            </a:r>
            <a:r>
              <a:rPr lang="en-US" altLang="en-US" i="1" u="sng" dirty="0">
                <a:latin typeface="Arial"/>
                <a:cs typeface="Arial"/>
              </a:rPr>
              <a:t>permanent impairment</a:t>
            </a:r>
            <a:r>
              <a:rPr lang="en-US" altLang="en-US" dirty="0">
                <a:latin typeface="Arial"/>
                <a:cs typeface="Arial"/>
              </a:rPr>
              <a:t> (or combination of impairments in the areas of developmental disability, degenerative brain disorder, serious and persistent mental illness or other like incapacity.   The person is </a:t>
            </a:r>
            <a:r>
              <a:rPr lang="en-US" altLang="en-US" b="1" i="1" dirty="0">
                <a:latin typeface="Arial"/>
                <a:cs typeface="Arial"/>
              </a:rPr>
              <a:t>alleged</a:t>
            </a:r>
            <a:r>
              <a:rPr lang="en-US" altLang="en-US" dirty="0">
                <a:latin typeface="Arial"/>
                <a:cs typeface="Arial"/>
              </a:rPr>
              <a:t> to be </a:t>
            </a:r>
            <a:r>
              <a:rPr lang="en-US" altLang="en-US" i="1" u="sng" dirty="0">
                <a:latin typeface="Arial"/>
                <a:cs typeface="Arial"/>
              </a:rPr>
              <a:t>incompetent</a:t>
            </a:r>
            <a:r>
              <a:rPr lang="en-US" altLang="en-US" dirty="0">
                <a:latin typeface="Arial"/>
                <a:cs typeface="Arial"/>
              </a:rPr>
              <a:t> and the subject of a guardianship or a guardianship will be jointly filed.  </a:t>
            </a:r>
          </a:p>
          <a:p>
            <a:pPr marL="619476" indent="-619476">
              <a:lnSpc>
                <a:spcPct val="80000"/>
              </a:lnSpc>
              <a:buFont typeface="Wingdings" panose="05000000000000000000" pitchFamily="2" charset="2"/>
              <a:buAutoNum type="arabicPeriod"/>
              <a:defRPr/>
            </a:pPr>
            <a:endParaRPr lang="en-US" altLang="en-US" dirty="0">
              <a:latin typeface="Arial"/>
              <a:cs typeface="Arial"/>
            </a:endParaRPr>
          </a:p>
          <a:p>
            <a:pPr marL="619476" indent="-619476">
              <a:lnSpc>
                <a:spcPct val="80000"/>
              </a:lnSpc>
              <a:buFont typeface="Wingdings" panose="05000000000000000000" pitchFamily="2" charset="2"/>
              <a:buAutoNum type="arabicPeriod"/>
              <a:defRPr/>
            </a:pPr>
            <a:r>
              <a:rPr lang="en-US" altLang="en-US" dirty="0">
                <a:latin typeface="Arial"/>
                <a:cs typeface="Arial"/>
              </a:rPr>
              <a:t>As a result of the impairment a person is so </a:t>
            </a:r>
            <a:r>
              <a:rPr lang="en-US" altLang="en-US" i="1" u="sng" dirty="0">
                <a:latin typeface="Arial"/>
                <a:cs typeface="Arial"/>
              </a:rPr>
              <a:t>totally incapable of providing care for his or her own care</a:t>
            </a:r>
            <a:r>
              <a:rPr lang="en-US" altLang="en-US" dirty="0">
                <a:latin typeface="Arial"/>
                <a:cs typeface="Arial"/>
              </a:rPr>
              <a:t> and </a:t>
            </a:r>
            <a:r>
              <a:rPr lang="en-US" altLang="en-US" i="1" u="sng" dirty="0">
                <a:latin typeface="Arial"/>
                <a:cs typeface="Arial"/>
              </a:rPr>
              <a:t>custody as to create substantial risk of serious harm</a:t>
            </a:r>
            <a:r>
              <a:rPr lang="en-US" altLang="en-US" dirty="0">
                <a:latin typeface="Arial"/>
                <a:cs typeface="Arial"/>
              </a:rPr>
              <a:t> to his or herself without placement.</a:t>
            </a:r>
          </a:p>
          <a:p>
            <a:pPr marL="619476" indent="-619476">
              <a:lnSpc>
                <a:spcPct val="80000"/>
              </a:lnSpc>
              <a:buFont typeface="Wingdings" panose="05000000000000000000" pitchFamily="2" charset="2"/>
              <a:buAutoNum type="arabicPeriod"/>
              <a:defRPr/>
            </a:pPr>
            <a:endParaRPr lang="en-US" altLang="en-US" dirty="0">
              <a:latin typeface="Arial"/>
              <a:cs typeface="Arial"/>
            </a:endParaRPr>
          </a:p>
          <a:p>
            <a:pPr marL="619476" indent="-619476">
              <a:lnSpc>
                <a:spcPct val="80000"/>
              </a:lnSpc>
              <a:buFont typeface="Wingdings" panose="05000000000000000000" pitchFamily="2" charset="2"/>
              <a:buAutoNum type="arabicPeriod"/>
              <a:defRPr/>
            </a:pPr>
            <a:r>
              <a:rPr lang="en-US" altLang="en-US" dirty="0">
                <a:latin typeface="Arial"/>
                <a:cs typeface="Arial"/>
              </a:rPr>
              <a:t>The person has a </a:t>
            </a:r>
            <a:r>
              <a:rPr lang="en-US" altLang="en-US" i="1" u="sng" dirty="0">
                <a:latin typeface="Arial"/>
                <a:cs typeface="Arial"/>
              </a:rPr>
              <a:t>primary need</a:t>
            </a:r>
            <a:r>
              <a:rPr lang="en-US" altLang="en-US" dirty="0">
                <a:latin typeface="Arial"/>
                <a:cs typeface="Arial"/>
              </a:rPr>
              <a:t> for residential care and custody.  </a:t>
            </a:r>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35</a:t>
            </a:fld>
            <a:endParaRPr lang="en-US"/>
          </a:p>
        </p:txBody>
      </p:sp>
    </p:spTree>
    <p:extLst>
      <p:ext uri="{BB962C8B-B14F-4D97-AF65-F5344CB8AC3E}">
        <p14:creationId xmlns:p14="http://schemas.microsoft.com/office/powerpoint/2010/main" val="3644826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factors are considered by Milwaukee County someone is taken into protective custody.  Taking someone into protective custody is taken very seriously and is seen as a last resort.  For example, there is a difference between a competent person using “bad judgment”  and an incompetent or non decisional person putting himself/herself at substantial risk of causing serious harm.  Sometimes supportive services can be put into place where the person resides, but Chapter 55 is used when the person has a primary need for residential care and custody.  </a:t>
            </a:r>
          </a:p>
          <a:p>
            <a:endParaRPr lang="en-US" dirty="0"/>
          </a:p>
          <a:p>
            <a:r>
              <a:rPr lang="en-US" sz="1100" dirty="0">
                <a:cs typeface="Arial" panose="020B0604020202020204" pitchFamily="34" charset="0"/>
              </a:rPr>
              <a:t> </a:t>
            </a:r>
            <a:r>
              <a:rPr lang="en-US" dirty="0">
                <a:cs typeface="Arial" panose="020B0604020202020204" pitchFamily="34" charset="0"/>
              </a:rPr>
              <a:t>A 55 Candidate </a:t>
            </a:r>
            <a:r>
              <a:rPr lang="en-US" b="1" i="1" dirty="0">
                <a:cs typeface="Arial" panose="020B0604020202020204" pitchFamily="34" charset="0"/>
              </a:rPr>
              <a:t>MUST</a:t>
            </a:r>
            <a:r>
              <a:rPr lang="en-US" dirty="0">
                <a:cs typeface="Arial" panose="020B0604020202020204" pitchFamily="34" charset="0"/>
              </a:rPr>
              <a:t> also be a candidate for guardianship.</a:t>
            </a:r>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36</a:t>
            </a:fld>
            <a:endParaRPr lang="en-US"/>
          </a:p>
        </p:txBody>
      </p:sp>
    </p:spTree>
    <p:extLst>
      <p:ext uri="{BB962C8B-B14F-4D97-AF65-F5344CB8AC3E}">
        <p14:creationId xmlns:p14="http://schemas.microsoft.com/office/powerpoint/2010/main" val="205774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213">
              <a:defRPr/>
            </a:pPr>
            <a:r>
              <a:rPr lang="en-US" dirty="0"/>
              <a:t>Out of control situation which put </a:t>
            </a:r>
            <a:r>
              <a:rPr lang="en-US" dirty="0" err="1"/>
              <a:t>clt</a:t>
            </a:r>
            <a:r>
              <a:rPr lang="en-US" dirty="0"/>
              <a:t> in imminent risk…crime, threats, fire hazard, high medical need, actively being physically abused, total lack of supports the situation has a clear and imminent risk of harm or death if not removed.   There is an observable level of dangerousness to the client/member.</a:t>
            </a:r>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37</a:t>
            </a:fld>
            <a:endParaRPr lang="en-US"/>
          </a:p>
        </p:txBody>
      </p:sp>
    </p:spTree>
    <p:extLst>
      <p:ext uri="{BB962C8B-B14F-4D97-AF65-F5344CB8AC3E}">
        <p14:creationId xmlns:p14="http://schemas.microsoft.com/office/powerpoint/2010/main" val="3985995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Chapter 55 Coordinator is responsible for coordinating</a:t>
            </a:r>
            <a:r>
              <a:rPr lang="en-US" baseline="0" dirty="0"/>
              <a:t> all Emergency Protective Placements.</a:t>
            </a:r>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38</a:t>
            </a:fld>
            <a:endParaRPr lang="en-US"/>
          </a:p>
        </p:txBody>
      </p:sp>
    </p:spTree>
    <p:extLst>
      <p:ext uri="{BB962C8B-B14F-4D97-AF65-F5344CB8AC3E}">
        <p14:creationId xmlns:p14="http://schemas.microsoft.com/office/powerpoint/2010/main" val="7087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Competent people can refuse we have to respect that. </a:t>
            </a:r>
          </a:p>
          <a:p>
            <a:endParaRPr lang="en-US" dirty="0"/>
          </a:p>
          <a:p>
            <a:r>
              <a:rPr lang="en-US" dirty="0"/>
              <a:t>It is not o.k. to leave the EA/APS worker alone in a high risk situation in all joint visit come and go together.  </a:t>
            </a:r>
          </a:p>
        </p:txBody>
      </p:sp>
      <p:sp>
        <p:nvSpPr>
          <p:cNvPr id="4" name="Slide Number Placeholder 3"/>
          <p:cNvSpPr>
            <a:spLocks noGrp="1"/>
          </p:cNvSpPr>
          <p:nvPr>
            <p:ph type="sldNum" sz="quarter" idx="10"/>
          </p:nvPr>
        </p:nvSpPr>
        <p:spPr/>
        <p:txBody>
          <a:bodyPr/>
          <a:lstStyle/>
          <a:p>
            <a:fld id="{C2F59125-1142-4B55-8912-2B50418C19E2}" type="slidenum">
              <a:rPr lang="en-US" smtClean="0"/>
              <a:pPr/>
              <a:t>39</a:t>
            </a:fld>
            <a:endParaRPr lang="en-US"/>
          </a:p>
        </p:txBody>
      </p:sp>
    </p:spTree>
    <p:extLst>
      <p:ext uri="{BB962C8B-B14F-4D97-AF65-F5344CB8AC3E}">
        <p14:creationId xmlns:p14="http://schemas.microsoft.com/office/powerpoint/2010/main" val="407230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Willful infliction not accidental </a:t>
            </a:r>
          </a:p>
          <a:p>
            <a:r>
              <a:rPr lang="en-US" dirty="0"/>
              <a:t>Physical Abuse, Kicking, hitting, slapping.  </a:t>
            </a:r>
          </a:p>
          <a:p>
            <a:pPr defTabSz="929213">
              <a:defRPr/>
            </a:pPr>
            <a:r>
              <a:rPr lang="en-US" dirty="0"/>
              <a:t>Unreasonable Confinement or Restraint - the intentional and unnecessary confinement of an individual in a locked room, involuntary separation from his or her living area, use of physical restraints, or the provision of unnecessary or excessive medication. (Note: This does not include the use of these methods or devices if they conform with state and federal standards governing confinement and restraint.)</a:t>
            </a:r>
          </a:p>
          <a:p>
            <a:endParaRPr lang="en-US" dirty="0"/>
          </a:p>
          <a:p>
            <a:r>
              <a:rPr lang="en-US" dirty="0"/>
              <a:t>Emotional Abuse - language or behavior that serves no legitimate purpose and is intended to intimidate, humiliate, threaten, frighten, or otherwise harass the individual to whom the conduct or language is directed.</a:t>
            </a:r>
          </a:p>
          <a:p>
            <a:r>
              <a:rPr lang="en-US" dirty="0"/>
              <a:t>Sexual Abuse - sexual contact or intercourse with another person without consent (a violation of criminal assault law, §940.225 (1), (2), (3), or (3m)).</a:t>
            </a:r>
          </a:p>
          <a:p>
            <a:r>
              <a:rPr lang="en-US" dirty="0"/>
              <a:t>Treatment without Consent - the administration of medication or the performance of psychosurgery, electro-convulsive therapy, or experimental research on an individual who has not provided informed consent, with the knowledge that no lawful authority exists for the administration or performance.</a:t>
            </a:r>
          </a:p>
          <a:p>
            <a:r>
              <a:rPr lang="en-US" dirty="0"/>
              <a:t>Domestic Violence does happen sometimes long history of abuse, second marriages, even 70-80 year old's can make decisions to leave.</a:t>
            </a:r>
          </a:p>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4</a:t>
            </a:fld>
            <a:endParaRPr lang="en-US"/>
          </a:p>
        </p:txBody>
      </p:sp>
    </p:spTree>
    <p:extLst>
      <p:ext uri="{BB962C8B-B14F-4D97-AF65-F5344CB8AC3E}">
        <p14:creationId xmlns:p14="http://schemas.microsoft.com/office/powerpoint/2010/main" val="3987353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must be able to quantify what is going on, not hearsay: direct observation, documentation from professional objective source, self report of elder</a:t>
            </a:r>
          </a:p>
          <a:p>
            <a:endParaRPr lang="en-US" b="1" dirty="0"/>
          </a:p>
          <a:p>
            <a:r>
              <a:rPr lang="en-US" b="1" dirty="0"/>
              <a:t>Family Feuds are the most difficult to intervene</a:t>
            </a:r>
          </a:p>
          <a:p>
            <a:endParaRPr lang="en-US" b="1" dirty="0"/>
          </a:p>
          <a:p>
            <a:r>
              <a:rPr lang="en-US" b="1" dirty="0"/>
              <a:t>Elders are very reluctant to turn on children and grand children even at on peril or best interest</a:t>
            </a:r>
          </a:p>
          <a:p>
            <a:endParaRPr lang="en-US" b="1" dirty="0"/>
          </a:p>
          <a:p>
            <a:r>
              <a:rPr lang="en-US" b="1" dirty="0"/>
              <a:t>Adults at Risk/Elders are often more fearful of government then abuser</a:t>
            </a:r>
          </a:p>
          <a:p>
            <a:endParaRPr lang="en-US" b="1" dirty="0"/>
          </a:p>
          <a:p>
            <a:r>
              <a:rPr lang="en-US" b="1" dirty="0"/>
              <a:t>We depend upon working collaboratively with other resources and services i.e. police, EMT, Social Security, banks, MCOs, </a:t>
            </a:r>
            <a:r>
              <a:rPr lang="en-US" b="1" dirty="0" err="1"/>
              <a:t>Seniorlaw</a:t>
            </a:r>
            <a:r>
              <a:rPr lang="en-US" b="1" dirty="0"/>
              <a:t>, advocates, hospitals, </a:t>
            </a:r>
            <a:r>
              <a:rPr lang="en-US" b="1" dirty="0" err="1"/>
              <a:t>etc</a:t>
            </a:r>
            <a:r>
              <a:rPr lang="en-US" b="1" dirty="0"/>
              <a:t>…</a:t>
            </a:r>
          </a:p>
          <a:p>
            <a:endParaRPr lang="en-US" b="1" dirty="0"/>
          </a:p>
          <a:p>
            <a:r>
              <a:rPr lang="en-US" b="1" dirty="0"/>
              <a:t>This is a need to know basis we are unable to give our records out without a court order.</a:t>
            </a:r>
          </a:p>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40</a:t>
            </a:fld>
            <a:endParaRPr lang="en-US"/>
          </a:p>
        </p:txBody>
      </p:sp>
    </p:spTree>
    <p:extLst>
      <p:ext uri="{BB962C8B-B14F-4D97-AF65-F5344CB8AC3E}">
        <p14:creationId xmlns:p14="http://schemas.microsoft.com/office/powerpoint/2010/main" val="1999771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dirty="0"/>
              <a:t>Talk with your Supervisor to ensure all interventions/resources have been exhausted</a:t>
            </a:r>
          </a:p>
          <a:p>
            <a:r>
              <a:rPr lang="en-US" sz="1600" dirty="0"/>
              <a:t>Identify a point of contact that is familiar with the problem and the client that will be available throughout the day. </a:t>
            </a:r>
          </a:p>
          <a:p>
            <a:r>
              <a:rPr lang="en-US" sz="1600" dirty="0"/>
              <a:t>If APS/EA involvement is likely, follow your internal MCO process </a:t>
            </a:r>
          </a:p>
          <a:p>
            <a:r>
              <a:rPr lang="en-US" sz="1600" dirty="0"/>
              <a:t>Joint home visits may be needed.</a:t>
            </a:r>
          </a:p>
          <a:p>
            <a:r>
              <a:rPr lang="en-US" sz="1600" dirty="0"/>
              <a:t>Paperwork and documentation must be received at the beginning of the investigation.  It must be comprehensive and timely. </a:t>
            </a:r>
          </a:p>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41</a:t>
            </a:fld>
            <a:endParaRPr lang="en-US"/>
          </a:p>
        </p:txBody>
      </p:sp>
    </p:spTree>
    <p:extLst>
      <p:ext uri="{BB962C8B-B14F-4D97-AF65-F5344CB8AC3E}">
        <p14:creationId xmlns:p14="http://schemas.microsoft.com/office/powerpoint/2010/main" val="4121454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42</a:t>
            </a:fld>
            <a:endParaRPr lang="en-US"/>
          </a:p>
        </p:txBody>
      </p:sp>
    </p:spTree>
    <p:extLst>
      <p:ext uri="{BB962C8B-B14F-4D97-AF65-F5344CB8AC3E}">
        <p14:creationId xmlns:p14="http://schemas.microsoft.com/office/powerpoint/2010/main" val="1496963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Solutions</a:t>
            </a:r>
          </a:p>
          <a:p>
            <a:endParaRPr lang="en-US" dirty="0"/>
          </a:p>
          <a:p>
            <a:r>
              <a:rPr lang="en-US" dirty="0"/>
              <a:t>Case </a:t>
            </a:r>
            <a:r>
              <a:rPr lang="en-US" dirty="0" smtClean="0"/>
              <a:t>Study </a:t>
            </a:r>
            <a:r>
              <a:rPr lang="en-US" dirty="0"/>
              <a:t>to explore options.</a:t>
            </a:r>
          </a:p>
        </p:txBody>
      </p:sp>
      <p:sp>
        <p:nvSpPr>
          <p:cNvPr id="4" name="Slide Number Placeholder 3"/>
          <p:cNvSpPr>
            <a:spLocks noGrp="1"/>
          </p:cNvSpPr>
          <p:nvPr>
            <p:ph type="sldNum" sz="quarter" idx="10"/>
          </p:nvPr>
        </p:nvSpPr>
        <p:spPr/>
        <p:txBody>
          <a:bodyPr/>
          <a:lstStyle/>
          <a:p>
            <a:fld id="{EEC097BD-1B9B-4DAC-9D62-E804BD2C988A}" type="slidenum">
              <a:rPr lang="en-US" smtClean="0"/>
              <a:t>43</a:t>
            </a:fld>
            <a:endParaRPr lang="en-US"/>
          </a:p>
        </p:txBody>
      </p:sp>
    </p:spTree>
    <p:extLst>
      <p:ext uri="{BB962C8B-B14F-4D97-AF65-F5344CB8AC3E}">
        <p14:creationId xmlns:p14="http://schemas.microsoft.com/office/powerpoint/2010/main" val="1469156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44</a:t>
            </a:fld>
            <a:endParaRPr lang="en-US"/>
          </a:p>
        </p:txBody>
      </p:sp>
    </p:spTree>
    <p:extLst>
      <p:ext uri="{BB962C8B-B14F-4D97-AF65-F5344CB8AC3E}">
        <p14:creationId xmlns:p14="http://schemas.microsoft.com/office/powerpoint/2010/main" val="128374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 to provide for the clients basic needs.  </a:t>
            </a:r>
          </a:p>
          <a:p>
            <a:r>
              <a:rPr lang="en-US" dirty="0"/>
              <a:t>Neglect could look like, </a:t>
            </a:r>
          </a:p>
          <a:p>
            <a:r>
              <a:rPr lang="en-US" dirty="0"/>
              <a:t>	Bruising, due to inability to safely transfer, mismanaging medications, missing appts, lack of adequate equipment or supervision.  </a:t>
            </a:r>
          </a:p>
          <a:p>
            <a:r>
              <a:rPr lang="en-US" dirty="0"/>
              <a:t>This can be caused by caregiver stress, however this needs to be carefully reviewed as neglect can be a result of financial exploitation to conserve money.  </a:t>
            </a:r>
          </a:p>
          <a:p>
            <a:r>
              <a:rPr lang="en-US" dirty="0"/>
              <a:t>Neglect means failure of a caregiver as evidenced by an act, omission, or course of conduct to endeavor to secure or maintain adequate care, services, or supervision for an individual including food, clothing, shelter or physical or mental health care and creating significant risk or danger to the individuals’ physical or mental state. </a:t>
            </a:r>
          </a:p>
        </p:txBody>
      </p:sp>
      <p:sp>
        <p:nvSpPr>
          <p:cNvPr id="4" name="Slide Number Placeholder 3"/>
          <p:cNvSpPr>
            <a:spLocks noGrp="1"/>
          </p:cNvSpPr>
          <p:nvPr>
            <p:ph type="sldNum" sz="quarter" idx="10"/>
          </p:nvPr>
        </p:nvSpPr>
        <p:spPr/>
        <p:txBody>
          <a:bodyPr/>
          <a:lstStyle/>
          <a:p>
            <a:fld id="{EEC097BD-1B9B-4DAC-9D62-E804BD2C988A}" type="slidenum">
              <a:rPr lang="en-US" smtClean="0"/>
              <a:t>5</a:t>
            </a:fld>
            <a:endParaRPr lang="en-US"/>
          </a:p>
        </p:txBody>
      </p:sp>
    </p:spTree>
    <p:extLst>
      <p:ext uri="{BB962C8B-B14F-4D97-AF65-F5344CB8AC3E}">
        <p14:creationId xmlns:p14="http://schemas.microsoft.com/office/powerpoint/2010/main" val="400568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 to meet basic needs person may want to save the money, lack of insight and judgement to obtain needed medical care and services to meet ADL:’s and IADL’s </a:t>
            </a:r>
          </a:p>
          <a:p>
            <a:r>
              <a:rPr lang="en-US" dirty="0"/>
              <a:t>Profile we see frequently is early dementia, AODA and mentally ill</a:t>
            </a:r>
          </a:p>
        </p:txBody>
      </p:sp>
      <p:sp>
        <p:nvSpPr>
          <p:cNvPr id="4" name="Slide Number Placeholder 3"/>
          <p:cNvSpPr>
            <a:spLocks noGrp="1"/>
          </p:cNvSpPr>
          <p:nvPr>
            <p:ph type="sldNum" sz="quarter" idx="10"/>
          </p:nvPr>
        </p:nvSpPr>
        <p:spPr/>
        <p:txBody>
          <a:bodyPr/>
          <a:lstStyle/>
          <a:p>
            <a:fld id="{EEC097BD-1B9B-4DAC-9D62-E804BD2C988A}" type="slidenum">
              <a:rPr lang="en-US" smtClean="0"/>
              <a:t>6</a:t>
            </a:fld>
            <a:endParaRPr lang="en-US"/>
          </a:p>
        </p:txBody>
      </p:sp>
    </p:spTree>
    <p:extLst>
      <p:ext uri="{BB962C8B-B14F-4D97-AF65-F5344CB8AC3E}">
        <p14:creationId xmlns:p14="http://schemas.microsoft.com/office/powerpoint/2010/main" val="8961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more in detail about signs of financial exploitation</a:t>
            </a:r>
          </a:p>
          <a:p>
            <a:r>
              <a:rPr lang="en-US" dirty="0"/>
              <a:t>Financial Exploitation often leads into the other areas, abuse, neglect and self neglect, it is the second highest reported and investigated.</a:t>
            </a:r>
          </a:p>
          <a:p>
            <a:r>
              <a:rPr lang="en-US" dirty="0"/>
              <a:t>Not paying cost share, bills.   </a:t>
            </a:r>
          </a:p>
        </p:txBody>
      </p:sp>
      <p:sp>
        <p:nvSpPr>
          <p:cNvPr id="4" name="Slide Number Placeholder 3"/>
          <p:cNvSpPr>
            <a:spLocks noGrp="1"/>
          </p:cNvSpPr>
          <p:nvPr>
            <p:ph type="sldNum" sz="quarter" idx="10"/>
          </p:nvPr>
        </p:nvSpPr>
        <p:spPr/>
        <p:txBody>
          <a:bodyPr/>
          <a:lstStyle/>
          <a:p>
            <a:fld id="{EEC097BD-1B9B-4DAC-9D62-E804BD2C988A}" type="slidenum">
              <a:rPr lang="en-US" smtClean="0"/>
              <a:t>7</a:t>
            </a:fld>
            <a:endParaRPr lang="en-US"/>
          </a:p>
        </p:txBody>
      </p:sp>
    </p:spTree>
    <p:extLst>
      <p:ext uri="{BB962C8B-B14F-4D97-AF65-F5344CB8AC3E}">
        <p14:creationId xmlns:p14="http://schemas.microsoft.com/office/powerpoint/2010/main" val="84543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the stranger or paid caregiver as most believe</a:t>
            </a:r>
          </a:p>
          <a:p>
            <a:r>
              <a:rPr lang="en-US" dirty="0"/>
              <a:t>Elders often state “I don’t want a stranger in my house” the myth is that it is stranger that is the abuser</a:t>
            </a:r>
          </a:p>
          <a:p>
            <a:pPr defTabSz="929213">
              <a:defRPr/>
            </a:pPr>
            <a:r>
              <a:rPr lang="en-US" altLang="en-US" dirty="0">
                <a:solidFill>
                  <a:prstClr val="black"/>
                </a:solidFill>
                <a:cs typeface="Times New Roman" panose="02020603050405020304" pitchFamily="18" charset="0"/>
              </a:rPr>
              <a:t>Most abusers of older adults are close family members or  people the victim trusts</a:t>
            </a:r>
          </a:p>
          <a:p>
            <a:endParaRPr lang="en-US" dirty="0"/>
          </a:p>
          <a:p>
            <a:pPr lvl="1">
              <a:buFont typeface="Wingdings" panose="05000000000000000000" pitchFamily="2" charset="2"/>
              <a:buChar char="ü"/>
            </a:pPr>
            <a:r>
              <a:rPr lang="en-US" sz="2000" dirty="0" smtClean="0">
                <a:solidFill>
                  <a:schemeClr val="accent1">
                    <a:lumMod val="75000"/>
                  </a:schemeClr>
                </a:solidFill>
              </a:rPr>
              <a:t>almost </a:t>
            </a:r>
            <a:r>
              <a:rPr lang="en-US" sz="2000" dirty="0">
                <a:solidFill>
                  <a:schemeClr val="accent1">
                    <a:lumMod val="75000"/>
                  </a:schemeClr>
                </a:solidFill>
              </a:rPr>
              <a:t>half are adult children</a:t>
            </a:r>
          </a:p>
          <a:p>
            <a:pPr lvl="1">
              <a:buFont typeface="Wingdings" panose="05000000000000000000" pitchFamily="2" charset="2"/>
              <a:buChar char="ü"/>
            </a:pPr>
            <a:r>
              <a:rPr lang="en-US" sz="2000" dirty="0">
                <a:solidFill>
                  <a:schemeClr val="accent1">
                    <a:lumMod val="75000"/>
                  </a:schemeClr>
                </a:solidFill>
              </a:rPr>
              <a:t>17% other close relatives</a:t>
            </a:r>
          </a:p>
          <a:p>
            <a:pPr lvl="1">
              <a:buFont typeface="Wingdings" panose="05000000000000000000" pitchFamily="2" charset="2"/>
              <a:buChar char="ü"/>
            </a:pPr>
            <a:r>
              <a:rPr lang="en-US" sz="2000" dirty="0">
                <a:solidFill>
                  <a:schemeClr val="accent1">
                    <a:lumMod val="75000"/>
                  </a:schemeClr>
                </a:solidFill>
              </a:rPr>
              <a:t>14% Spouses/Partners</a:t>
            </a:r>
          </a:p>
          <a:p>
            <a:pPr lvl="1">
              <a:buFont typeface="Wingdings" panose="05000000000000000000" pitchFamily="2" charset="2"/>
              <a:buChar char="ü"/>
            </a:pPr>
            <a:r>
              <a:rPr lang="en-US" sz="2000" dirty="0">
                <a:solidFill>
                  <a:schemeClr val="accent1">
                    <a:lumMod val="75000"/>
                  </a:schemeClr>
                </a:solidFill>
              </a:rPr>
              <a:t>Other Professionals account for less than 5%</a:t>
            </a:r>
          </a:p>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8</a:t>
            </a:fld>
            <a:endParaRPr lang="en-US"/>
          </a:p>
        </p:txBody>
      </p:sp>
    </p:spTree>
    <p:extLst>
      <p:ext uri="{BB962C8B-B14F-4D97-AF65-F5344CB8AC3E}">
        <p14:creationId xmlns:p14="http://schemas.microsoft.com/office/powerpoint/2010/main" val="397753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b="1" dirty="0"/>
              <a:t>Are more likely to be targeted by: </a:t>
            </a:r>
          </a:p>
          <a:p>
            <a:endParaRPr lang="en-US" sz="3000" b="1" dirty="0"/>
          </a:p>
          <a:p>
            <a:pPr lvl="1">
              <a:buFont typeface="Wingdings" panose="05000000000000000000" pitchFamily="2" charset="2"/>
              <a:buChar char="ü"/>
            </a:pPr>
            <a:r>
              <a:rPr lang="en-US" sz="1800" dirty="0"/>
              <a:t>Landlords</a:t>
            </a:r>
          </a:p>
          <a:p>
            <a:pPr lvl="1">
              <a:buFont typeface="Wingdings" panose="05000000000000000000" pitchFamily="2" charset="2"/>
              <a:buChar char="ü"/>
            </a:pPr>
            <a:r>
              <a:rPr lang="en-US" sz="1800" dirty="0"/>
              <a:t>Co-Workers</a:t>
            </a:r>
          </a:p>
          <a:p>
            <a:pPr lvl="1">
              <a:buFont typeface="Wingdings" panose="05000000000000000000" pitchFamily="2" charset="2"/>
              <a:buChar char="ü"/>
            </a:pPr>
            <a:r>
              <a:rPr lang="en-US" sz="1800" dirty="0"/>
              <a:t>Other Professionals/Providers</a:t>
            </a:r>
          </a:p>
          <a:p>
            <a:pPr lvl="1">
              <a:buFont typeface="Wingdings" panose="05000000000000000000" pitchFamily="2" charset="2"/>
              <a:buChar char="ü"/>
            </a:pPr>
            <a:r>
              <a:rPr lang="en-US" sz="1800" dirty="0"/>
              <a:t>Caregivers</a:t>
            </a:r>
          </a:p>
          <a:p>
            <a:pPr lvl="1">
              <a:buFont typeface="Wingdings" panose="05000000000000000000" pitchFamily="2" charset="2"/>
              <a:buChar char="ü"/>
            </a:pPr>
            <a:r>
              <a:rPr lang="en-US" sz="1800" dirty="0"/>
              <a:t>Boyfriend/girlfriend/partners</a:t>
            </a:r>
          </a:p>
          <a:p>
            <a:pPr lvl="1">
              <a:buFont typeface="Wingdings" panose="05000000000000000000" pitchFamily="2" charset="2"/>
              <a:buChar char="ü"/>
            </a:pPr>
            <a:r>
              <a:rPr lang="en-US" sz="1800" dirty="0"/>
              <a:t>Human traffickers</a:t>
            </a:r>
          </a:p>
          <a:p>
            <a:pPr lvl="1">
              <a:buFont typeface="Wingdings" panose="05000000000000000000" pitchFamily="2" charset="2"/>
              <a:buChar char="ü"/>
            </a:pPr>
            <a:r>
              <a:rPr lang="en-US" sz="1800" dirty="0"/>
              <a:t>Neighbors</a:t>
            </a:r>
          </a:p>
          <a:p>
            <a:r>
              <a:rPr lang="en-US" dirty="0"/>
              <a:t> </a:t>
            </a:r>
          </a:p>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9</a:t>
            </a:fld>
            <a:endParaRPr lang="en-US"/>
          </a:p>
        </p:txBody>
      </p:sp>
    </p:spTree>
    <p:extLst>
      <p:ext uri="{BB962C8B-B14F-4D97-AF65-F5344CB8AC3E}">
        <p14:creationId xmlns:p14="http://schemas.microsoft.com/office/powerpoint/2010/main" val="149216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a:stretch>
            <a:fillRect/>
          </a:stretch>
        </p:blipFill>
        <p:spPr>
          <a:xfrm>
            <a:off x="8107636" y="0"/>
            <a:ext cx="873277" cy="886120"/>
          </a:xfrm>
          <a:prstGeom prst="rect">
            <a:avLst/>
          </a:prstGeom>
        </p:spPr>
      </p:pic>
    </p:spTree>
    <p:extLst>
      <p:ext uri="{BB962C8B-B14F-4D97-AF65-F5344CB8AC3E}">
        <p14:creationId xmlns:p14="http://schemas.microsoft.com/office/powerpoint/2010/main" val="283231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01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2" name="Picture 1"/>
          <p:cNvPicPr>
            <a:picLocks noChangeAspect="1"/>
          </p:cNvPicPr>
          <p:nvPr userDrawn="1"/>
        </p:nvPicPr>
        <p:blipFill>
          <a:blip r:embed="rId3"/>
          <a:stretch>
            <a:fillRect/>
          </a:stretch>
        </p:blipFill>
        <p:spPr>
          <a:xfrm>
            <a:off x="5305" y="4915076"/>
            <a:ext cx="9138696" cy="1942924"/>
          </a:xfrm>
          <a:prstGeom prst="rect">
            <a:avLst/>
          </a:prstGeom>
        </p:spPr>
      </p:pic>
      <p:pic>
        <p:nvPicPr>
          <p:cNvPr id="4" name="Picture 3"/>
          <p:cNvPicPr>
            <a:picLocks noChangeAspect="1"/>
          </p:cNvPicPr>
          <p:nvPr userDrawn="1"/>
        </p:nvPicPr>
        <p:blipFill>
          <a:blip r:embed="rId4"/>
          <a:stretch>
            <a:fillRect/>
          </a:stretch>
        </p:blipFill>
        <p:spPr>
          <a:xfrm>
            <a:off x="5667163" y="5722976"/>
            <a:ext cx="3164098" cy="823031"/>
          </a:xfrm>
          <a:prstGeom prst="rect">
            <a:avLst/>
          </a:prstGeom>
        </p:spPr>
      </p:pic>
      <p:pic>
        <p:nvPicPr>
          <p:cNvPr id="5" name="Picture 4"/>
          <p:cNvPicPr>
            <a:picLocks noChangeAspect="1"/>
          </p:cNvPicPr>
          <p:nvPr userDrawn="1"/>
        </p:nvPicPr>
        <p:blipFill>
          <a:blip r:embed="rId5"/>
          <a:stretch>
            <a:fillRect/>
          </a:stretch>
        </p:blipFill>
        <p:spPr>
          <a:xfrm>
            <a:off x="228432" y="5722976"/>
            <a:ext cx="957155" cy="932769"/>
          </a:xfrm>
          <a:prstGeom prst="rect">
            <a:avLst/>
          </a:prstGeom>
        </p:spPr>
      </p:pic>
      <p:sp>
        <p:nvSpPr>
          <p:cNvPr id="6" name="Rectangle 5"/>
          <p:cNvSpPr/>
          <p:nvPr userDrawn="1"/>
        </p:nvSpPr>
        <p:spPr>
          <a:xfrm>
            <a:off x="1190031" y="5989631"/>
            <a:ext cx="2236343" cy="646331"/>
          </a:xfrm>
          <a:prstGeom prst="rect">
            <a:avLst/>
          </a:prstGeom>
        </p:spPr>
        <p:txBody>
          <a:bodyPr wrap="square">
            <a:spAutoFit/>
          </a:bodyPr>
          <a:lstStyle/>
          <a:p>
            <a:r>
              <a:rPr lang="en-US" dirty="0"/>
              <a:t>Milwaukee County Department on Aging </a:t>
            </a:r>
          </a:p>
        </p:txBody>
      </p:sp>
    </p:spTree>
    <p:extLst>
      <p:ext uri="{BB962C8B-B14F-4D97-AF65-F5344CB8AC3E}">
        <p14:creationId xmlns:p14="http://schemas.microsoft.com/office/powerpoint/2010/main" val="405184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659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105BB30-0649-4FD5-A1A0-FF05F9641D15}" type="datetimeFigureOut">
              <a:rPr lang="en-US" smtClean="0"/>
              <a:t>12/10/2019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52E20C8-686B-4D45-A28C-E76CECD5305E}" type="slidenum">
              <a:rPr lang="en-US" smtClean="0"/>
              <a:t>‹#›</a:t>
            </a:fld>
            <a:endParaRPr lang="en-US"/>
          </a:p>
        </p:txBody>
      </p:sp>
    </p:spTree>
    <p:extLst>
      <p:ext uri="{BB962C8B-B14F-4D97-AF65-F5344CB8AC3E}">
        <p14:creationId xmlns:p14="http://schemas.microsoft.com/office/powerpoint/2010/main" val="169564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3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887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105BB30-0649-4FD5-A1A0-FF05F9641D15}" type="datetimeFigureOut">
              <a:rPr lang="en-US" smtClean="0"/>
              <a:t>12/10/2019</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152E20C8-686B-4D45-A28C-E76CECD5305E}" type="slidenum">
              <a:rPr lang="en-US" smtClean="0"/>
              <a:t>‹#›</a:t>
            </a:fld>
            <a:endParaRPr lang="en-US"/>
          </a:p>
        </p:txBody>
      </p:sp>
    </p:spTree>
    <p:extLst>
      <p:ext uri="{BB962C8B-B14F-4D97-AF65-F5344CB8AC3E}">
        <p14:creationId xmlns:p14="http://schemas.microsoft.com/office/powerpoint/2010/main" val="230049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458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15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38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stretch>
            <a:fillRect/>
          </a:stretch>
        </p:blipFill>
        <p:spPr>
          <a:xfrm>
            <a:off x="0" y="5750351"/>
            <a:ext cx="9138696" cy="1107649"/>
          </a:xfrm>
          <a:prstGeom prst="rect">
            <a:avLst/>
          </a:prstGeom>
        </p:spPr>
      </p:pic>
      <p:pic>
        <p:nvPicPr>
          <p:cNvPr id="8" name="Picture 7"/>
          <p:cNvPicPr>
            <a:picLocks noChangeAspect="1"/>
          </p:cNvPicPr>
          <p:nvPr userDrawn="1"/>
        </p:nvPicPr>
        <p:blipFill>
          <a:blip r:embed="rId14"/>
          <a:stretch>
            <a:fillRect/>
          </a:stretch>
        </p:blipFill>
        <p:spPr>
          <a:xfrm>
            <a:off x="0" y="0"/>
            <a:ext cx="9138696" cy="518474"/>
          </a:xfrm>
          <a:prstGeom prst="rect">
            <a:avLst/>
          </a:prstGeom>
        </p:spPr>
      </p:pic>
      <p:pic>
        <p:nvPicPr>
          <p:cNvPr id="9" name="Picture 8"/>
          <p:cNvPicPr>
            <a:picLocks noChangeAspect="1"/>
          </p:cNvPicPr>
          <p:nvPr userDrawn="1"/>
        </p:nvPicPr>
        <p:blipFill>
          <a:blip r:embed="rId15"/>
          <a:stretch>
            <a:fillRect/>
          </a:stretch>
        </p:blipFill>
        <p:spPr>
          <a:xfrm>
            <a:off x="5742578" y="5892659"/>
            <a:ext cx="3164098" cy="823031"/>
          </a:xfrm>
          <a:prstGeom prst="rect">
            <a:avLst/>
          </a:prstGeom>
        </p:spPr>
      </p:pic>
      <p:pic>
        <p:nvPicPr>
          <p:cNvPr id="10" name="Picture 9"/>
          <p:cNvPicPr>
            <a:picLocks noChangeAspect="1"/>
          </p:cNvPicPr>
          <p:nvPr userDrawn="1"/>
        </p:nvPicPr>
        <p:blipFill>
          <a:blip r:embed="rId16"/>
          <a:stretch>
            <a:fillRect/>
          </a:stretch>
        </p:blipFill>
        <p:spPr>
          <a:xfrm>
            <a:off x="77603" y="5845515"/>
            <a:ext cx="957155" cy="932769"/>
          </a:xfrm>
          <a:prstGeom prst="rect">
            <a:avLst/>
          </a:prstGeom>
        </p:spPr>
      </p:pic>
      <p:sp>
        <p:nvSpPr>
          <p:cNvPr id="12" name="Rectangle 11"/>
          <p:cNvSpPr/>
          <p:nvPr userDrawn="1"/>
        </p:nvSpPr>
        <p:spPr>
          <a:xfrm>
            <a:off x="1112361" y="6176963"/>
            <a:ext cx="2113079" cy="523220"/>
          </a:xfrm>
          <a:prstGeom prst="rect">
            <a:avLst/>
          </a:prstGeom>
        </p:spPr>
        <p:txBody>
          <a:bodyPr wrap="none">
            <a:spAutoFit/>
          </a:bodyPr>
          <a:lstStyle/>
          <a:p>
            <a:r>
              <a:rPr lang="en-US" sz="1400" dirty="0">
                <a:solidFill>
                  <a:schemeClr val="accent5">
                    <a:lumMod val="75000"/>
                  </a:schemeClr>
                </a:solidFill>
                <a:latin typeface="Bookman Old Style" panose="02050604050505020204" pitchFamily="18" charset="0"/>
              </a:rPr>
              <a:t>Milwaukee County </a:t>
            </a:r>
          </a:p>
          <a:p>
            <a:r>
              <a:rPr lang="en-US" sz="1400" dirty="0">
                <a:solidFill>
                  <a:schemeClr val="accent5">
                    <a:lumMod val="75000"/>
                  </a:schemeClr>
                </a:solidFill>
                <a:latin typeface="Bookman Old Style" panose="02050604050505020204" pitchFamily="18" charset="0"/>
              </a:rPr>
              <a:t>Department on Aging </a:t>
            </a:r>
          </a:p>
        </p:txBody>
      </p:sp>
      <p:pic>
        <p:nvPicPr>
          <p:cNvPr id="13" name="Picture 12"/>
          <p:cNvPicPr>
            <a:picLocks noChangeAspect="1"/>
          </p:cNvPicPr>
          <p:nvPr userDrawn="1"/>
        </p:nvPicPr>
        <p:blipFill>
          <a:blip r:embed="rId17"/>
          <a:stretch>
            <a:fillRect/>
          </a:stretch>
        </p:blipFill>
        <p:spPr>
          <a:xfrm>
            <a:off x="8361574" y="19920"/>
            <a:ext cx="666473" cy="676274"/>
          </a:xfrm>
          <a:prstGeom prst="rect">
            <a:avLst/>
          </a:prstGeom>
        </p:spPr>
      </p:pic>
    </p:spTree>
    <p:extLst>
      <p:ext uri="{BB962C8B-B14F-4D97-AF65-F5344CB8AC3E}">
        <p14:creationId xmlns:p14="http://schemas.microsoft.com/office/powerpoint/2010/main" val="35317229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6" r:id="rId4"/>
    <p:sldLayoutId id="2147483717" r:id="rId5"/>
    <p:sldLayoutId id="2147483718" r:id="rId6"/>
    <p:sldLayoutId id="2147483719" r:id="rId7"/>
    <p:sldLayoutId id="2147483725" r:id="rId8"/>
    <p:sldLayoutId id="2147483710" r:id="rId9"/>
    <p:sldLayoutId id="2147483709" r:id="rId10"/>
    <p:sldLayoutId id="214748370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Bookman Old Style" panose="02050604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59" y="758952"/>
            <a:ext cx="7751197" cy="3488568"/>
          </a:xfrm>
        </p:spPr>
        <p:txBody>
          <a:bodyPr anchor="ctr">
            <a:normAutofit fontScale="90000"/>
          </a:bodyPr>
          <a:lstStyle/>
          <a:p>
            <a:pPr algn="ctr"/>
            <a:r>
              <a:rPr lang="en-US" sz="7300" dirty="0"/>
              <a:t/>
            </a:r>
            <a:br>
              <a:rPr lang="en-US" sz="7300" dirty="0"/>
            </a:br>
            <a:r>
              <a:rPr lang="en-US" sz="6700" dirty="0">
                <a:solidFill>
                  <a:schemeClr val="accent5">
                    <a:lumMod val="75000"/>
                  </a:schemeClr>
                </a:solidFill>
                <a:latin typeface="Bookman Old Style" panose="02050604050505020204" pitchFamily="18" charset="0"/>
              </a:rPr>
              <a:t>ADULTS/ ELDERS </a:t>
            </a:r>
            <a:br>
              <a:rPr lang="en-US" sz="6700" dirty="0">
                <a:solidFill>
                  <a:schemeClr val="accent5">
                    <a:lumMod val="75000"/>
                  </a:schemeClr>
                </a:solidFill>
                <a:latin typeface="Bookman Old Style" panose="02050604050505020204" pitchFamily="18" charset="0"/>
              </a:rPr>
            </a:br>
            <a:r>
              <a:rPr lang="en-US" sz="6700" dirty="0">
                <a:solidFill>
                  <a:schemeClr val="accent5">
                    <a:lumMod val="75000"/>
                  </a:schemeClr>
                </a:solidFill>
                <a:latin typeface="Bookman Old Style" panose="02050604050505020204" pitchFamily="18" charset="0"/>
              </a:rPr>
              <a:t>AT RISK </a:t>
            </a:r>
            <a:r>
              <a:rPr lang="en-US" sz="6700" dirty="0"/>
              <a:t/>
            </a:r>
            <a:br>
              <a:rPr lang="en-US" sz="6700" dirty="0"/>
            </a:br>
            <a:r>
              <a:rPr lang="en-US" sz="6700" dirty="0"/>
              <a:t/>
            </a:r>
            <a:br>
              <a:rPr lang="en-US" sz="6700" dirty="0"/>
            </a:br>
            <a:endParaRPr lang="en-US" sz="6700" dirty="0"/>
          </a:p>
        </p:txBody>
      </p:sp>
      <p:sp>
        <p:nvSpPr>
          <p:cNvPr id="5" name="Text Placeholder 4"/>
          <p:cNvSpPr>
            <a:spLocks noGrp="1"/>
          </p:cNvSpPr>
          <p:nvPr>
            <p:ph type="body" idx="1"/>
          </p:nvPr>
        </p:nvSpPr>
        <p:spPr/>
        <p:txBody>
          <a:bodyPr>
            <a:normAutofit/>
          </a:bodyPr>
          <a:lstStyle/>
          <a:p>
            <a:r>
              <a:rPr lang="en-US" sz="5400" dirty="0">
                <a:latin typeface="Bookman Old Style" panose="02050604050505020204" pitchFamily="18" charset="0"/>
                <a:ea typeface="BatangChe" panose="02030609000101010101" pitchFamily="49" charset="-127"/>
              </a:rPr>
              <a:t>APS/MCO TRAINING</a:t>
            </a:r>
          </a:p>
        </p:txBody>
      </p:sp>
      <p:pic>
        <p:nvPicPr>
          <p:cNvPr id="2" name="Picture 1"/>
          <p:cNvPicPr>
            <a:picLocks noChangeAspect="1"/>
          </p:cNvPicPr>
          <p:nvPr/>
        </p:nvPicPr>
        <p:blipFill>
          <a:blip r:embed="rId3"/>
          <a:stretch>
            <a:fillRect/>
          </a:stretch>
        </p:blipFill>
        <p:spPr>
          <a:xfrm>
            <a:off x="6458551" y="2722772"/>
            <a:ext cx="1642729" cy="1695720"/>
          </a:xfrm>
          <a:prstGeom prst="rect">
            <a:avLst/>
          </a:prstGeom>
        </p:spPr>
      </p:pic>
      <p:pic>
        <p:nvPicPr>
          <p:cNvPr id="6" name="Picture 5"/>
          <p:cNvPicPr>
            <a:picLocks noChangeAspect="1"/>
          </p:cNvPicPr>
          <p:nvPr/>
        </p:nvPicPr>
        <p:blipFill>
          <a:blip r:embed="rId4"/>
          <a:stretch>
            <a:fillRect/>
          </a:stretch>
        </p:blipFill>
        <p:spPr>
          <a:xfrm>
            <a:off x="822959" y="2833264"/>
            <a:ext cx="2182310" cy="1474735"/>
          </a:xfrm>
          <a:prstGeom prst="rect">
            <a:avLst/>
          </a:prstGeom>
        </p:spPr>
      </p:pic>
    </p:spTree>
    <p:extLst>
      <p:ext uri="{BB962C8B-B14F-4D97-AF65-F5344CB8AC3E}">
        <p14:creationId xmlns:p14="http://schemas.microsoft.com/office/powerpoint/2010/main" val="307529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995" y="937549"/>
            <a:ext cx="7886700" cy="1123530"/>
          </a:xfrm>
        </p:spPr>
        <p:txBody>
          <a:bodyPr>
            <a:normAutofit fontScale="90000"/>
          </a:bodyPr>
          <a:lstStyle/>
          <a:p>
            <a:r>
              <a:rPr lang="en-US" altLang="en-US" dirty="0">
                <a:solidFill>
                  <a:prstClr val="black"/>
                </a:solidFill>
                <a:cs typeface="Times New Roman" panose="02020603050405020304" pitchFamily="18" charset="0"/>
              </a:rPr>
              <a:t/>
            </a:r>
            <a:br>
              <a:rPr lang="en-US" altLang="en-US" dirty="0">
                <a:solidFill>
                  <a:prstClr val="black"/>
                </a:solidFill>
                <a:cs typeface="Times New Roman" panose="02020603050405020304" pitchFamily="18" charset="0"/>
              </a:rPr>
            </a:br>
            <a:endParaRPr lang="en-US" dirty="0"/>
          </a:p>
        </p:txBody>
      </p:sp>
      <p:pic>
        <p:nvPicPr>
          <p:cNvPr id="6" name="Picture 10" descr="6304364-683x102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9363" t="7928" r="7962" b="25917"/>
          <a:stretch>
            <a:fillRect/>
          </a:stretch>
        </p:blipFill>
        <p:spPr bwMode="auto">
          <a:xfrm>
            <a:off x="1687878" y="2546013"/>
            <a:ext cx="1364882" cy="184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644995" y="937549"/>
            <a:ext cx="7919390" cy="1176630"/>
          </a:xfrm>
          <a:prstGeom prst="rect">
            <a:avLst/>
          </a:prstGeom>
        </p:spPr>
      </p:pic>
      <p:pic>
        <p:nvPicPr>
          <p:cNvPr id="7" name="Picture 6" descr="4824674-800x5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08" y="2546013"/>
            <a:ext cx="12334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11951484-724x483"/>
          <p:cNvPicPr>
            <a:picLocks noChangeAspect="1" noChangeArrowheads="1"/>
          </p:cNvPicPr>
          <p:nvPr/>
        </p:nvPicPr>
        <p:blipFill>
          <a:blip r:embed="rId6" cstate="print">
            <a:extLst>
              <a:ext uri="{28A0092B-C50C-407E-A947-70E740481C1C}">
                <a14:useLocalDpi xmlns:a14="http://schemas.microsoft.com/office/drawing/2010/main" val="0"/>
              </a:ext>
            </a:extLst>
          </a:blip>
          <a:srcRect t="768"/>
          <a:stretch>
            <a:fillRect/>
          </a:stretch>
        </p:blipFill>
        <p:spPr bwMode="auto">
          <a:xfrm>
            <a:off x="4581619" y="2541399"/>
            <a:ext cx="1243014" cy="184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6294116-865x808"/>
          <p:cNvPicPr>
            <a:picLocks noChangeAspect="1" noChangeArrowheads="1"/>
          </p:cNvPicPr>
          <p:nvPr/>
        </p:nvPicPr>
        <p:blipFill>
          <a:blip r:embed="rId7" cstate="print">
            <a:extLst>
              <a:ext uri="{28A0092B-C50C-407E-A947-70E740481C1C}">
                <a14:useLocalDpi xmlns:a14="http://schemas.microsoft.com/office/drawing/2010/main" val="0"/>
              </a:ext>
            </a:extLst>
          </a:blip>
          <a:srcRect l="16599" t="4510" r="34898" b="31007"/>
          <a:stretch>
            <a:fillRect/>
          </a:stretch>
        </p:blipFill>
        <p:spPr bwMode="auto">
          <a:xfrm>
            <a:off x="5966155" y="2541399"/>
            <a:ext cx="1297781"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37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ABUSER TACTICS</a:t>
            </a:r>
            <a:endParaRPr lang="en-US" dirty="0"/>
          </a:p>
        </p:txBody>
      </p:sp>
      <p:pic>
        <p:nvPicPr>
          <p:cNvPr id="7" name="Content Placeholder 6"/>
          <p:cNvPicPr>
            <a:picLocks noGrp="1" noChangeAspect="1"/>
          </p:cNvPicPr>
          <p:nvPr>
            <p:ph idx="1"/>
          </p:nvPr>
        </p:nvPicPr>
        <p:blipFill>
          <a:blip r:embed="rId3"/>
          <a:stretch>
            <a:fillRect/>
          </a:stretch>
        </p:blipFill>
        <p:spPr>
          <a:xfrm>
            <a:off x="2119870" y="1495426"/>
            <a:ext cx="4904260" cy="4174750"/>
          </a:xfrm>
          <a:prstGeom prst="rect">
            <a:avLst/>
          </a:prstGeom>
        </p:spPr>
      </p:pic>
    </p:spTree>
    <p:extLst>
      <p:ext uri="{BB962C8B-B14F-4D97-AF65-F5344CB8AC3E}">
        <p14:creationId xmlns:p14="http://schemas.microsoft.com/office/powerpoint/2010/main" val="100356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br>
              <a:rPr lang="en-US" b="1" dirty="0"/>
            </a:br>
            <a:r>
              <a:rPr lang="en-US" b="1" dirty="0"/>
              <a:t/>
            </a:r>
            <a:br>
              <a:rPr lang="en-US" b="1" dirty="0"/>
            </a:b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3735" y="1987550"/>
            <a:ext cx="4529516" cy="3636108"/>
          </a:xfrm>
        </p:spPr>
      </p:pic>
      <p:sp>
        <p:nvSpPr>
          <p:cNvPr id="3" name="Rectangle 2"/>
          <p:cNvSpPr/>
          <p:nvPr/>
        </p:nvSpPr>
        <p:spPr>
          <a:xfrm>
            <a:off x="304801" y="517005"/>
            <a:ext cx="8295728" cy="1569660"/>
          </a:xfrm>
          <a:prstGeom prst="rect">
            <a:avLst/>
          </a:prstGeom>
        </p:spPr>
        <p:txBody>
          <a:bodyPr wrap="square">
            <a:spAutoFit/>
          </a:bodyPr>
          <a:lstStyle/>
          <a:p>
            <a:pPr algn="ctr"/>
            <a:r>
              <a:rPr lang="en-US" dirty="0"/>
              <a:t> </a:t>
            </a:r>
            <a:r>
              <a:rPr lang="en-US" sz="4800" dirty="0">
                <a:latin typeface="Bookman Old Style" panose="02050604050505020204" pitchFamily="18" charset="0"/>
              </a:rPr>
              <a:t>What Does an Adult/Elder </a:t>
            </a:r>
          </a:p>
          <a:p>
            <a:pPr algn="ctr"/>
            <a:r>
              <a:rPr lang="en-US" sz="4800" dirty="0">
                <a:latin typeface="Bookman Old Style" panose="02050604050505020204" pitchFamily="18" charset="0"/>
              </a:rPr>
              <a:t>At Risk look like?</a:t>
            </a:r>
          </a:p>
        </p:txBody>
      </p:sp>
    </p:spTree>
    <p:extLst>
      <p:ext uri="{BB962C8B-B14F-4D97-AF65-F5344CB8AC3E}">
        <p14:creationId xmlns:p14="http://schemas.microsoft.com/office/powerpoint/2010/main" val="168401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40659"/>
            <a:ext cx="7886700" cy="1705403"/>
          </a:xfrm>
        </p:spPr>
        <p:txBody>
          <a:bodyPr>
            <a:normAutofit/>
          </a:bodyPr>
          <a:lstStyle/>
          <a:p>
            <a:pPr algn="ctr" eaLnBrk="1" fontAlgn="auto" hangingPunct="1">
              <a:spcAft>
                <a:spcPts val="0"/>
              </a:spcAft>
              <a:defRPr/>
            </a:pPr>
            <a:r>
              <a:rPr lang="en-US" sz="3200" dirty="0">
                <a:cs typeface="Arial"/>
              </a:rPr>
              <a:t>SIGNS OF RISK</a:t>
            </a:r>
            <a:br>
              <a:rPr lang="en-US" sz="3200" dirty="0">
                <a:cs typeface="Arial"/>
              </a:rPr>
            </a:br>
            <a:r>
              <a:rPr lang="en-US" sz="3200" dirty="0">
                <a:cs typeface="Arial"/>
              </a:rPr>
              <a:t>PHYSICAL/MEDICAL FACTORS</a:t>
            </a:r>
          </a:p>
        </p:txBody>
      </p:sp>
      <p:sp>
        <p:nvSpPr>
          <p:cNvPr id="3" name="Content Placeholder 2"/>
          <p:cNvSpPr>
            <a:spLocks noGrp="1"/>
          </p:cNvSpPr>
          <p:nvPr>
            <p:ph idx="1"/>
          </p:nvPr>
        </p:nvSpPr>
        <p:spPr>
          <a:xfrm>
            <a:off x="628650" y="2046062"/>
            <a:ext cx="5772150" cy="3730270"/>
          </a:xfrm>
        </p:spPr>
        <p:txBody>
          <a:bodyPr rtlCol="0">
            <a:normAutofit fontScale="85000" lnSpcReduction="10000"/>
          </a:bodyPr>
          <a:lstStyle/>
          <a:p>
            <a:pPr eaLnBrk="1" fontAlgn="auto" hangingPunct="1">
              <a:spcAft>
                <a:spcPts val="0"/>
              </a:spcAft>
              <a:defRPr/>
            </a:pPr>
            <a:r>
              <a:rPr lang="en-US" sz="2400" dirty="0">
                <a:cs typeface="Arial"/>
              </a:rPr>
              <a:t>Unstable or change in Medical conditions, untreated illness</a:t>
            </a:r>
          </a:p>
          <a:p>
            <a:pPr eaLnBrk="1" fontAlgn="auto" hangingPunct="1">
              <a:spcAft>
                <a:spcPts val="0"/>
              </a:spcAft>
              <a:defRPr/>
            </a:pPr>
            <a:r>
              <a:rPr lang="en-US" sz="2400" dirty="0">
                <a:cs typeface="Arial"/>
              </a:rPr>
              <a:t>Multiple E.D., hospital visits, M.D. hopping</a:t>
            </a:r>
          </a:p>
          <a:p>
            <a:pPr eaLnBrk="1" fontAlgn="auto" hangingPunct="1">
              <a:spcAft>
                <a:spcPts val="0"/>
              </a:spcAft>
              <a:defRPr/>
            </a:pPr>
            <a:r>
              <a:rPr lang="en-US" sz="2400" dirty="0">
                <a:cs typeface="Arial"/>
              </a:rPr>
              <a:t>Lack of necessary equipment and medication</a:t>
            </a:r>
          </a:p>
          <a:p>
            <a:pPr eaLnBrk="1" fontAlgn="auto" hangingPunct="1">
              <a:spcAft>
                <a:spcPts val="0"/>
              </a:spcAft>
              <a:defRPr/>
            </a:pPr>
            <a:r>
              <a:rPr lang="en-US" sz="2400" dirty="0">
                <a:cs typeface="Arial"/>
              </a:rPr>
              <a:t>Inability to self manage medical condition</a:t>
            </a:r>
          </a:p>
          <a:p>
            <a:pPr eaLnBrk="1" fontAlgn="auto" hangingPunct="1">
              <a:spcAft>
                <a:spcPts val="0"/>
              </a:spcAft>
              <a:defRPr/>
            </a:pPr>
            <a:r>
              <a:rPr lang="en-US" sz="2400" dirty="0">
                <a:cs typeface="Arial"/>
              </a:rPr>
              <a:t>Unexplained or unreported injuries and falls</a:t>
            </a:r>
          </a:p>
          <a:p>
            <a:pPr eaLnBrk="1" fontAlgn="auto" hangingPunct="1">
              <a:spcAft>
                <a:spcPts val="0"/>
              </a:spcAft>
              <a:defRPr/>
            </a:pPr>
            <a:r>
              <a:rPr lang="en-US" sz="2400" dirty="0">
                <a:cs typeface="Arial"/>
              </a:rPr>
              <a:t>Poor hygiene, soiled clothes, matted hair</a:t>
            </a:r>
          </a:p>
          <a:p>
            <a:pPr eaLnBrk="1" fontAlgn="auto" hangingPunct="1">
              <a:spcAft>
                <a:spcPts val="0"/>
              </a:spcAft>
              <a:defRPr/>
            </a:pPr>
            <a:r>
              <a:rPr lang="en-US" sz="2400" dirty="0">
                <a:cs typeface="Arial"/>
              </a:rPr>
              <a:t>Open wounds, bedsores</a:t>
            </a:r>
          </a:p>
          <a:p>
            <a:pPr eaLnBrk="1" fontAlgn="auto" hangingPunct="1">
              <a:spcAft>
                <a:spcPts val="0"/>
              </a:spcAft>
              <a:defRPr/>
            </a:pPr>
            <a:endParaRPr lang="en-US" dirty="0">
              <a:cs typeface="Arial"/>
            </a:endParaRPr>
          </a:p>
          <a:p>
            <a:pPr eaLnBrk="1" fontAlgn="auto" hangingPunct="1">
              <a:spcAft>
                <a:spcPts val="0"/>
              </a:spcAft>
              <a:defRPr/>
            </a:pPr>
            <a:endParaRPr lang="en-US" dirty="0">
              <a:cs typeface="Arial"/>
            </a:endParaRPr>
          </a:p>
          <a:p>
            <a:pPr eaLnBrk="1" fontAlgn="auto" hangingPunct="1">
              <a:spcAft>
                <a:spcPts val="0"/>
              </a:spcAft>
              <a:defRPr/>
            </a:pPr>
            <a:endParaRPr lang="en-US" dirty="0">
              <a:cs typeface="Arial"/>
            </a:endParaRPr>
          </a:p>
          <a:p>
            <a:pPr eaLnBrk="1" fontAlgn="auto" hangingPunct="1">
              <a:spcAft>
                <a:spcPts val="0"/>
              </a:spcAft>
              <a:defRPr/>
            </a:pPr>
            <a:endParaRPr lang="en-US" dirty="0">
              <a:cs typeface="Arial"/>
            </a:endParaRPr>
          </a:p>
        </p:txBody>
      </p:sp>
      <p:pic>
        <p:nvPicPr>
          <p:cNvPr id="4" name="Picture 3"/>
          <p:cNvPicPr>
            <a:picLocks noChangeAspect="1"/>
          </p:cNvPicPr>
          <p:nvPr/>
        </p:nvPicPr>
        <p:blipFill>
          <a:blip r:embed="rId3"/>
          <a:stretch>
            <a:fillRect/>
          </a:stretch>
        </p:blipFill>
        <p:spPr>
          <a:xfrm>
            <a:off x="6222380" y="2364059"/>
            <a:ext cx="2689301" cy="2207941"/>
          </a:xfrm>
          <a:prstGeom prst="rect">
            <a:avLst/>
          </a:prstGeom>
        </p:spPr>
      </p:pic>
    </p:spTree>
    <p:extLst>
      <p:ext uri="{BB962C8B-B14F-4D97-AF65-F5344CB8AC3E}">
        <p14:creationId xmlns:p14="http://schemas.microsoft.com/office/powerpoint/2010/main" val="350066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4" y="388466"/>
            <a:ext cx="7918450" cy="1102685"/>
          </a:xfrm>
        </p:spPr>
        <p:txBody>
          <a:bodyPr>
            <a:normAutofit/>
          </a:bodyPr>
          <a:lstStyle/>
          <a:p>
            <a:pPr algn="ctr" eaLnBrk="1" fontAlgn="auto" hangingPunct="1">
              <a:spcAft>
                <a:spcPts val="0"/>
              </a:spcAft>
              <a:defRPr/>
            </a:pPr>
            <a:r>
              <a:rPr lang="en-US" sz="3200" dirty="0">
                <a:cs typeface="Arial"/>
              </a:rPr>
              <a:t>SIGNS OF RISK</a:t>
            </a:r>
            <a:br>
              <a:rPr lang="en-US" sz="3200" dirty="0">
                <a:cs typeface="Arial"/>
              </a:rPr>
            </a:br>
            <a:r>
              <a:rPr lang="en-US" sz="3200" dirty="0">
                <a:cs typeface="Arial"/>
              </a:rPr>
              <a:t>ENVIRONMENTAL FACTORS</a:t>
            </a:r>
          </a:p>
        </p:txBody>
      </p:sp>
      <p:sp>
        <p:nvSpPr>
          <p:cNvPr id="3" name="Content Placeholder 2"/>
          <p:cNvSpPr>
            <a:spLocks noGrp="1"/>
          </p:cNvSpPr>
          <p:nvPr>
            <p:ph idx="1"/>
          </p:nvPr>
        </p:nvSpPr>
        <p:spPr>
          <a:xfrm>
            <a:off x="420757" y="1938035"/>
            <a:ext cx="6480736" cy="3424237"/>
          </a:xfrm>
        </p:spPr>
        <p:txBody>
          <a:bodyPr rtlCol="0">
            <a:normAutofit/>
          </a:bodyPr>
          <a:lstStyle/>
          <a:p>
            <a:pPr eaLnBrk="1" fontAlgn="auto" hangingPunct="1">
              <a:spcAft>
                <a:spcPts val="0"/>
              </a:spcAft>
              <a:defRPr/>
            </a:pPr>
            <a:r>
              <a:rPr lang="en-US" sz="2200" dirty="0">
                <a:cs typeface="Arial"/>
              </a:rPr>
              <a:t>Unsanitary environment, infestation</a:t>
            </a:r>
          </a:p>
          <a:p>
            <a:pPr eaLnBrk="1" fontAlgn="auto" hangingPunct="1">
              <a:spcAft>
                <a:spcPts val="0"/>
              </a:spcAft>
              <a:defRPr/>
            </a:pPr>
            <a:r>
              <a:rPr lang="en-US" sz="2200" dirty="0">
                <a:cs typeface="Arial"/>
              </a:rPr>
              <a:t>Unsafe hoarding, blocked exits, no clear pathways</a:t>
            </a:r>
          </a:p>
          <a:p>
            <a:pPr eaLnBrk="1" fontAlgn="auto" hangingPunct="1">
              <a:spcAft>
                <a:spcPts val="0"/>
              </a:spcAft>
              <a:defRPr/>
            </a:pPr>
            <a:r>
              <a:rPr lang="en-US" sz="2200" dirty="0">
                <a:cs typeface="Arial"/>
              </a:rPr>
              <a:t>Inadequate: lighting, space, heating or cooling, running water</a:t>
            </a:r>
          </a:p>
          <a:p>
            <a:pPr eaLnBrk="1" fontAlgn="auto" hangingPunct="1">
              <a:spcAft>
                <a:spcPts val="0"/>
              </a:spcAft>
              <a:defRPr/>
            </a:pPr>
            <a:r>
              <a:rPr lang="en-US" sz="2200" dirty="0">
                <a:cs typeface="Arial"/>
              </a:rPr>
              <a:t>Moldy food or a lack of food</a:t>
            </a:r>
          </a:p>
          <a:p>
            <a:pPr eaLnBrk="1" fontAlgn="auto" hangingPunct="1">
              <a:spcAft>
                <a:spcPts val="0"/>
              </a:spcAft>
              <a:defRPr/>
            </a:pPr>
            <a:r>
              <a:rPr lang="en-US" sz="2200" dirty="0">
                <a:cs typeface="Arial"/>
              </a:rPr>
              <a:t>Imminent safety issues such as broken doors or windows, structural problems</a:t>
            </a:r>
          </a:p>
          <a:p>
            <a:pPr marL="0" indent="0" eaLnBrk="1" fontAlgn="auto" hangingPunct="1">
              <a:spcAft>
                <a:spcPts val="0"/>
              </a:spcAft>
              <a:buFont typeface="Arial" panose="020B0604020202020204" pitchFamily="34"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264" y="1491151"/>
            <a:ext cx="2053279" cy="23012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492" y="3987665"/>
            <a:ext cx="2128036" cy="1814853"/>
          </a:xfrm>
          <a:prstGeom prst="rect">
            <a:avLst/>
          </a:prstGeom>
        </p:spPr>
      </p:pic>
    </p:spTree>
    <p:extLst>
      <p:ext uri="{BB962C8B-B14F-4D97-AF65-F5344CB8AC3E}">
        <p14:creationId xmlns:p14="http://schemas.microsoft.com/office/powerpoint/2010/main" val="172626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627529"/>
            <a:ext cx="7918450" cy="1396422"/>
          </a:xfrm>
        </p:spPr>
        <p:txBody>
          <a:bodyPr>
            <a:normAutofit/>
          </a:bodyPr>
          <a:lstStyle/>
          <a:p>
            <a:pPr algn="ctr" eaLnBrk="1" fontAlgn="auto" hangingPunct="1">
              <a:spcAft>
                <a:spcPts val="0"/>
              </a:spcAft>
              <a:defRPr/>
            </a:pPr>
            <a:r>
              <a:rPr lang="en-US" sz="3200" dirty="0">
                <a:cs typeface="Arial"/>
              </a:rPr>
              <a:t>SIGNS OF RISK</a:t>
            </a:r>
            <a:br>
              <a:rPr lang="en-US" sz="3200" dirty="0">
                <a:cs typeface="Arial"/>
              </a:rPr>
            </a:br>
            <a:r>
              <a:rPr lang="en-US" sz="3200" dirty="0">
                <a:cs typeface="Arial"/>
              </a:rPr>
              <a:t>SOCIAL/BEHAVIORAL FACTORS</a:t>
            </a:r>
          </a:p>
        </p:txBody>
      </p:sp>
      <p:sp>
        <p:nvSpPr>
          <p:cNvPr id="7" name="Content Placeholder 6"/>
          <p:cNvSpPr>
            <a:spLocks noGrp="1"/>
          </p:cNvSpPr>
          <p:nvPr>
            <p:ph idx="1"/>
          </p:nvPr>
        </p:nvSpPr>
        <p:spPr>
          <a:xfrm>
            <a:off x="685800" y="2185638"/>
            <a:ext cx="7967870" cy="3524045"/>
          </a:xfrm>
        </p:spPr>
        <p:txBody>
          <a:bodyPr rtlCol="0">
            <a:normAutofit fontScale="25000" lnSpcReduction="20000"/>
          </a:bodyPr>
          <a:lstStyle/>
          <a:p>
            <a:pPr eaLnBrk="1" fontAlgn="auto" hangingPunct="1">
              <a:spcAft>
                <a:spcPts val="0"/>
              </a:spcAft>
              <a:defRPr/>
            </a:pPr>
            <a:r>
              <a:rPr lang="en-US" sz="8000" dirty="0">
                <a:cs typeface="Arial"/>
              </a:rPr>
              <a:t>Client’s support system: inadequate, abusive, isolating, ”New Friends”</a:t>
            </a:r>
          </a:p>
          <a:p>
            <a:pPr eaLnBrk="1" fontAlgn="auto" hangingPunct="1">
              <a:spcAft>
                <a:spcPts val="0"/>
              </a:spcAft>
              <a:defRPr/>
            </a:pPr>
            <a:r>
              <a:rPr lang="en-US" sz="8000" dirty="0">
                <a:cs typeface="Arial"/>
              </a:rPr>
              <a:t>Past reports of abuse</a:t>
            </a:r>
          </a:p>
          <a:p>
            <a:pPr eaLnBrk="1" fontAlgn="auto" hangingPunct="1">
              <a:spcAft>
                <a:spcPts val="0"/>
              </a:spcAft>
              <a:defRPr/>
            </a:pPr>
            <a:r>
              <a:rPr lang="en-US" sz="8000" dirty="0">
                <a:cs typeface="Arial"/>
              </a:rPr>
              <a:t>Lack of ability or willingness to access needed support and services</a:t>
            </a:r>
          </a:p>
          <a:p>
            <a:pPr eaLnBrk="1" fontAlgn="auto" hangingPunct="1">
              <a:spcAft>
                <a:spcPts val="0"/>
              </a:spcAft>
              <a:defRPr/>
            </a:pPr>
            <a:r>
              <a:rPr lang="en-US" sz="8000" dirty="0">
                <a:cs typeface="Arial"/>
              </a:rPr>
              <a:t>Refusal or obstruction of needed services and supports</a:t>
            </a:r>
          </a:p>
          <a:p>
            <a:pPr>
              <a:defRPr/>
            </a:pPr>
            <a:r>
              <a:rPr lang="en-US" sz="8000" dirty="0">
                <a:cs typeface="Arial"/>
              </a:rPr>
              <a:t>Wandering</a:t>
            </a:r>
          </a:p>
          <a:p>
            <a:pPr>
              <a:defRPr/>
            </a:pPr>
            <a:r>
              <a:rPr lang="en-US" sz="8000" dirty="0">
                <a:cs typeface="Arial"/>
              </a:rPr>
              <a:t>Change in behavior</a:t>
            </a:r>
          </a:p>
          <a:p>
            <a:pPr>
              <a:defRPr/>
            </a:pPr>
            <a:r>
              <a:rPr lang="en-US" sz="8000" dirty="0">
                <a:cs typeface="Arial"/>
              </a:rPr>
              <a:t>Fearful, anxious, depression, loss of engagement</a:t>
            </a:r>
          </a:p>
          <a:p>
            <a:pPr>
              <a:defRPr/>
            </a:pPr>
            <a:r>
              <a:rPr lang="en-US" sz="8000" dirty="0">
                <a:cs typeface="Arial"/>
              </a:rPr>
              <a:t>Inability to execute plans, problems with executive functioning, cognitive deficits, memory loss</a:t>
            </a:r>
          </a:p>
          <a:p>
            <a:pPr>
              <a:defRPr/>
            </a:pPr>
            <a:endParaRPr lang="en-US" sz="8800" dirty="0">
              <a:cs typeface="Arial"/>
            </a:endParaRPr>
          </a:p>
          <a:p>
            <a:pPr>
              <a:defRPr/>
            </a:pPr>
            <a:endParaRPr lang="en-US" sz="8800" dirty="0">
              <a:solidFill>
                <a:srgbClr val="FF0000"/>
              </a:solidFill>
              <a:cs typeface="Arial"/>
            </a:endParaRPr>
          </a:p>
          <a:p>
            <a:pPr marL="0" indent="0" eaLnBrk="1" fontAlgn="auto" hangingPunct="1">
              <a:spcAft>
                <a:spcPts val="0"/>
              </a:spcAft>
              <a:buNone/>
              <a:defRPr/>
            </a:pPr>
            <a:endParaRPr lang="en-US" dirty="0">
              <a:cs typeface="Arial"/>
            </a:endParaRP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402867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313" y="500062"/>
            <a:ext cx="8256104" cy="1129955"/>
          </a:xfrm>
        </p:spPr>
        <p:txBody>
          <a:bodyPr>
            <a:normAutofit/>
          </a:bodyPr>
          <a:lstStyle/>
          <a:p>
            <a:pPr algn="ctr"/>
            <a:r>
              <a:rPr lang="en-US" altLang="en-US" sz="3200" dirty="0"/>
              <a:t>SIGNS OF RISK </a:t>
            </a:r>
            <a:br>
              <a:rPr lang="en-US" altLang="en-US" sz="3200" dirty="0"/>
            </a:br>
            <a:r>
              <a:rPr lang="en-US" altLang="en-US" sz="3200" dirty="0"/>
              <a:t>FINANCIAL EXPLOITATION  </a:t>
            </a:r>
            <a:endParaRPr lang="en-US" sz="3200" dirty="0"/>
          </a:p>
        </p:txBody>
      </p:sp>
      <p:sp>
        <p:nvSpPr>
          <p:cNvPr id="5" name="Content Placeholder 4"/>
          <p:cNvSpPr>
            <a:spLocks noGrp="1"/>
          </p:cNvSpPr>
          <p:nvPr>
            <p:ph sz="half" idx="2"/>
          </p:nvPr>
        </p:nvSpPr>
        <p:spPr>
          <a:xfrm>
            <a:off x="5072271" y="1825625"/>
            <a:ext cx="4137991" cy="4098097"/>
          </a:xfrm>
        </p:spPr>
        <p:txBody>
          <a:bodyPr>
            <a:normAutofit/>
          </a:bodyPr>
          <a:lstStyle/>
          <a:p>
            <a:pPr>
              <a:lnSpc>
                <a:spcPct val="80000"/>
              </a:lnSpc>
              <a:spcBef>
                <a:spcPct val="50000"/>
              </a:spcBef>
              <a:buFontTx/>
              <a:buChar char="•"/>
            </a:pPr>
            <a:r>
              <a:rPr lang="en-US" altLang="en-US" sz="2000" dirty="0"/>
              <a:t>Sudden increases in debt</a:t>
            </a:r>
          </a:p>
          <a:p>
            <a:pPr>
              <a:lnSpc>
                <a:spcPct val="80000"/>
              </a:lnSpc>
              <a:spcBef>
                <a:spcPct val="50000"/>
              </a:spcBef>
              <a:buFontTx/>
              <a:buChar char="•"/>
            </a:pPr>
            <a:r>
              <a:rPr lang="en-US" altLang="en-US" sz="2000" dirty="0"/>
              <a:t>Changes in spending pattern</a:t>
            </a:r>
          </a:p>
          <a:p>
            <a:pPr>
              <a:lnSpc>
                <a:spcPct val="80000"/>
              </a:lnSpc>
              <a:spcBef>
                <a:spcPct val="50000"/>
              </a:spcBef>
              <a:buFontTx/>
              <a:buChar char="•"/>
            </a:pPr>
            <a:r>
              <a:rPr lang="en-US" sz="2000" dirty="0"/>
              <a:t>Changes to will, documents</a:t>
            </a:r>
          </a:p>
          <a:p>
            <a:pPr>
              <a:lnSpc>
                <a:spcPct val="80000"/>
              </a:lnSpc>
              <a:spcBef>
                <a:spcPct val="50000"/>
              </a:spcBef>
              <a:buFontTx/>
              <a:buChar char="•"/>
            </a:pPr>
            <a:r>
              <a:rPr lang="en-US" sz="2000" dirty="0"/>
              <a:t>Taking out credit</a:t>
            </a:r>
          </a:p>
          <a:p>
            <a:pPr>
              <a:lnSpc>
                <a:spcPct val="80000"/>
              </a:lnSpc>
              <a:spcBef>
                <a:spcPct val="50000"/>
              </a:spcBef>
              <a:buFontTx/>
              <a:buChar char="•"/>
            </a:pPr>
            <a:r>
              <a:rPr lang="en-US" sz="2000" dirty="0"/>
              <a:t>Cashing out insurance, annuities</a:t>
            </a:r>
          </a:p>
          <a:p>
            <a:pPr>
              <a:lnSpc>
                <a:spcPct val="80000"/>
              </a:lnSpc>
              <a:spcBef>
                <a:spcPct val="50000"/>
              </a:spcBef>
              <a:buFontTx/>
              <a:buChar char="•"/>
            </a:pPr>
            <a:r>
              <a:rPr lang="en-US" sz="2000" dirty="0"/>
              <a:t>Changing POAs, esp. financial</a:t>
            </a:r>
          </a:p>
          <a:p>
            <a:pPr>
              <a:lnSpc>
                <a:spcPct val="80000"/>
              </a:lnSpc>
              <a:spcBef>
                <a:spcPct val="50000"/>
              </a:spcBef>
              <a:buFontTx/>
              <a:buChar char="•"/>
            </a:pPr>
            <a:r>
              <a:rPr lang="en-US" sz="2000" dirty="0"/>
              <a:t>Personal funds not available</a:t>
            </a:r>
          </a:p>
          <a:p>
            <a:pPr>
              <a:lnSpc>
                <a:spcPct val="80000"/>
              </a:lnSpc>
              <a:spcBef>
                <a:spcPct val="50000"/>
              </a:spcBef>
              <a:buFontTx/>
              <a:buChar char="•"/>
            </a:pPr>
            <a:endParaRPr lang="en-US" dirty="0"/>
          </a:p>
        </p:txBody>
      </p:sp>
      <p:sp>
        <p:nvSpPr>
          <p:cNvPr id="3" name="Content Placeholder 2"/>
          <p:cNvSpPr>
            <a:spLocks noGrp="1"/>
          </p:cNvSpPr>
          <p:nvPr>
            <p:ph sz="half" idx="1"/>
          </p:nvPr>
        </p:nvSpPr>
        <p:spPr>
          <a:xfrm>
            <a:off x="384313" y="1825625"/>
            <a:ext cx="3867150" cy="4098097"/>
          </a:xfrm>
        </p:spPr>
        <p:txBody>
          <a:bodyPr>
            <a:normAutofit/>
          </a:bodyPr>
          <a:lstStyle/>
          <a:p>
            <a:pPr>
              <a:lnSpc>
                <a:spcPct val="80000"/>
              </a:lnSpc>
              <a:spcBef>
                <a:spcPct val="50000"/>
              </a:spcBef>
              <a:buFontTx/>
              <a:buChar char="•"/>
            </a:pPr>
            <a:r>
              <a:rPr lang="en-US" altLang="en-US" sz="2000" dirty="0"/>
              <a:t>Use of ATM machines by someone other than client or checks made out to cash</a:t>
            </a:r>
          </a:p>
          <a:p>
            <a:pPr>
              <a:lnSpc>
                <a:spcPct val="80000"/>
              </a:lnSpc>
              <a:spcBef>
                <a:spcPct val="50000"/>
              </a:spcBef>
              <a:buFontTx/>
              <a:buChar char="•"/>
            </a:pPr>
            <a:r>
              <a:rPr lang="en-US" altLang="en-US" sz="2000" dirty="0"/>
              <a:t>Bank statements, canceled checks no longer sent to elder's home</a:t>
            </a:r>
          </a:p>
          <a:p>
            <a:pPr>
              <a:lnSpc>
                <a:spcPct val="80000"/>
              </a:lnSpc>
              <a:spcBef>
                <a:spcPct val="50000"/>
              </a:spcBef>
              <a:buFontTx/>
              <a:buChar char="•"/>
            </a:pPr>
            <a:r>
              <a:rPr lang="en-US" altLang="en-US" sz="2000" dirty="0"/>
              <a:t>Recent change in the title of a house, Quit Claim deed</a:t>
            </a:r>
          </a:p>
          <a:p>
            <a:pPr>
              <a:lnSpc>
                <a:spcPct val="80000"/>
              </a:lnSpc>
              <a:spcBef>
                <a:spcPct val="50000"/>
              </a:spcBef>
              <a:buFontTx/>
              <a:buChar char="•"/>
            </a:pPr>
            <a:r>
              <a:rPr lang="en-US" altLang="en-US" sz="2000" dirty="0"/>
              <a:t>Past due accounts</a:t>
            </a:r>
          </a:p>
          <a:p>
            <a:r>
              <a:rPr lang="en-US" sz="2000" dirty="0"/>
              <a:t>Cut off notices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7352"/>
          <a:stretch/>
        </p:blipFill>
        <p:spPr>
          <a:xfrm>
            <a:off x="3696792" y="4007195"/>
            <a:ext cx="1375479" cy="1484630"/>
          </a:xfrm>
          <a:prstGeom prst="rect">
            <a:avLst/>
          </a:prstGeom>
        </p:spPr>
      </p:pic>
    </p:spTree>
    <p:extLst>
      <p:ext uri="{BB962C8B-B14F-4D97-AF65-F5344CB8AC3E}">
        <p14:creationId xmlns:p14="http://schemas.microsoft.com/office/powerpoint/2010/main" val="299811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OTHER WAYS VULNERABLE ADULTS ARE EXPLOITED </a:t>
            </a:r>
          </a:p>
        </p:txBody>
      </p:sp>
      <p:sp>
        <p:nvSpPr>
          <p:cNvPr id="3" name="Content Placeholder 2"/>
          <p:cNvSpPr>
            <a:spLocks noGrp="1"/>
          </p:cNvSpPr>
          <p:nvPr>
            <p:ph sz="half" idx="1"/>
          </p:nvPr>
        </p:nvSpPr>
        <p:spPr>
          <a:xfrm>
            <a:off x="628650" y="1581077"/>
            <a:ext cx="3867150" cy="4351338"/>
          </a:xfrm>
        </p:spPr>
        <p:txBody>
          <a:bodyPr>
            <a:normAutofit/>
          </a:bodyPr>
          <a:lstStyle/>
          <a:p>
            <a:pPr marL="0" indent="0">
              <a:buNone/>
            </a:pPr>
            <a:r>
              <a:rPr lang="en-US" sz="2200" dirty="0"/>
              <a:t>Scams can be initiated in the following ways: </a:t>
            </a:r>
          </a:p>
          <a:p>
            <a:r>
              <a:rPr lang="en-US" sz="2200" dirty="0"/>
              <a:t>Phone Calls</a:t>
            </a:r>
          </a:p>
          <a:p>
            <a:r>
              <a:rPr lang="en-US" sz="2200" dirty="0"/>
              <a:t>Home Visitors</a:t>
            </a:r>
          </a:p>
          <a:p>
            <a:r>
              <a:rPr lang="en-US" sz="2200" dirty="0"/>
              <a:t>Email communication</a:t>
            </a:r>
          </a:p>
          <a:p>
            <a:r>
              <a:rPr lang="en-US" sz="2200" dirty="0"/>
              <a:t>Mail </a:t>
            </a:r>
          </a:p>
          <a:p>
            <a:pPr marL="0" indent="0">
              <a:buNone/>
            </a:pPr>
            <a:endParaRPr lang="en-US" dirty="0"/>
          </a:p>
        </p:txBody>
      </p:sp>
      <p:sp>
        <p:nvSpPr>
          <p:cNvPr id="4" name="Content Placeholder 3"/>
          <p:cNvSpPr>
            <a:spLocks noGrp="1"/>
          </p:cNvSpPr>
          <p:nvPr>
            <p:ph sz="half" idx="2"/>
          </p:nvPr>
        </p:nvSpPr>
        <p:spPr>
          <a:xfrm>
            <a:off x="4626934" y="1581077"/>
            <a:ext cx="4517065" cy="4351338"/>
          </a:xfrm>
        </p:spPr>
        <p:txBody>
          <a:bodyPr>
            <a:normAutofit/>
          </a:bodyPr>
          <a:lstStyle/>
          <a:p>
            <a:pPr marL="0" indent="0">
              <a:buNone/>
            </a:pPr>
            <a:r>
              <a:rPr lang="en-US" sz="2200" dirty="0"/>
              <a:t>Types of Scams</a:t>
            </a:r>
          </a:p>
          <a:p>
            <a:r>
              <a:rPr lang="en-US" sz="2200" dirty="0"/>
              <a:t>Impersonating child/grandchild send money</a:t>
            </a:r>
          </a:p>
          <a:p>
            <a:r>
              <a:rPr lang="en-US" sz="2200" dirty="0"/>
              <a:t>IRS scam</a:t>
            </a:r>
          </a:p>
          <a:p>
            <a:r>
              <a:rPr lang="en-US" sz="2200" dirty="0"/>
              <a:t>Lottery scams</a:t>
            </a:r>
          </a:p>
          <a:p>
            <a:r>
              <a:rPr lang="en-US" sz="2200" dirty="0"/>
              <a:t>Sweet heart or internet scams</a:t>
            </a:r>
          </a:p>
          <a:p>
            <a:r>
              <a:rPr lang="en-US" sz="2200" dirty="0"/>
              <a:t>Home Repair</a:t>
            </a:r>
          </a:p>
          <a:p>
            <a:r>
              <a:rPr lang="en-US" sz="2200" dirty="0"/>
              <a:t>Medicare, benefits scam</a:t>
            </a:r>
          </a:p>
          <a:p>
            <a:r>
              <a:rPr lang="en-US" sz="2200" dirty="0"/>
              <a:t>Computer</a:t>
            </a:r>
          </a:p>
          <a:p>
            <a:endParaRPr lang="en-US" dirty="0"/>
          </a:p>
          <a:p>
            <a:endParaRPr lang="en-US" dirty="0"/>
          </a:p>
        </p:txBody>
      </p:sp>
    </p:spTree>
    <p:extLst>
      <p:ext uri="{BB962C8B-B14F-4D97-AF65-F5344CB8AC3E}">
        <p14:creationId xmlns:p14="http://schemas.microsoft.com/office/powerpoint/2010/main" val="2750935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28316"/>
            <a:ext cx="8153400" cy="1325563"/>
          </a:xfrm>
        </p:spPr>
        <p:txBody>
          <a:bodyPr>
            <a:normAutofit/>
          </a:bodyPr>
          <a:lstStyle/>
          <a:p>
            <a:pPr algn="ctr"/>
            <a:r>
              <a:rPr lang="en-US" sz="3200" dirty="0"/>
              <a:t>CONTRIBUTING FACTORS OF RISK:</a:t>
            </a:r>
          </a:p>
        </p:txBody>
      </p:sp>
      <p:sp>
        <p:nvSpPr>
          <p:cNvPr id="3" name="Content Placeholder 2"/>
          <p:cNvSpPr>
            <a:spLocks noGrp="1"/>
          </p:cNvSpPr>
          <p:nvPr>
            <p:ph idx="1"/>
          </p:nvPr>
        </p:nvSpPr>
        <p:spPr>
          <a:xfrm>
            <a:off x="514350" y="1539875"/>
            <a:ext cx="8343900" cy="4351338"/>
          </a:xfrm>
        </p:spPr>
        <p:txBody>
          <a:bodyPr>
            <a:normAutofit/>
          </a:bodyPr>
          <a:lstStyle/>
          <a:p>
            <a:r>
              <a:rPr lang="en-US" sz="2400" dirty="0"/>
              <a:t>Denial of situation</a:t>
            </a:r>
          </a:p>
          <a:p>
            <a:r>
              <a:rPr lang="en-US" sz="2400" dirty="0"/>
              <a:t>Lack of planning</a:t>
            </a:r>
          </a:p>
          <a:p>
            <a:r>
              <a:rPr lang="en-US" sz="2400" dirty="0"/>
              <a:t>Change in environmental condition</a:t>
            </a:r>
          </a:p>
          <a:p>
            <a:r>
              <a:rPr lang="en-US" sz="2400" dirty="0"/>
              <a:t>Change in cognitive status, </a:t>
            </a:r>
            <a:r>
              <a:rPr lang="en-US" sz="2400" dirty="0" err="1"/>
              <a:t>ie</a:t>
            </a:r>
            <a:r>
              <a:rPr lang="en-US" sz="2400" dirty="0"/>
              <a:t>: progressing dementia</a:t>
            </a:r>
          </a:p>
          <a:p>
            <a:r>
              <a:rPr lang="en-US" sz="2400" dirty="0"/>
              <a:t>Change in medical/physical condition.  Lack of medical follow up</a:t>
            </a:r>
          </a:p>
          <a:p>
            <a:r>
              <a:rPr lang="en-US" sz="2400" dirty="0"/>
              <a:t>Lack of knowledge</a:t>
            </a:r>
          </a:p>
          <a:p>
            <a:r>
              <a:rPr lang="en-US" sz="2400" dirty="0"/>
              <a:t>Resistive to assistance or outside intervention</a:t>
            </a:r>
          </a:p>
          <a:p>
            <a:r>
              <a:rPr lang="en-US" sz="2400" dirty="0"/>
              <a:t>Need/desire for social and emotional connections</a:t>
            </a:r>
          </a:p>
        </p:txBody>
      </p:sp>
    </p:spTree>
    <p:extLst>
      <p:ext uri="{BB962C8B-B14F-4D97-AF65-F5344CB8AC3E}">
        <p14:creationId xmlns:p14="http://schemas.microsoft.com/office/powerpoint/2010/main" val="63101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WHEN RISK IS IDENTIFIED</a:t>
            </a:r>
          </a:p>
        </p:txBody>
      </p:sp>
      <p:sp>
        <p:nvSpPr>
          <p:cNvPr id="3" name="Content Placeholder 2"/>
          <p:cNvSpPr>
            <a:spLocks noGrp="1"/>
          </p:cNvSpPr>
          <p:nvPr>
            <p:ph idx="1"/>
          </p:nvPr>
        </p:nvSpPr>
        <p:spPr>
          <a:xfrm>
            <a:off x="628650" y="1455556"/>
            <a:ext cx="7886700" cy="4486275"/>
          </a:xfrm>
        </p:spPr>
        <p:txBody>
          <a:bodyPr>
            <a:normAutofit lnSpcReduction="10000"/>
          </a:bodyPr>
          <a:lstStyle/>
          <a:p>
            <a:r>
              <a:rPr lang="en-US" sz="2200" dirty="0" smtClean="0">
                <a:cs typeface="Arial"/>
              </a:rPr>
              <a:t>Have you reviewed </a:t>
            </a:r>
            <a:r>
              <a:rPr lang="en-US" sz="2200" dirty="0">
                <a:cs typeface="Arial"/>
              </a:rPr>
              <a:t>current MCP and Services</a:t>
            </a:r>
          </a:p>
          <a:p>
            <a:r>
              <a:rPr lang="en-US" sz="2200" dirty="0" smtClean="0">
                <a:cs typeface="Arial"/>
              </a:rPr>
              <a:t>Have you explored the need for </a:t>
            </a:r>
            <a:endParaRPr lang="en-US" sz="2200" dirty="0">
              <a:cs typeface="Arial"/>
            </a:endParaRPr>
          </a:p>
          <a:p>
            <a:pPr lvl="1"/>
            <a:r>
              <a:rPr lang="en-US" sz="2200" dirty="0">
                <a:cs typeface="Arial"/>
              </a:rPr>
              <a:t>Behavior Support Plan, Behavior Intervention Plan, Restrictive Measures, Rights </a:t>
            </a:r>
            <a:r>
              <a:rPr lang="en-US" sz="2200" dirty="0" smtClean="0">
                <a:cs typeface="Arial"/>
              </a:rPr>
              <a:t>Limitation</a:t>
            </a:r>
            <a:endParaRPr lang="en-US" sz="2200" dirty="0">
              <a:cs typeface="Arial"/>
            </a:endParaRPr>
          </a:p>
          <a:p>
            <a:r>
              <a:rPr lang="en-US" sz="2200" dirty="0" smtClean="0">
                <a:cs typeface="Arial"/>
              </a:rPr>
              <a:t>Is Member </a:t>
            </a:r>
            <a:r>
              <a:rPr lang="en-US" sz="2200" dirty="0">
                <a:cs typeface="Arial"/>
              </a:rPr>
              <a:t>education related to risk and decision </a:t>
            </a:r>
            <a:r>
              <a:rPr lang="en-US" sz="2200" dirty="0" smtClean="0">
                <a:cs typeface="Arial"/>
              </a:rPr>
              <a:t>making a viable option,</a:t>
            </a:r>
            <a:endParaRPr lang="en-US" sz="2200" dirty="0">
              <a:cs typeface="Arial"/>
            </a:endParaRPr>
          </a:p>
          <a:p>
            <a:pPr lvl="1"/>
            <a:r>
              <a:rPr lang="en-US" sz="2200" dirty="0">
                <a:cs typeface="Arial"/>
              </a:rPr>
              <a:t>Risk agreement worksheet				</a:t>
            </a:r>
          </a:p>
          <a:p>
            <a:r>
              <a:rPr lang="en-US" sz="2200" dirty="0" smtClean="0">
                <a:cs typeface="Arial"/>
              </a:rPr>
              <a:t>Is there a substitute decision maker</a:t>
            </a:r>
            <a:endParaRPr lang="en-US" sz="2200" dirty="0">
              <a:cs typeface="Arial"/>
            </a:endParaRPr>
          </a:p>
          <a:p>
            <a:r>
              <a:rPr lang="en-US" sz="2200" dirty="0" smtClean="0">
                <a:cs typeface="Arial"/>
              </a:rPr>
              <a:t>Will an increase in contact mitigate risk</a:t>
            </a:r>
            <a:endParaRPr lang="en-US" sz="2200" dirty="0">
              <a:cs typeface="Arial"/>
            </a:endParaRPr>
          </a:p>
          <a:p>
            <a:r>
              <a:rPr lang="en-US" sz="2200" dirty="0" smtClean="0">
                <a:cs typeface="Arial"/>
              </a:rPr>
              <a:t>Have you consulted </a:t>
            </a:r>
            <a:r>
              <a:rPr lang="en-US" sz="2200" dirty="0">
                <a:cs typeface="Arial"/>
              </a:rPr>
              <a:t>with </a:t>
            </a:r>
            <a:r>
              <a:rPr lang="en-US" sz="2200" dirty="0" smtClean="0">
                <a:cs typeface="Arial"/>
              </a:rPr>
              <a:t>supervisor and peers for other options</a:t>
            </a:r>
          </a:p>
          <a:p>
            <a:r>
              <a:rPr lang="en-US" sz="2200" dirty="0" smtClean="0">
                <a:cs typeface="Arial"/>
              </a:rPr>
              <a:t>Have you involved </a:t>
            </a:r>
            <a:r>
              <a:rPr lang="en-US" sz="2200" dirty="0">
                <a:cs typeface="Arial"/>
              </a:rPr>
              <a:t>collateral contacts </a:t>
            </a:r>
          </a:p>
          <a:p>
            <a:endParaRPr lang="en-US" dirty="0"/>
          </a:p>
        </p:txBody>
      </p:sp>
    </p:spTree>
    <p:extLst>
      <p:ext uri="{BB962C8B-B14F-4D97-AF65-F5344CB8AC3E}">
        <p14:creationId xmlns:p14="http://schemas.microsoft.com/office/powerpoint/2010/main" val="3347237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Objectives</a:t>
            </a:r>
          </a:p>
        </p:txBody>
      </p:sp>
      <p:sp>
        <p:nvSpPr>
          <p:cNvPr id="5" name="Content Placeholder 4"/>
          <p:cNvSpPr>
            <a:spLocks noGrp="1"/>
          </p:cNvSpPr>
          <p:nvPr>
            <p:ph idx="1"/>
          </p:nvPr>
        </p:nvSpPr>
        <p:spPr>
          <a:xfrm>
            <a:off x="628650" y="1464086"/>
            <a:ext cx="7886700" cy="4351338"/>
          </a:xfrm>
        </p:spPr>
        <p:txBody>
          <a:bodyPr>
            <a:normAutofit/>
          </a:bodyPr>
          <a:lstStyle/>
          <a:p>
            <a:pPr>
              <a:spcBef>
                <a:spcPts val="1800"/>
              </a:spcBef>
            </a:pPr>
            <a:r>
              <a:rPr lang="en-US" sz="2000" dirty="0"/>
              <a:t>Understand Abuse Definitions &amp; Statutes</a:t>
            </a:r>
          </a:p>
          <a:p>
            <a:pPr>
              <a:spcBef>
                <a:spcPts val="1800"/>
              </a:spcBef>
            </a:pPr>
            <a:r>
              <a:rPr lang="en-US" sz="2000" dirty="0"/>
              <a:t>Understand Abuser Tactics</a:t>
            </a:r>
          </a:p>
          <a:p>
            <a:pPr>
              <a:spcBef>
                <a:spcPts val="1800"/>
              </a:spcBef>
            </a:pPr>
            <a:r>
              <a:rPr lang="en-US" sz="2000" dirty="0"/>
              <a:t>Identify Signs of Risk</a:t>
            </a:r>
          </a:p>
          <a:p>
            <a:pPr>
              <a:spcBef>
                <a:spcPts val="1800"/>
              </a:spcBef>
            </a:pPr>
            <a:r>
              <a:rPr lang="en-US" sz="2000" dirty="0"/>
              <a:t>Identify Contributing Factors of Risk</a:t>
            </a:r>
          </a:p>
          <a:p>
            <a:pPr>
              <a:spcBef>
                <a:spcPts val="1800"/>
              </a:spcBef>
            </a:pPr>
            <a:r>
              <a:rPr lang="en-US" sz="2000" dirty="0"/>
              <a:t>Understand How to Mitigate Risk</a:t>
            </a:r>
          </a:p>
          <a:p>
            <a:pPr>
              <a:spcBef>
                <a:spcPts val="1800"/>
              </a:spcBef>
            </a:pPr>
            <a:r>
              <a:rPr lang="en-US" sz="2000" dirty="0"/>
              <a:t>Understand the Reporting Process</a:t>
            </a:r>
          </a:p>
          <a:p>
            <a:pPr>
              <a:spcBef>
                <a:spcPts val="1800"/>
              </a:spcBef>
            </a:pPr>
            <a:r>
              <a:rPr lang="en-US" sz="2000" dirty="0"/>
              <a:t>Identify Key Elements to Report</a:t>
            </a:r>
          </a:p>
          <a:p>
            <a:pPr>
              <a:spcBef>
                <a:spcPts val="1800"/>
              </a:spcBef>
            </a:pPr>
            <a:r>
              <a:rPr lang="en-US" sz="2000" dirty="0"/>
              <a:t>Understand Adult Protective Services/Elder Abuse Response and Limitations</a:t>
            </a:r>
          </a:p>
          <a:p>
            <a:endParaRPr lang="en-US" dirty="0"/>
          </a:p>
          <a:p>
            <a:endParaRPr lang="en-US" dirty="0"/>
          </a:p>
        </p:txBody>
      </p:sp>
    </p:spTree>
    <p:extLst>
      <p:ext uri="{BB962C8B-B14F-4D97-AF65-F5344CB8AC3E}">
        <p14:creationId xmlns:p14="http://schemas.microsoft.com/office/powerpoint/2010/main" val="2609672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14793" y="553426"/>
            <a:ext cx="8439463" cy="881062"/>
          </a:xfrm>
        </p:spPr>
        <p:txBody>
          <a:bodyPr>
            <a:normAutofit fontScale="90000"/>
          </a:bodyPr>
          <a:lstStyle/>
          <a:p>
            <a:r>
              <a:rPr lang="en-US" sz="3200" dirty="0" smtClean="0"/>
              <a:t>THINGS TO CONSIDER IN THE CARE PLANNING PROCESS</a:t>
            </a:r>
            <a:endParaRPr lang="en-US" sz="3200" dirty="0"/>
          </a:p>
        </p:txBody>
      </p:sp>
      <p:sp>
        <p:nvSpPr>
          <p:cNvPr id="3" name="Subtitle 2"/>
          <p:cNvSpPr>
            <a:spLocks noGrp="1"/>
          </p:cNvSpPr>
          <p:nvPr>
            <p:ph type="subTitle" idx="1"/>
          </p:nvPr>
        </p:nvSpPr>
        <p:spPr>
          <a:xfrm>
            <a:off x="674557" y="1861851"/>
            <a:ext cx="8230904" cy="3669519"/>
          </a:xfrm>
        </p:spPr>
        <p:txBody>
          <a:bodyPr>
            <a:normAutofit/>
          </a:bodyPr>
          <a:lstStyle/>
          <a:p>
            <a:pPr marL="457200" indent="-457200" algn="l">
              <a:buFont typeface="Wingdings" panose="05000000000000000000" pitchFamily="2" charset="2"/>
              <a:buChar char="§"/>
            </a:pPr>
            <a:r>
              <a:rPr lang="en-US" sz="3200" dirty="0">
                <a:cs typeface="Arial"/>
              </a:rPr>
              <a:t>Inherent in case management is the ability to protect the client/member, looking out for their best interest safety and </a:t>
            </a:r>
            <a:r>
              <a:rPr lang="en-US" sz="3200" dirty="0" smtClean="0">
                <a:cs typeface="Arial"/>
              </a:rPr>
              <a:t>welfare</a:t>
            </a:r>
          </a:p>
          <a:p>
            <a:pPr marL="457200" indent="-457200" algn="l">
              <a:buFont typeface="Wingdings" panose="05000000000000000000" pitchFamily="2" charset="2"/>
              <a:buChar char="§"/>
            </a:pPr>
            <a:r>
              <a:rPr lang="en-US" sz="3200" dirty="0"/>
              <a:t>At your disposal is tools within the case management package of service to aid in this process </a:t>
            </a:r>
            <a:endParaRPr lang="en-US" sz="3200" dirty="0">
              <a:cs typeface="Arial"/>
            </a:endParaRPr>
          </a:p>
        </p:txBody>
      </p:sp>
    </p:spTree>
    <p:extLst>
      <p:ext uri="{BB962C8B-B14F-4D97-AF65-F5344CB8AC3E}">
        <p14:creationId xmlns:p14="http://schemas.microsoft.com/office/powerpoint/2010/main" val="1837798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8030" y="145140"/>
            <a:ext cx="6858000" cy="1178138"/>
          </a:xfrm>
        </p:spPr>
        <p:txBody>
          <a:bodyPr>
            <a:normAutofit/>
          </a:bodyPr>
          <a:lstStyle/>
          <a:p>
            <a:r>
              <a:rPr lang="en-US" sz="3200" dirty="0"/>
              <a:t>CARE PLAN ALTERNATIVES</a:t>
            </a:r>
          </a:p>
        </p:txBody>
      </p:sp>
      <p:sp>
        <p:nvSpPr>
          <p:cNvPr id="3" name="Content Placeholder 2"/>
          <p:cNvSpPr>
            <a:spLocks noGrp="1"/>
          </p:cNvSpPr>
          <p:nvPr>
            <p:ph type="subTitle" idx="1"/>
          </p:nvPr>
        </p:nvSpPr>
        <p:spPr>
          <a:xfrm>
            <a:off x="124428" y="1828800"/>
            <a:ext cx="4580094" cy="3713665"/>
          </a:xfrm>
        </p:spPr>
        <p:txBody>
          <a:bodyPr>
            <a:normAutofit/>
          </a:bodyPr>
          <a:lstStyle/>
          <a:p>
            <a:pPr marL="457200" indent="-457200" algn="l">
              <a:buFont typeface="Arial" panose="020B0604020202020204" pitchFamily="34" charset="0"/>
              <a:buChar char="•"/>
            </a:pPr>
            <a:r>
              <a:rPr lang="en-US" dirty="0"/>
              <a:t>Advance Directives</a:t>
            </a:r>
          </a:p>
          <a:p>
            <a:pPr marL="457200" indent="-457200">
              <a:buFont typeface="Arial" panose="020B0604020202020204" pitchFamily="34" charset="0"/>
              <a:buChar char="•"/>
            </a:pPr>
            <a:r>
              <a:rPr lang="en-US" dirty="0"/>
              <a:t> Power of Attorney for Health Care</a:t>
            </a:r>
          </a:p>
          <a:p>
            <a:pPr marL="457200" indent="-457200">
              <a:buFont typeface="Arial" panose="020B0604020202020204" pitchFamily="34" charset="0"/>
              <a:buChar char="•"/>
            </a:pPr>
            <a:r>
              <a:rPr lang="en-US" dirty="0"/>
              <a:t> Power of Attorney for Finance</a:t>
            </a:r>
          </a:p>
          <a:p>
            <a:pPr marL="457200" indent="-457200" algn="l">
              <a:buFont typeface="Arial" panose="020B0604020202020204" pitchFamily="34" charset="0"/>
              <a:buChar char="•"/>
            </a:pPr>
            <a:r>
              <a:rPr lang="en-US" dirty="0"/>
              <a:t>Or other Substitute/ Supportive Decision Makers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349" y="1828800"/>
            <a:ext cx="3902149" cy="3207026"/>
          </a:xfrm>
          <a:prstGeom prst="rect">
            <a:avLst/>
          </a:prstGeom>
        </p:spPr>
      </p:pic>
    </p:spTree>
    <p:extLst>
      <p:ext uri="{BB962C8B-B14F-4D97-AF65-F5344CB8AC3E}">
        <p14:creationId xmlns:p14="http://schemas.microsoft.com/office/powerpoint/2010/main" val="384707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OUR RECOMMENDATION </a:t>
            </a:r>
            <a:br>
              <a:rPr lang="en-US" sz="3200" dirty="0" smtClean="0"/>
            </a:br>
            <a:r>
              <a:rPr lang="en-US" sz="3200" dirty="0" smtClean="0"/>
              <a:t>CONSULT </a:t>
            </a:r>
            <a:r>
              <a:rPr lang="en-US" sz="3200" dirty="0"/>
              <a:t>BEFORE </a:t>
            </a:r>
            <a:r>
              <a:rPr lang="en-US" sz="3200" dirty="0" smtClean="0"/>
              <a:t>REPORT</a:t>
            </a:r>
            <a:endParaRPr lang="en-US" sz="3200" dirty="0"/>
          </a:p>
        </p:txBody>
      </p:sp>
      <p:sp>
        <p:nvSpPr>
          <p:cNvPr id="3" name="Content Placeholder 2"/>
          <p:cNvSpPr>
            <a:spLocks noGrp="1"/>
          </p:cNvSpPr>
          <p:nvPr>
            <p:ph idx="1"/>
          </p:nvPr>
        </p:nvSpPr>
        <p:spPr>
          <a:xfrm>
            <a:off x="456372" y="1690688"/>
            <a:ext cx="8515350" cy="4038776"/>
          </a:xfrm>
        </p:spPr>
        <p:txBody>
          <a:bodyPr>
            <a:normAutofit fontScale="92500" lnSpcReduction="10000"/>
          </a:bodyPr>
          <a:lstStyle/>
          <a:p>
            <a:r>
              <a:rPr lang="en-US" sz="2400" dirty="0"/>
              <a:t>Follow your agency protocols before calling in a report: </a:t>
            </a:r>
          </a:p>
          <a:p>
            <a:pPr lvl="1"/>
            <a:r>
              <a:rPr lang="en-US" sz="2400" dirty="0"/>
              <a:t>Consult with RN </a:t>
            </a:r>
          </a:p>
          <a:p>
            <a:pPr lvl="1"/>
            <a:r>
              <a:rPr lang="en-US" sz="2400" dirty="0"/>
              <a:t>Consult other team members </a:t>
            </a:r>
          </a:p>
          <a:p>
            <a:pPr lvl="1"/>
            <a:r>
              <a:rPr lang="en-US" sz="2400" dirty="0"/>
              <a:t>Consult with supervisor </a:t>
            </a:r>
          </a:p>
          <a:p>
            <a:pPr lvl="1"/>
            <a:r>
              <a:rPr lang="en-US" sz="2400" dirty="0"/>
              <a:t>Consult with best practice team or other internal specialists</a:t>
            </a:r>
          </a:p>
          <a:p>
            <a:r>
              <a:rPr lang="en-US" sz="2400" dirty="0"/>
              <a:t>Make sure you have considered and executed all possible solutions first. </a:t>
            </a:r>
          </a:p>
          <a:p>
            <a:r>
              <a:rPr lang="en-US" sz="2400" dirty="0"/>
              <a:t>Documentation is up to date and reflective of care management team efforts to resolve situation.</a:t>
            </a:r>
          </a:p>
          <a:p>
            <a:r>
              <a:rPr lang="en-US" sz="2400" dirty="0"/>
              <a:t>All needed exams/evaluations have been completed by team.  </a:t>
            </a:r>
            <a:endParaRPr lang="en-US" sz="2400" dirty="0">
              <a:solidFill>
                <a:srgbClr val="FF0000"/>
              </a:solidFill>
            </a:endParaRPr>
          </a:p>
        </p:txBody>
      </p:sp>
    </p:spTree>
    <p:extLst>
      <p:ext uri="{BB962C8B-B14F-4D97-AF65-F5344CB8AC3E}">
        <p14:creationId xmlns:p14="http://schemas.microsoft.com/office/powerpoint/2010/main" val="1708463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28070" y="708268"/>
            <a:ext cx="7799203" cy="4762626"/>
          </a:xfrm>
        </p:spPr>
        <p:txBody>
          <a:bodyPr>
            <a:normAutofit lnSpcReduction="10000"/>
          </a:bodyPr>
          <a:lstStyle/>
          <a:p>
            <a:pPr marL="0" indent="0">
              <a:buNone/>
            </a:pPr>
            <a:r>
              <a:rPr lang="en-US" sz="5400" dirty="0"/>
              <a:t>		</a:t>
            </a:r>
          </a:p>
          <a:p>
            <a:pPr marL="0" indent="0">
              <a:buNone/>
            </a:pPr>
            <a:r>
              <a:rPr lang="en-US" sz="5400" dirty="0"/>
              <a:t>		OBSERVABLE</a:t>
            </a:r>
          </a:p>
          <a:p>
            <a:pPr marL="0" indent="0">
              <a:buNone/>
            </a:pPr>
            <a:r>
              <a:rPr lang="en-US" sz="5400" dirty="0"/>
              <a:t>		  								QUANTIFIABLE</a:t>
            </a:r>
          </a:p>
          <a:p>
            <a:pPr marL="0" indent="0">
              <a:buNone/>
            </a:pPr>
            <a:r>
              <a:rPr lang="en-US" sz="6000" dirty="0"/>
              <a:t>          			 		 			</a:t>
            </a:r>
            <a:r>
              <a:rPr lang="en-US" sz="5400" dirty="0"/>
              <a:t>DOCUMENTED</a:t>
            </a:r>
          </a:p>
          <a:p>
            <a:pPr marL="0" indent="0">
              <a:buNone/>
            </a:pPr>
            <a:endParaRPr lang="en-US" sz="5400" dirty="0"/>
          </a:p>
        </p:txBody>
      </p:sp>
      <p:pic>
        <p:nvPicPr>
          <p:cNvPr id="11" name="Picture 10"/>
          <p:cNvPicPr>
            <a:picLocks noChangeAspect="1"/>
          </p:cNvPicPr>
          <p:nvPr/>
        </p:nvPicPr>
        <p:blipFill>
          <a:blip r:embed="rId3">
            <a:duotone>
              <a:prstClr val="black"/>
              <a:srgbClr val="7030A0">
                <a:tint val="45000"/>
                <a:satMod val="400000"/>
              </a:srgbClr>
            </a:duotone>
          </a:blip>
          <a:stretch>
            <a:fillRect/>
          </a:stretch>
        </p:blipFill>
        <p:spPr>
          <a:xfrm>
            <a:off x="875173" y="821095"/>
            <a:ext cx="1201016" cy="1261981"/>
          </a:xfrm>
          <a:prstGeom prst="rect">
            <a:avLst/>
          </a:prstGeom>
        </p:spPr>
      </p:pic>
      <p:pic>
        <p:nvPicPr>
          <p:cNvPr id="12" name="Picture 11"/>
          <p:cNvPicPr>
            <a:picLocks noChangeAspect="1"/>
          </p:cNvPicPr>
          <p:nvPr/>
        </p:nvPicPr>
        <p:blipFill>
          <a:blip r:embed="rId3">
            <a:duotone>
              <a:prstClr val="black"/>
              <a:srgbClr val="7030A0">
                <a:tint val="45000"/>
                <a:satMod val="400000"/>
              </a:srgbClr>
            </a:duotone>
          </a:blip>
          <a:stretch>
            <a:fillRect/>
          </a:stretch>
        </p:blipFill>
        <p:spPr>
          <a:xfrm>
            <a:off x="756432" y="2333419"/>
            <a:ext cx="1201016" cy="1261981"/>
          </a:xfrm>
          <a:prstGeom prst="rect">
            <a:avLst/>
          </a:prstGeom>
        </p:spPr>
      </p:pic>
      <p:pic>
        <p:nvPicPr>
          <p:cNvPr id="2" name="Picture 1"/>
          <p:cNvPicPr>
            <a:picLocks noChangeAspect="1"/>
          </p:cNvPicPr>
          <p:nvPr/>
        </p:nvPicPr>
        <p:blipFill>
          <a:blip r:embed="rId4"/>
          <a:stretch>
            <a:fillRect/>
          </a:stretch>
        </p:blipFill>
        <p:spPr>
          <a:xfrm>
            <a:off x="756432" y="3958570"/>
            <a:ext cx="1201016" cy="1261981"/>
          </a:xfrm>
          <a:prstGeom prst="rect">
            <a:avLst/>
          </a:prstGeom>
        </p:spPr>
      </p:pic>
    </p:spTree>
    <p:extLst>
      <p:ext uri="{BB962C8B-B14F-4D97-AF65-F5344CB8AC3E}">
        <p14:creationId xmlns:p14="http://schemas.microsoft.com/office/powerpoint/2010/main" val="15777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t>
            </a:r>
            <a:r>
              <a:rPr lang="en-US" sz="3200" dirty="0"/>
              <a:t>REPORTING – What to do?</a:t>
            </a:r>
          </a:p>
        </p:txBody>
      </p:sp>
      <p:sp>
        <p:nvSpPr>
          <p:cNvPr id="3" name="Content Placeholder 2"/>
          <p:cNvSpPr>
            <a:spLocks noGrp="1"/>
          </p:cNvSpPr>
          <p:nvPr>
            <p:ph idx="1"/>
          </p:nvPr>
        </p:nvSpPr>
        <p:spPr>
          <a:xfrm>
            <a:off x="628650" y="1690688"/>
            <a:ext cx="7886700" cy="4117393"/>
          </a:xfrm>
        </p:spPr>
        <p:txBody>
          <a:bodyPr>
            <a:normAutofit fontScale="77500" lnSpcReduction="20000"/>
          </a:bodyPr>
          <a:lstStyle/>
          <a:p>
            <a:pPr marL="0" indent="0">
              <a:spcBef>
                <a:spcPts val="0"/>
              </a:spcBef>
              <a:spcAft>
                <a:spcPts val="200"/>
              </a:spcAft>
              <a:buNone/>
            </a:pPr>
            <a:r>
              <a:rPr lang="en-US" sz="4000" dirty="0"/>
              <a:t>Limited Reporting Rules in Wisconsin §46.90(4)</a:t>
            </a:r>
          </a:p>
          <a:p>
            <a:pPr marL="0" indent="0">
              <a:buNone/>
            </a:pPr>
            <a:r>
              <a:rPr lang="en-US" sz="2000" dirty="0"/>
              <a:t>If the elder/adult at risk is being seen in the course of a person’s professional duties and the professional is licensed/regulated or working for a licensed regulated entity such as: </a:t>
            </a:r>
          </a:p>
          <a:p>
            <a:pPr marL="0" indent="0">
              <a:buNone/>
            </a:pPr>
            <a:endParaRPr lang="en-US" sz="2000" dirty="0"/>
          </a:p>
          <a:p>
            <a:pPr marL="0" indent="0">
              <a:buNone/>
            </a:pPr>
            <a:r>
              <a:rPr lang="en-US" sz="2400" b="1" dirty="0">
                <a:solidFill>
                  <a:srgbClr val="7030A0"/>
                </a:solidFill>
              </a:rPr>
              <a:t>AND</a:t>
            </a:r>
            <a:r>
              <a:rPr lang="en-US" sz="2400" dirty="0"/>
              <a:t>: the elder/adult at risk has requested the person to make a report</a:t>
            </a:r>
          </a:p>
          <a:p>
            <a:pPr marL="0" indent="0">
              <a:buNone/>
            </a:pPr>
            <a:endParaRPr lang="en-US" sz="2400" dirty="0"/>
          </a:p>
          <a:p>
            <a:pPr marL="0" indent="0">
              <a:buNone/>
            </a:pPr>
            <a:r>
              <a:rPr lang="en-US" sz="2400" b="1" dirty="0">
                <a:solidFill>
                  <a:srgbClr val="7030A0"/>
                </a:solidFill>
              </a:rPr>
              <a:t>OR:</a:t>
            </a:r>
            <a:r>
              <a:rPr lang="en-US" sz="2400" dirty="0"/>
              <a:t>  there is reasonable cause to believe the elder/adult at risk  is at imminent risk AND is unable to make an informed judgement about reporting</a:t>
            </a:r>
          </a:p>
          <a:p>
            <a:pPr marL="0" indent="0">
              <a:buNone/>
            </a:pPr>
            <a:endParaRPr lang="en-US" sz="2400" dirty="0"/>
          </a:p>
          <a:p>
            <a:pPr marL="0" indent="0">
              <a:buNone/>
            </a:pPr>
            <a:r>
              <a:rPr lang="en-US" sz="2400" b="1" dirty="0">
                <a:solidFill>
                  <a:srgbClr val="7030A0"/>
                </a:solidFill>
              </a:rPr>
              <a:t>OR:</a:t>
            </a:r>
            <a:r>
              <a:rPr lang="en-US" sz="2400" dirty="0"/>
              <a:t> other adults at risk are also at imminent risk</a:t>
            </a:r>
          </a:p>
          <a:p>
            <a:pPr marL="0" indent="0">
              <a:buNone/>
            </a:pPr>
            <a:endParaRPr lang="en-US" sz="2400" dirty="0"/>
          </a:p>
        </p:txBody>
      </p:sp>
    </p:spTree>
    <p:extLst>
      <p:ext uri="{BB962C8B-B14F-4D97-AF65-F5344CB8AC3E}">
        <p14:creationId xmlns:p14="http://schemas.microsoft.com/office/powerpoint/2010/main" val="325888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REPORTING – What to do?</a:t>
            </a:r>
          </a:p>
        </p:txBody>
      </p:sp>
      <p:sp>
        <p:nvSpPr>
          <p:cNvPr id="3" name="Content Placeholder 2"/>
          <p:cNvSpPr>
            <a:spLocks noGrp="1"/>
          </p:cNvSpPr>
          <p:nvPr>
            <p:ph idx="1"/>
          </p:nvPr>
        </p:nvSpPr>
        <p:spPr>
          <a:xfrm>
            <a:off x="628650" y="1825625"/>
            <a:ext cx="7886700" cy="3475580"/>
          </a:xfrm>
        </p:spPr>
        <p:txBody>
          <a:bodyPr>
            <a:normAutofit/>
          </a:bodyPr>
          <a:lstStyle/>
          <a:p>
            <a:pPr>
              <a:lnSpc>
                <a:spcPct val="150000"/>
              </a:lnSpc>
            </a:pPr>
            <a:r>
              <a:rPr lang="en-US" sz="2200" dirty="0">
                <a:solidFill>
                  <a:srgbClr val="7030A0"/>
                </a:solidFill>
              </a:rPr>
              <a:t>NO </a:t>
            </a:r>
            <a:r>
              <a:rPr lang="en-US" sz="2200" dirty="0"/>
              <a:t>report is required if the professional believes that it would not be in the best interest of the elder or adult at risk and can document these reasons in the file.</a:t>
            </a:r>
            <a:endParaRPr lang="en-US" sz="2200" dirty="0">
              <a:solidFill>
                <a:srgbClr val="7030A0"/>
              </a:solidFill>
            </a:endParaRPr>
          </a:p>
        </p:txBody>
      </p:sp>
    </p:spTree>
    <p:extLst>
      <p:ext uri="{BB962C8B-B14F-4D97-AF65-F5344CB8AC3E}">
        <p14:creationId xmlns:p14="http://schemas.microsoft.com/office/powerpoint/2010/main" val="255580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475" y="1147752"/>
            <a:ext cx="8515349" cy="3785652"/>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You may choose to remain anonymous; </a:t>
            </a:r>
          </a:p>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people cannot be held </a:t>
            </a:r>
          </a:p>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criminally or civilly liable </a:t>
            </a:r>
          </a:p>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for reporting in good faith</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8620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935" y="330327"/>
            <a:ext cx="7543800" cy="1298448"/>
          </a:xfrm>
        </p:spPr>
        <p:txBody>
          <a:bodyPr/>
          <a:lstStyle/>
          <a:p>
            <a:r>
              <a:rPr lang="en-US" dirty="0"/>
              <a:t>WHO TO CALL?</a:t>
            </a:r>
          </a:p>
        </p:txBody>
      </p:sp>
      <p:sp>
        <p:nvSpPr>
          <p:cNvPr id="3" name="Subtitle 2"/>
          <p:cNvSpPr>
            <a:spLocks noGrp="1"/>
          </p:cNvSpPr>
          <p:nvPr>
            <p:ph type="subTitle" idx="1"/>
          </p:nvPr>
        </p:nvSpPr>
        <p:spPr>
          <a:xfrm>
            <a:off x="825038" y="2057400"/>
            <a:ext cx="6132353" cy="3541221"/>
          </a:xfrm>
        </p:spPr>
        <p:txBody>
          <a:bodyPr/>
          <a:lstStyle/>
          <a:p>
            <a:pPr marL="342900" indent="-342900">
              <a:buFont typeface="Arial" panose="020B0604020202020204" pitchFamily="34" charset="0"/>
              <a:buChar char="•"/>
            </a:pPr>
            <a:r>
              <a:rPr lang="en-US" sz="2200" dirty="0"/>
              <a:t>For those over age 60 </a:t>
            </a:r>
          </a:p>
          <a:p>
            <a:r>
              <a:rPr lang="en-US" sz="2200" dirty="0"/>
              <a:t>Milwaukee County Department on Aging  414-289-6874</a:t>
            </a:r>
          </a:p>
          <a:p>
            <a:endParaRPr lang="en-US" sz="2200" dirty="0"/>
          </a:p>
          <a:p>
            <a:pPr marL="342900" indent="-342900">
              <a:buFont typeface="Arial" panose="020B0604020202020204" pitchFamily="34" charset="0"/>
              <a:buChar char="•"/>
            </a:pPr>
            <a:r>
              <a:rPr lang="en-US" sz="2200" dirty="0"/>
              <a:t>Adults with Disabilities Age 18-59</a:t>
            </a:r>
          </a:p>
          <a:p>
            <a:r>
              <a:rPr lang="en-US" sz="2200" dirty="0"/>
              <a:t> Milwaukee County Disability Services 414-289-6660</a:t>
            </a:r>
          </a:p>
          <a:p>
            <a:endParaRPr lang="en-US" dirty="0"/>
          </a:p>
        </p:txBody>
      </p:sp>
      <p:pic>
        <p:nvPicPr>
          <p:cNvPr id="4" name="Picture 3"/>
          <p:cNvPicPr>
            <a:picLocks noChangeAspect="1"/>
          </p:cNvPicPr>
          <p:nvPr/>
        </p:nvPicPr>
        <p:blipFill>
          <a:blip r:embed="rId3"/>
          <a:stretch>
            <a:fillRect/>
          </a:stretch>
        </p:blipFill>
        <p:spPr>
          <a:xfrm>
            <a:off x="7159073" y="3511826"/>
            <a:ext cx="1370097" cy="1734118"/>
          </a:xfrm>
          <a:prstGeom prst="rect">
            <a:avLst/>
          </a:prstGeom>
        </p:spPr>
      </p:pic>
    </p:spTree>
    <p:extLst>
      <p:ext uri="{BB962C8B-B14F-4D97-AF65-F5344CB8AC3E}">
        <p14:creationId xmlns:p14="http://schemas.microsoft.com/office/powerpoint/2010/main" val="18993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365126"/>
            <a:ext cx="8050655" cy="1325563"/>
          </a:xfrm>
        </p:spPr>
        <p:txBody>
          <a:bodyPr>
            <a:normAutofit/>
          </a:bodyPr>
          <a:lstStyle/>
          <a:p>
            <a:r>
              <a:rPr lang="en-US" sz="3200" dirty="0"/>
              <a:t>WHEN APS/ELDER ABUSE</a:t>
            </a:r>
            <a:br>
              <a:rPr lang="en-US" sz="3200" dirty="0"/>
            </a:br>
            <a:r>
              <a:rPr lang="en-US" sz="3200" b="1" i="1" dirty="0"/>
              <a:t>SHOULD BE </a:t>
            </a:r>
            <a:r>
              <a:rPr lang="en-US" sz="3200" dirty="0"/>
              <a:t>INVOLVED:</a:t>
            </a:r>
          </a:p>
        </p:txBody>
      </p:sp>
      <p:sp>
        <p:nvSpPr>
          <p:cNvPr id="3" name="Content Placeholder 2"/>
          <p:cNvSpPr>
            <a:spLocks noGrp="1"/>
          </p:cNvSpPr>
          <p:nvPr>
            <p:ph idx="1"/>
          </p:nvPr>
        </p:nvSpPr>
        <p:spPr>
          <a:xfrm>
            <a:off x="464695" y="1690689"/>
            <a:ext cx="8050655" cy="4020539"/>
          </a:xfrm>
        </p:spPr>
        <p:txBody>
          <a:bodyPr>
            <a:normAutofit fontScale="92500" lnSpcReduction="20000"/>
          </a:bodyPr>
          <a:lstStyle/>
          <a:p>
            <a:r>
              <a:rPr lang="en-US" sz="2000" dirty="0"/>
              <a:t>Report any and all incidents of actual physical abuse and sexual assaults regardless of cognitive state or condition of client in consultation with APS/EA program coordinator.</a:t>
            </a:r>
          </a:p>
          <a:p>
            <a:r>
              <a:rPr lang="en-US" sz="2000" dirty="0"/>
              <a:t>Report all incidents of financial exploitation of a cognitively impaired adult or elder.</a:t>
            </a:r>
          </a:p>
          <a:p>
            <a:r>
              <a:rPr lang="en-US" sz="2000" dirty="0"/>
              <a:t>Report incidents of financial exploitation for competent adults who want EA/APS intervention  i.e. restraining orders, police intervention etc.… , or if there are signs they seem threatened, harassed or intimidated into giving finances to another person.</a:t>
            </a:r>
          </a:p>
          <a:p>
            <a:r>
              <a:rPr lang="en-US" sz="2000" dirty="0"/>
              <a:t>Report incidents of neglect by family caregivers/ POAs/ guardians that have resulted in </a:t>
            </a:r>
            <a:r>
              <a:rPr lang="en-US" sz="2000" b="1" dirty="0"/>
              <a:t>significant harm </a:t>
            </a:r>
            <a:r>
              <a:rPr lang="en-US" sz="2000" dirty="0"/>
              <a:t>to client who is cognitively impaired.</a:t>
            </a:r>
          </a:p>
          <a:p>
            <a:r>
              <a:rPr lang="en-US" sz="2000" dirty="0"/>
              <a:t>Report self neglect by a competent client only after consultation with APS/EA supervisor/program coordinator.  </a:t>
            </a:r>
            <a:r>
              <a:rPr lang="en-US" sz="2000" b="1" i="1" dirty="0"/>
              <a:t>In most cases self neglect is considered a case management issue to be handled by the team.</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6575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65125"/>
            <a:ext cx="8524875" cy="1325563"/>
          </a:xfrm>
        </p:spPr>
        <p:txBody>
          <a:bodyPr>
            <a:normAutofit/>
          </a:bodyPr>
          <a:lstStyle/>
          <a:p>
            <a:pPr algn="ctr"/>
            <a:r>
              <a:rPr lang="en-US" sz="3200" dirty="0"/>
              <a:t>RESPONDING–WHAT HAPPENS NEXT?</a:t>
            </a:r>
          </a:p>
        </p:txBody>
      </p:sp>
      <p:pic>
        <p:nvPicPr>
          <p:cNvPr id="4" name="Content Placeholder 3"/>
          <p:cNvPicPr>
            <a:picLocks noGrp="1" noChangeAspect="1"/>
          </p:cNvPicPr>
          <p:nvPr>
            <p:ph idx="1"/>
          </p:nvPr>
        </p:nvPicPr>
        <p:blipFill>
          <a:blip r:embed="rId3"/>
          <a:stretch>
            <a:fillRect/>
          </a:stretch>
        </p:blipFill>
        <p:spPr>
          <a:xfrm>
            <a:off x="2250743" y="1917088"/>
            <a:ext cx="4718713" cy="3139712"/>
          </a:xfrm>
          <a:prstGeom prst="rect">
            <a:avLst/>
          </a:prstGeom>
        </p:spPr>
      </p:pic>
    </p:spTree>
    <p:extLst>
      <p:ext uri="{BB962C8B-B14F-4D97-AF65-F5344CB8AC3E}">
        <p14:creationId xmlns:p14="http://schemas.microsoft.com/office/powerpoint/2010/main" val="374516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19" y="557559"/>
            <a:ext cx="8314628" cy="1398071"/>
          </a:xfrm>
        </p:spPr>
        <p:txBody>
          <a:bodyPr>
            <a:normAutofit fontScale="90000"/>
          </a:bodyPr>
          <a:lstStyle/>
          <a:p>
            <a:pPr algn="ctr"/>
            <a:r>
              <a:rPr lang="en-US" dirty="0">
                <a:latin typeface="Bookman Old Style" panose="02050604050505020204" pitchFamily="18" charset="0"/>
              </a:rPr>
              <a:t/>
            </a:r>
            <a:br>
              <a:rPr lang="en-US" dirty="0">
                <a:latin typeface="Bookman Old Style" panose="02050604050505020204" pitchFamily="18" charset="0"/>
              </a:rPr>
            </a:br>
            <a:r>
              <a:rPr lang="en-US" sz="3300" dirty="0">
                <a:latin typeface="Bookman Old Style" panose="02050604050505020204" pitchFamily="18" charset="0"/>
              </a:rPr>
              <a:t>ELDER ABUSE/ADULT PROTECTIVE SERVICES OVERVIEW</a:t>
            </a:r>
          </a:p>
        </p:txBody>
      </p:sp>
      <p:pic>
        <p:nvPicPr>
          <p:cNvPr id="7" name="Content Placeholder 6"/>
          <p:cNvPicPr>
            <a:picLocks noGrp="1" noChangeAspect="1"/>
          </p:cNvPicPr>
          <p:nvPr>
            <p:ph sz="half" idx="1"/>
          </p:nvPr>
        </p:nvPicPr>
        <p:blipFill>
          <a:blip r:embed="rId3"/>
          <a:stretch>
            <a:fillRect/>
          </a:stretch>
        </p:blipFill>
        <p:spPr>
          <a:xfrm>
            <a:off x="561743" y="2134051"/>
            <a:ext cx="4168104" cy="3568041"/>
          </a:xfrm>
          <a:prstGeom prst="rect">
            <a:avLst/>
          </a:prstGeom>
        </p:spPr>
      </p:pic>
      <p:pic>
        <p:nvPicPr>
          <p:cNvPr id="6" name="Content Placeholder 5"/>
          <p:cNvPicPr>
            <a:picLocks noGrp="1" noChangeAspect="1"/>
          </p:cNvPicPr>
          <p:nvPr>
            <p:ph sz="half" idx="2"/>
          </p:nvPr>
        </p:nvPicPr>
        <p:blipFill>
          <a:blip r:embed="rId4"/>
          <a:stretch>
            <a:fillRect/>
          </a:stretch>
        </p:blipFill>
        <p:spPr>
          <a:xfrm>
            <a:off x="5229542" y="2391677"/>
            <a:ext cx="2786113" cy="3310415"/>
          </a:xfrm>
          <a:prstGeom prst="rect">
            <a:avLst/>
          </a:prstGeom>
        </p:spPr>
      </p:pic>
    </p:spTree>
    <p:extLst>
      <p:ext uri="{BB962C8B-B14F-4D97-AF65-F5344CB8AC3E}">
        <p14:creationId xmlns:p14="http://schemas.microsoft.com/office/powerpoint/2010/main" val="197200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082" y="831292"/>
            <a:ext cx="8677836" cy="708578"/>
          </a:xfrm>
        </p:spPr>
        <p:txBody>
          <a:bodyPr anchor="b">
            <a:normAutofit fontScale="90000"/>
          </a:bodyPr>
          <a:lstStyle/>
          <a:p>
            <a:pPr algn="ctr">
              <a:lnSpc>
                <a:spcPct val="100000"/>
              </a:lnSpc>
              <a:spcBef>
                <a:spcPts val="0"/>
              </a:spcBef>
              <a:defRPr/>
            </a:pPr>
            <a:r>
              <a:rPr lang="en-US" altLang="en-US" sz="3600" b="1" dirty="0">
                <a:solidFill>
                  <a:prstClr val="black">
                    <a:lumMod val="95000"/>
                    <a:lumOff val="5000"/>
                  </a:prstClr>
                </a:solidFill>
                <a:latin typeface="Calibri" panose="020F0502020204030204"/>
                <a:ea typeface="+mn-ea"/>
                <a:cs typeface="+mn-cs"/>
              </a:rPr>
              <a:t>            </a:t>
            </a:r>
            <a:r>
              <a:rPr lang="en-US" altLang="en-US" dirty="0">
                <a:solidFill>
                  <a:srgbClr val="301076"/>
                </a:solidFill>
              </a:rPr>
              <a:t/>
            </a:r>
            <a:br>
              <a:rPr lang="en-US" altLang="en-US" dirty="0">
                <a:solidFill>
                  <a:srgbClr val="301076"/>
                </a:solidFill>
              </a:rPr>
            </a:br>
            <a:r>
              <a:rPr lang="en-US" sz="3600" dirty="0"/>
              <a:t>RESPONDING–WHAT HAPPENS NEXT?</a:t>
            </a:r>
          </a:p>
        </p:txBody>
      </p:sp>
      <p:sp>
        <p:nvSpPr>
          <p:cNvPr id="4" name="Content Placeholder 3"/>
          <p:cNvSpPr>
            <a:spLocks noGrp="1"/>
          </p:cNvSpPr>
          <p:nvPr>
            <p:ph idx="1"/>
          </p:nvPr>
        </p:nvSpPr>
        <p:spPr>
          <a:xfrm>
            <a:off x="628650" y="2074127"/>
            <a:ext cx="7886700" cy="2983066"/>
          </a:xfrm>
        </p:spPr>
        <p:txBody>
          <a:bodyPr/>
          <a:lstStyle/>
          <a:p>
            <a:r>
              <a:rPr lang="en-US" dirty="0" smtClean="0"/>
              <a:t>Request </a:t>
            </a:r>
            <a:r>
              <a:rPr lang="en-US" dirty="0"/>
              <a:t>records </a:t>
            </a:r>
          </a:p>
          <a:p>
            <a:pPr lvl="1"/>
            <a:r>
              <a:rPr lang="en-US" sz="2800" dirty="0"/>
              <a:t>All Assessments, SHC, Risk, etc.</a:t>
            </a:r>
          </a:p>
          <a:p>
            <a:pPr lvl="1"/>
            <a:r>
              <a:rPr lang="en-US" sz="2800" dirty="0"/>
              <a:t>Care Plans, Service Plans</a:t>
            </a:r>
          </a:p>
          <a:p>
            <a:pPr lvl="1"/>
            <a:r>
              <a:rPr lang="en-US" sz="2800" dirty="0"/>
              <a:t>Support Contact</a:t>
            </a:r>
          </a:p>
          <a:p>
            <a:pPr lvl="1"/>
            <a:r>
              <a:rPr lang="en-US" sz="2800" dirty="0"/>
              <a:t>Medical Reports</a:t>
            </a:r>
          </a:p>
          <a:p>
            <a:pPr lvl="1"/>
            <a:r>
              <a:rPr lang="en-US" sz="2800" dirty="0"/>
              <a:t>Case Notes</a:t>
            </a:r>
          </a:p>
          <a:p>
            <a:pPr marL="0" indent="0">
              <a:buNone/>
            </a:pPr>
            <a:endParaRPr lang="en-US" dirty="0"/>
          </a:p>
        </p:txBody>
      </p:sp>
    </p:spTree>
    <p:extLst>
      <p:ext uri="{BB962C8B-B14F-4D97-AF65-F5344CB8AC3E}">
        <p14:creationId xmlns:p14="http://schemas.microsoft.com/office/powerpoint/2010/main" val="353775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3741"/>
            <a:ext cx="8069301" cy="1561850"/>
          </a:xfrm>
        </p:spPr>
        <p:txBody>
          <a:bodyPr>
            <a:normAutofit fontScale="90000"/>
          </a:bodyPr>
          <a:lstStyle/>
          <a:p>
            <a:pPr algn="ctr"/>
            <a:r>
              <a:rPr lang="en-US" dirty="0"/>
              <a:t>INVESTIGATIVE PARAMETERS</a:t>
            </a:r>
            <a:br>
              <a:rPr lang="en-US" dirty="0"/>
            </a:br>
            <a:r>
              <a:rPr lang="en-US" sz="3600" dirty="0"/>
              <a:t>It </a:t>
            </a:r>
            <a:r>
              <a:rPr lang="en-US" sz="3600" b="1" dirty="0"/>
              <a:t>may</a:t>
            </a:r>
            <a:r>
              <a:rPr lang="en-US" sz="3600" dirty="0"/>
              <a:t> include </a:t>
            </a:r>
            <a:r>
              <a:rPr lang="en-US" sz="3600" b="1" dirty="0"/>
              <a:t>one</a:t>
            </a:r>
            <a:r>
              <a:rPr lang="en-US" sz="3600" dirty="0"/>
              <a:t> or more of the following: </a:t>
            </a:r>
            <a:r>
              <a:rPr lang="en-US" altLang="en-US" sz="2000" b="1" dirty="0">
                <a:solidFill>
                  <a:prstClr val="black"/>
                </a:solidFill>
              </a:rPr>
              <a:t>(WI state Statutes § 46.90, 55.01)</a:t>
            </a:r>
            <a:br>
              <a:rPr lang="en-US" altLang="en-US" sz="2000" b="1" dirty="0">
                <a:solidFill>
                  <a:prstClr val="black"/>
                </a:solidFill>
              </a:rPr>
            </a:br>
            <a:endParaRPr lang="en-US" sz="2000" dirty="0"/>
          </a:p>
        </p:txBody>
      </p:sp>
      <p:sp>
        <p:nvSpPr>
          <p:cNvPr id="3" name="Content Placeholder 2"/>
          <p:cNvSpPr>
            <a:spLocks noGrp="1"/>
          </p:cNvSpPr>
          <p:nvPr>
            <p:ph idx="1"/>
          </p:nvPr>
        </p:nvSpPr>
        <p:spPr>
          <a:xfrm>
            <a:off x="628650" y="2135591"/>
            <a:ext cx="7886700" cy="3601821"/>
          </a:xfrm>
        </p:spPr>
        <p:txBody>
          <a:bodyPr>
            <a:normAutofit/>
          </a:bodyPr>
          <a:lstStyle/>
          <a:p>
            <a:r>
              <a:rPr lang="en-US" sz="2100" dirty="0" smtClean="0"/>
              <a:t>A Visit </a:t>
            </a:r>
            <a:r>
              <a:rPr lang="en-US" sz="2100" dirty="0"/>
              <a:t>to residence of adult/elder at risk.</a:t>
            </a:r>
          </a:p>
          <a:p>
            <a:r>
              <a:rPr lang="en-US" sz="2100" dirty="0" smtClean="0"/>
              <a:t>An Observation </a:t>
            </a:r>
            <a:r>
              <a:rPr lang="en-US" sz="2100" dirty="0"/>
              <a:t>of adult/elder at risk.</a:t>
            </a:r>
          </a:p>
          <a:p>
            <a:r>
              <a:rPr lang="en-US" sz="2100" dirty="0" smtClean="0"/>
              <a:t>An Interview </a:t>
            </a:r>
            <a:r>
              <a:rPr lang="en-US" sz="2100" dirty="0"/>
              <a:t>with adult/elder at risk, in private to extent practicable.</a:t>
            </a:r>
          </a:p>
          <a:p>
            <a:r>
              <a:rPr lang="en-US" sz="2100" dirty="0"/>
              <a:t>An interview with the guardian, activated POA-HC or any caregiver.</a:t>
            </a:r>
          </a:p>
          <a:p>
            <a:r>
              <a:rPr lang="en-US" sz="2100" dirty="0" smtClean="0"/>
              <a:t>A Review </a:t>
            </a:r>
            <a:r>
              <a:rPr lang="en-US" sz="2100" dirty="0"/>
              <a:t>of treatment and healthcare records of elder at risk.  </a:t>
            </a:r>
            <a:r>
              <a:rPr lang="en-US" sz="2100" b="1" dirty="0"/>
              <a:t>YES</a:t>
            </a:r>
            <a:r>
              <a:rPr lang="en-US" sz="2100" dirty="0"/>
              <a:t> you can send them to APS and elder abuse.</a:t>
            </a:r>
          </a:p>
          <a:p>
            <a:r>
              <a:rPr lang="en-US" sz="2100" dirty="0" smtClean="0"/>
              <a:t>A Financial </a:t>
            </a:r>
            <a:r>
              <a:rPr lang="en-US" sz="2100" dirty="0"/>
              <a:t>records of the adult/elder at risk.</a:t>
            </a:r>
          </a:p>
          <a:p>
            <a:endParaRPr lang="en-US" b="1" dirty="0"/>
          </a:p>
        </p:txBody>
      </p:sp>
    </p:spTree>
    <p:extLst>
      <p:ext uri="{BB962C8B-B14F-4D97-AF65-F5344CB8AC3E}">
        <p14:creationId xmlns:p14="http://schemas.microsoft.com/office/powerpoint/2010/main" val="49613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6049" y="365125"/>
            <a:ext cx="8385717" cy="1325563"/>
          </a:xfrm>
        </p:spPr>
        <p:txBody>
          <a:bodyPr/>
          <a:lstStyle/>
          <a:p>
            <a:pPr algn="ctr">
              <a:spcBef>
                <a:spcPts val="0"/>
              </a:spcBef>
              <a:defRPr/>
            </a:pPr>
            <a:r>
              <a:rPr lang="en-US" altLang="en-US" sz="3600" dirty="0">
                <a:cs typeface="Arial"/>
              </a:rPr>
              <a:t>DECISIONAL OR NON-DECISIONAL</a:t>
            </a:r>
            <a:endParaRPr lang="en-US" altLang="en-US" sz="3600" b="1" dirty="0">
              <a:solidFill>
                <a:schemeClr val="tx1">
                  <a:lumMod val="95000"/>
                  <a:lumOff val="5000"/>
                </a:schemeClr>
              </a:solidFill>
            </a:endParaRPr>
          </a:p>
        </p:txBody>
      </p:sp>
      <p:sp>
        <p:nvSpPr>
          <p:cNvPr id="6" name="Content Placeholder 5"/>
          <p:cNvSpPr>
            <a:spLocks noGrp="1"/>
          </p:cNvSpPr>
          <p:nvPr>
            <p:ph idx="1"/>
          </p:nvPr>
        </p:nvSpPr>
        <p:spPr>
          <a:xfrm>
            <a:off x="628650" y="1825625"/>
            <a:ext cx="7886700" cy="3738267"/>
          </a:xfrm>
        </p:spPr>
        <p:txBody>
          <a:bodyPr>
            <a:normAutofit fontScale="92500" lnSpcReduction="20000"/>
          </a:bodyPr>
          <a:lstStyle/>
          <a:p>
            <a:pPr marL="0" lvl="0" indent="0" defTabSz="914400">
              <a:lnSpc>
                <a:spcPct val="100000"/>
              </a:lnSpc>
              <a:spcBef>
                <a:spcPct val="50000"/>
              </a:spcBef>
              <a:buNone/>
            </a:pPr>
            <a:r>
              <a:rPr lang="en-US" altLang="en-US" sz="2800" b="1" dirty="0">
                <a:solidFill>
                  <a:srgbClr val="301076"/>
                </a:solidFill>
              </a:rPr>
              <a:t>Decisional (Competent)</a:t>
            </a:r>
            <a:r>
              <a:rPr lang="en-US" altLang="en-US" sz="2800" b="1" dirty="0">
                <a:solidFill>
                  <a:srgbClr val="000000"/>
                </a:solidFill>
              </a:rPr>
              <a:t> elders and individuals with disabilities may refuse services and the case will be closed.</a:t>
            </a:r>
          </a:p>
          <a:p>
            <a:pPr marL="0" lvl="0" indent="0" defTabSz="914400">
              <a:lnSpc>
                <a:spcPct val="0"/>
              </a:lnSpc>
              <a:spcBef>
                <a:spcPct val="50000"/>
              </a:spcBef>
              <a:buNone/>
            </a:pPr>
            <a:endParaRPr lang="en-US" altLang="en-US" sz="2800" b="1" dirty="0">
              <a:solidFill>
                <a:srgbClr val="000000"/>
              </a:solidFill>
            </a:endParaRPr>
          </a:p>
          <a:p>
            <a:pPr marL="0" lvl="0" indent="0" defTabSz="914400">
              <a:lnSpc>
                <a:spcPct val="100000"/>
              </a:lnSpc>
              <a:spcBef>
                <a:spcPct val="50000"/>
              </a:spcBef>
              <a:buNone/>
            </a:pPr>
            <a:r>
              <a:rPr lang="en-US" altLang="en-US" sz="2800" b="1" dirty="0">
                <a:solidFill>
                  <a:srgbClr val="301076"/>
                </a:solidFill>
              </a:rPr>
              <a:t>Non Decisional (INCOMPETENT)</a:t>
            </a:r>
            <a:r>
              <a:rPr lang="en-US" altLang="en-US" sz="2800" b="1" dirty="0">
                <a:solidFill>
                  <a:srgbClr val="000000"/>
                </a:solidFill>
              </a:rPr>
              <a:t> elders or individuals with disabilities needs are assessed and services are recommended.  The investigation process concludes when appropriate services are in place such as Publically Funded Long Term Care Programs.</a:t>
            </a:r>
          </a:p>
          <a:p>
            <a:pPr marL="0" lvl="0" indent="0" defTabSz="914400">
              <a:lnSpc>
                <a:spcPct val="10000"/>
              </a:lnSpc>
              <a:spcBef>
                <a:spcPct val="50000"/>
              </a:spcBef>
              <a:buNone/>
            </a:pPr>
            <a:endParaRPr lang="en-US" altLang="en-US" sz="2000" b="1" u="sng" dirty="0">
              <a:solidFill>
                <a:srgbClr val="DF7A14"/>
              </a:solidFill>
            </a:endParaRPr>
          </a:p>
          <a:p>
            <a:pPr marL="0" lvl="0" indent="0" defTabSz="914400">
              <a:lnSpc>
                <a:spcPct val="100000"/>
              </a:lnSpc>
              <a:spcBef>
                <a:spcPct val="50000"/>
              </a:spcBef>
              <a:buNone/>
            </a:pPr>
            <a:endParaRPr lang="en-US" altLang="en-US" sz="1800" b="1" dirty="0">
              <a:solidFill>
                <a:srgbClr val="00483A"/>
              </a:solidFill>
              <a:latin typeface="Calibri" panose="020F0502020204030204"/>
            </a:endParaRPr>
          </a:p>
        </p:txBody>
      </p:sp>
    </p:spTree>
    <p:extLst>
      <p:ext uri="{BB962C8B-B14F-4D97-AF65-F5344CB8AC3E}">
        <p14:creationId xmlns:p14="http://schemas.microsoft.com/office/powerpoint/2010/main" val="43460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7689" y="865405"/>
            <a:ext cx="4435366" cy="1460939"/>
          </a:xfrm>
        </p:spPr>
        <p:txBody>
          <a:bodyPr>
            <a:normAutofit fontScale="90000"/>
          </a:bodyPr>
          <a:lstStyle/>
          <a:p>
            <a:pPr algn="l"/>
            <a:r>
              <a:rPr lang="en-US" sz="2000" dirty="0">
                <a:latin typeface="Arial"/>
                <a:cs typeface="Arial"/>
              </a:rPr>
              <a:t/>
            </a:r>
            <a:br>
              <a:rPr lang="en-US" sz="2000" dirty="0">
                <a:latin typeface="Arial"/>
                <a:cs typeface="Arial"/>
              </a:rPr>
            </a:br>
            <a:r>
              <a:rPr lang="en-US" sz="2000" dirty="0">
                <a:latin typeface="Arial"/>
                <a:cs typeface="Arial"/>
              </a:rPr>
              <a:t/>
            </a:r>
            <a:br>
              <a:rPr lang="en-US" sz="2000" dirty="0">
                <a:latin typeface="Arial"/>
                <a:cs typeface="Arial"/>
              </a:rPr>
            </a:br>
            <a:r>
              <a:rPr lang="en-US" dirty="0">
                <a:cs typeface="Arial"/>
              </a:rPr>
              <a:t>THE </a:t>
            </a:r>
            <a:r>
              <a:rPr lang="en-US" u="sng" dirty="0">
                <a:cs typeface="Arial"/>
              </a:rPr>
              <a:t>HELEN E.F. </a:t>
            </a:r>
            <a:r>
              <a:rPr lang="en-US" dirty="0">
                <a:cs typeface="Arial"/>
              </a:rPr>
              <a:t>DECISION 	</a:t>
            </a:r>
          </a:p>
        </p:txBody>
      </p:sp>
      <p:sp>
        <p:nvSpPr>
          <p:cNvPr id="2" name="Content Placeholder 1"/>
          <p:cNvSpPr>
            <a:spLocks noGrp="1"/>
          </p:cNvSpPr>
          <p:nvPr>
            <p:ph idx="1"/>
          </p:nvPr>
        </p:nvSpPr>
        <p:spPr>
          <a:xfrm>
            <a:off x="381000" y="2926004"/>
            <a:ext cx="7620000" cy="2648320"/>
          </a:xfrm>
        </p:spPr>
        <p:txBody>
          <a:bodyPr>
            <a:normAutofit/>
          </a:bodyPr>
          <a:lstStyle/>
          <a:p>
            <a:pPr lvl="1"/>
            <a:r>
              <a:rPr lang="en-US" sz="2400" dirty="0">
                <a:cs typeface="Arial"/>
              </a:rPr>
              <a:t>Is Alzheimer’s / Dementia a “mental illness” within the meaning of the civil commitment statutes?</a:t>
            </a:r>
          </a:p>
          <a:p>
            <a:pPr lvl="1">
              <a:buNone/>
            </a:pPr>
            <a:endParaRPr lang="en-US" sz="2400" dirty="0">
              <a:cs typeface="Arial"/>
            </a:endParaRPr>
          </a:p>
          <a:p>
            <a:pPr lvl="1"/>
            <a:r>
              <a:rPr lang="en-US" sz="2400" dirty="0">
                <a:cs typeface="Arial"/>
              </a:rPr>
              <a:t>Is an individual with Alzheimer’s / Dementia a “proper subject for treatment” under Chapter 51?</a:t>
            </a:r>
          </a:p>
          <a:p>
            <a:pPr marL="0" indent="0">
              <a:buNone/>
            </a:pPr>
            <a:endParaRPr lang="en-US" sz="2400" dirty="0">
              <a:cs typeface="Arial"/>
            </a:endParaRPr>
          </a:p>
        </p:txBody>
      </p:sp>
      <p:pic>
        <p:nvPicPr>
          <p:cNvPr id="5" name="Picture 4"/>
          <p:cNvPicPr>
            <a:picLocks noChangeAspect="1"/>
          </p:cNvPicPr>
          <p:nvPr/>
        </p:nvPicPr>
        <p:blipFill>
          <a:blip r:embed="rId3"/>
          <a:stretch>
            <a:fillRect/>
          </a:stretch>
        </p:blipFill>
        <p:spPr>
          <a:xfrm>
            <a:off x="5902617" y="1292203"/>
            <a:ext cx="2519269" cy="1278720"/>
          </a:xfrm>
          <a:prstGeom prst="rect">
            <a:avLst/>
          </a:prstGeom>
        </p:spPr>
      </p:pic>
    </p:spTree>
    <p:extLst>
      <p:ext uri="{BB962C8B-B14F-4D97-AF65-F5344CB8AC3E}">
        <p14:creationId xmlns:p14="http://schemas.microsoft.com/office/powerpoint/2010/main" val="138764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521836"/>
            <a:ext cx="8746433" cy="1325563"/>
          </a:xfrm>
        </p:spPr>
        <p:txBody>
          <a:bodyPr>
            <a:normAutofit fontScale="90000"/>
          </a:bodyPr>
          <a:lstStyle/>
          <a:p>
            <a:pPr algn="ctr"/>
            <a:r>
              <a:rPr lang="en-US" sz="1800" dirty="0">
                <a:latin typeface="Arial"/>
                <a:cs typeface="Arial"/>
              </a:rPr>
              <a:t/>
            </a:r>
            <a:br>
              <a:rPr lang="en-US" sz="1800" dirty="0">
                <a:latin typeface="Arial"/>
                <a:cs typeface="Arial"/>
              </a:rPr>
            </a:br>
            <a:r>
              <a:rPr lang="en-US" sz="3600" dirty="0">
                <a:cs typeface="Arial"/>
              </a:rPr>
              <a:t>WHEN TO USE CHAPTER 55.13 EMERGENCY PROTECTIVE PLACEMENT</a:t>
            </a:r>
            <a:endParaRPr lang="en-US" sz="3600" dirty="0"/>
          </a:p>
        </p:txBody>
      </p:sp>
      <p:pic>
        <p:nvPicPr>
          <p:cNvPr id="7" name="Content Placeholder 6" descr="old-man-thinking-copy.jpg"/>
          <p:cNvPicPr>
            <a:picLocks noGrp="1" noChangeAspect="1"/>
          </p:cNvPicPr>
          <p:nvPr>
            <p:ph idx="1"/>
          </p:nvPr>
        </p:nvPicPr>
        <p:blipFill>
          <a:blip r:embed="rId3"/>
          <a:stretch>
            <a:fillRect/>
          </a:stretch>
        </p:blipFill>
        <p:spPr>
          <a:xfrm>
            <a:off x="2433039" y="2305878"/>
            <a:ext cx="4606755" cy="2771641"/>
          </a:xfrm>
        </p:spPr>
      </p:pic>
    </p:spTree>
    <p:extLst>
      <p:ext uri="{BB962C8B-B14F-4D97-AF65-F5344CB8AC3E}">
        <p14:creationId xmlns:p14="http://schemas.microsoft.com/office/powerpoint/2010/main" val="193678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46" y="512956"/>
            <a:ext cx="8398584" cy="1393931"/>
          </a:xfrm>
        </p:spPr>
        <p:txBody>
          <a:bodyPr>
            <a:normAutofit fontScale="90000"/>
          </a:bodyPr>
          <a:lstStyle/>
          <a:p>
            <a:pPr algn="ctr"/>
            <a:r>
              <a:rPr lang="en-US" altLang="en-US" sz="3600" dirty="0">
                <a:cs typeface="Arial"/>
              </a:rPr>
              <a:t>CRITERIA FOR EMERGENCY PROTECTIVE PLACEMENT </a:t>
            </a:r>
            <a:r>
              <a:rPr lang="en-US" altLang="en-US" dirty="0">
                <a:cs typeface="Arial"/>
              </a:rPr>
              <a:t/>
            </a:r>
            <a:br>
              <a:rPr lang="en-US" altLang="en-US" dirty="0">
                <a:cs typeface="Arial"/>
              </a:rPr>
            </a:br>
            <a:r>
              <a:rPr lang="en-US" altLang="en-US" sz="2700" b="1" dirty="0">
                <a:solidFill>
                  <a:prstClr val="black"/>
                </a:solidFill>
              </a:rPr>
              <a:t>WI STATE STATUTES §55.13 </a:t>
            </a:r>
            <a:endParaRPr lang="en-US" sz="2700" dirty="0"/>
          </a:p>
        </p:txBody>
      </p:sp>
      <p:sp>
        <p:nvSpPr>
          <p:cNvPr id="3" name="Content Placeholder 2"/>
          <p:cNvSpPr>
            <a:spLocks noGrp="1"/>
          </p:cNvSpPr>
          <p:nvPr>
            <p:ph idx="1"/>
          </p:nvPr>
        </p:nvSpPr>
        <p:spPr>
          <a:xfrm>
            <a:off x="596692" y="2074127"/>
            <a:ext cx="8222738" cy="3914223"/>
          </a:xfrm>
        </p:spPr>
        <p:txBody>
          <a:bodyPr>
            <a:normAutofit/>
          </a:bodyPr>
          <a:lstStyle/>
          <a:p>
            <a:pPr>
              <a:lnSpc>
                <a:spcPct val="80000"/>
              </a:lnSpc>
              <a:defRPr/>
            </a:pPr>
            <a:r>
              <a:rPr lang="en-US" altLang="en-US" sz="2400" dirty="0">
                <a:cs typeface="Arial"/>
              </a:rPr>
              <a:t>The person is alleged to be incompetent and the subject of a guardianship or a guardianship will be jointly filed.  </a:t>
            </a:r>
          </a:p>
          <a:p>
            <a:r>
              <a:rPr lang="en-US" sz="2400" dirty="0">
                <a:cs typeface="Arial"/>
              </a:rPr>
              <a:t>As a result of the impairment a person is so totally incapable of providing care for his or her own care.</a:t>
            </a:r>
          </a:p>
          <a:p>
            <a:r>
              <a:rPr lang="en-US" sz="2400" dirty="0">
                <a:cs typeface="Arial"/>
              </a:rPr>
              <a:t>Primary need for residential care &amp; custody.</a:t>
            </a:r>
          </a:p>
        </p:txBody>
      </p:sp>
    </p:spTree>
    <p:extLst>
      <p:ext uri="{BB962C8B-B14F-4D97-AF65-F5344CB8AC3E}">
        <p14:creationId xmlns:p14="http://schemas.microsoft.com/office/powerpoint/2010/main" val="382010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888189"/>
            <a:ext cx="8438460" cy="788894"/>
          </a:xfrm>
        </p:spPr>
        <p:txBody>
          <a:bodyPr>
            <a:noAutofit/>
          </a:bodyPr>
          <a:lstStyle/>
          <a:p>
            <a:pPr algn="ctr"/>
            <a:r>
              <a:rPr lang="en-US" sz="3200" dirty="0">
                <a:cs typeface="Arial" panose="020B0604020202020204" pitchFamily="34" charset="0"/>
              </a:rPr>
              <a:t>CHAPTER 55 EMERGENCY PROTECTIVE PLACEMENT CANDIDATE</a:t>
            </a:r>
          </a:p>
        </p:txBody>
      </p:sp>
      <p:sp>
        <p:nvSpPr>
          <p:cNvPr id="5" name="Content Placeholder 4"/>
          <p:cNvSpPr>
            <a:spLocks noGrp="1"/>
          </p:cNvSpPr>
          <p:nvPr>
            <p:ph idx="1"/>
          </p:nvPr>
        </p:nvSpPr>
        <p:spPr>
          <a:xfrm>
            <a:off x="234176" y="2353475"/>
            <a:ext cx="8675648" cy="3986504"/>
          </a:xfrm>
        </p:spPr>
        <p:txBody>
          <a:bodyPr>
            <a:normAutofit/>
          </a:bodyPr>
          <a:lstStyle/>
          <a:p>
            <a:pPr algn="ctr">
              <a:buNone/>
            </a:pPr>
            <a:r>
              <a:rPr lang="en-US" sz="3200" dirty="0">
                <a:cs typeface="Arial" panose="020B0604020202020204" pitchFamily="34" charset="0"/>
              </a:rPr>
              <a:t>  </a:t>
            </a:r>
            <a:r>
              <a:rPr lang="en-US" sz="4000" dirty="0">
                <a:cs typeface="Arial" panose="020B0604020202020204" pitchFamily="34" charset="0"/>
              </a:rPr>
              <a:t>Lack of Decision Making Ability + </a:t>
            </a:r>
          </a:p>
          <a:p>
            <a:pPr algn="ctr">
              <a:buNone/>
            </a:pPr>
            <a:r>
              <a:rPr lang="en-US" sz="4000" dirty="0">
                <a:cs typeface="Arial" panose="020B0604020202020204" pitchFamily="34" charset="0"/>
              </a:rPr>
              <a:t>Safety/ Risk</a:t>
            </a:r>
          </a:p>
          <a:p>
            <a:pPr algn="ctr">
              <a:buNone/>
            </a:pPr>
            <a:r>
              <a:rPr lang="en-US" sz="4000" dirty="0">
                <a:cs typeface="Arial" panose="020B0604020202020204" pitchFamily="34" charset="0"/>
              </a:rPr>
              <a:t> = </a:t>
            </a:r>
          </a:p>
          <a:p>
            <a:pPr algn="ctr">
              <a:buNone/>
            </a:pPr>
            <a:r>
              <a:rPr lang="en-US" sz="4000" dirty="0">
                <a:cs typeface="Arial" panose="020B0604020202020204" pitchFamily="34" charset="0"/>
              </a:rPr>
              <a:t>Imminent Substantial Danger?</a:t>
            </a:r>
          </a:p>
          <a:p>
            <a:pPr>
              <a:buNone/>
            </a:pPr>
            <a:endParaRPr lang="en-US" sz="3200" dirty="0">
              <a:cs typeface="Arial" panose="020B0604020202020204" pitchFamily="34" charset="0"/>
            </a:endParaRPr>
          </a:p>
        </p:txBody>
      </p:sp>
    </p:spTree>
    <p:extLst>
      <p:ext uri="{BB962C8B-B14F-4D97-AF65-F5344CB8AC3E}">
        <p14:creationId xmlns:p14="http://schemas.microsoft.com/office/powerpoint/2010/main" val="216977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REASONS FOR EMERGENCY PROTECTIVE PLACEMENT</a:t>
            </a:r>
          </a:p>
        </p:txBody>
      </p:sp>
      <p:sp>
        <p:nvSpPr>
          <p:cNvPr id="3" name="Content Placeholder 2"/>
          <p:cNvSpPr>
            <a:spLocks noGrp="1"/>
          </p:cNvSpPr>
          <p:nvPr>
            <p:ph idx="1"/>
          </p:nvPr>
        </p:nvSpPr>
        <p:spPr>
          <a:xfrm>
            <a:off x="628650" y="1825625"/>
            <a:ext cx="7886700" cy="3548808"/>
          </a:xfrm>
        </p:spPr>
        <p:txBody>
          <a:bodyPr>
            <a:normAutofit/>
          </a:bodyPr>
          <a:lstStyle/>
          <a:p>
            <a:r>
              <a:rPr lang="en-US" sz="3600" dirty="0">
                <a:cs typeface="Arial"/>
              </a:rPr>
              <a:t>Chapter 55.13 Emergency Protective Placement is an intervention of last resort.</a:t>
            </a:r>
          </a:p>
          <a:p>
            <a:r>
              <a:rPr lang="en-US" sz="3600" dirty="0">
                <a:cs typeface="Arial"/>
              </a:rPr>
              <a:t>Situation is acutely dangerous for the client to continue to exist in. </a:t>
            </a:r>
          </a:p>
          <a:p>
            <a:pPr marL="0" indent="0">
              <a:buNone/>
            </a:pPr>
            <a:endParaRPr lang="en-US" dirty="0"/>
          </a:p>
        </p:txBody>
      </p:sp>
    </p:spTree>
    <p:extLst>
      <p:ext uri="{BB962C8B-B14F-4D97-AF65-F5344CB8AC3E}">
        <p14:creationId xmlns:p14="http://schemas.microsoft.com/office/powerpoint/2010/main" val="3971955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23888" y="691376"/>
            <a:ext cx="7886700" cy="5040351"/>
          </a:xfrm>
        </p:spPr>
        <p:txBody>
          <a:bodyPr>
            <a:normAutofit fontScale="92500" lnSpcReduction="20000"/>
          </a:bodyPr>
          <a:lstStyle/>
          <a:p>
            <a:pPr algn="ctr">
              <a:buNone/>
            </a:pPr>
            <a:r>
              <a:rPr lang="en-US" sz="5400" dirty="0">
                <a:solidFill>
                  <a:schemeClr val="accent1"/>
                </a:solidFill>
                <a:cs typeface="Arial"/>
              </a:rPr>
              <a:t>Only Elder Abuse/Adult Protective Services staff have the authority to detain someone under chapter 55.13 Emergency Protective Placement Statute</a:t>
            </a:r>
          </a:p>
          <a:p>
            <a:pPr algn="ctr">
              <a:buNone/>
            </a:pPr>
            <a:r>
              <a:rPr lang="en-US" sz="5400" dirty="0">
                <a:solidFill>
                  <a:schemeClr val="accent1"/>
                </a:solidFill>
                <a:cs typeface="Arial"/>
              </a:rPr>
              <a:t>in Milwaukee County.</a:t>
            </a:r>
          </a:p>
        </p:txBody>
      </p:sp>
    </p:spTree>
    <p:extLst>
      <p:ext uri="{BB962C8B-B14F-4D97-AF65-F5344CB8AC3E}">
        <p14:creationId xmlns:p14="http://schemas.microsoft.com/office/powerpoint/2010/main" val="197906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7688"/>
            <a:ext cx="8050401" cy="1089162"/>
          </a:xfrm>
        </p:spPr>
        <p:txBody>
          <a:bodyPr>
            <a:normAutofit/>
          </a:bodyPr>
          <a:lstStyle/>
          <a:p>
            <a:pPr algn="ctr"/>
            <a:r>
              <a:rPr lang="en-US" dirty="0"/>
              <a:t>APS/ELDER ABUSE LIMITS</a:t>
            </a:r>
          </a:p>
        </p:txBody>
      </p:sp>
      <p:sp>
        <p:nvSpPr>
          <p:cNvPr id="3" name="Content Placeholder 2"/>
          <p:cNvSpPr>
            <a:spLocks noGrp="1"/>
          </p:cNvSpPr>
          <p:nvPr>
            <p:ph idx="1"/>
          </p:nvPr>
        </p:nvSpPr>
        <p:spPr>
          <a:xfrm>
            <a:off x="457200" y="1466850"/>
            <a:ext cx="7886700" cy="4400510"/>
          </a:xfrm>
        </p:spPr>
        <p:txBody>
          <a:bodyPr>
            <a:normAutofit/>
          </a:bodyPr>
          <a:lstStyle/>
          <a:p>
            <a:pPr lvl="0"/>
            <a:r>
              <a:rPr lang="en-US" sz="2400" dirty="0">
                <a:cs typeface="Arial"/>
              </a:rPr>
              <a:t>Competent people can refuse.</a:t>
            </a:r>
          </a:p>
          <a:p>
            <a:pPr lvl="0"/>
            <a:r>
              <a:rPr lang="en-US" sz="2400" dirty="0">
                <a:cs typeface="Arial"/>
              </a:rPr>
              <a:t>The adult/elder or decision maker must press charges, APS/ EA cannot do that.</a:t>
            </a:r>
          </a:p>
          <a:p>
            <a:pPr lvl="0"/>
            <a:r>
              <a:rPr lang="en-US" sz="2400" dirty="0">
                <a:cs typeface="Arial"/>
              </a:rPr>
              <a:t>APS/EA are unable to case manage clients.</a:t>
            </a:r>
          </a:p>
          <a:p>
            <a:pPr lvl="0"/>
            <a:r>
              <a:rPr lang="en-US" sz="2400" dirty="0">
                <a:cs typeface="Arial"/>
              </a:rPr>
              <a:t>APS/EA cannot pay for services when a client is enrolled in a Long Term Care Program.</a:t>
            </a:r>
          </a:p>
          <a:p>
            <a:pPr lvl="0"/>
            <a:r>
              <a:rPr lang="en-US" sz="2400" dirty="0">
                <a:cs typeface="Arial"/>
              </a:rPr>
              <a:t>Remember APS/EA are not police, we are social workers. We are unable to protect you in high risk situations, we need protection as well.</a:t>
            </a:r>
          </a:p>
          <a:p>
            <a:endParaRPr lang="en-US" dirty="0">
              <a:latin typeface="+mn-lt"/>
            </a:endParaRPr>
          </a:p>
        </p:txBody>
      </p:sp>
    </p:spTree>
    <p:extLst>
      <p:ext uri="{BB962C8B-B14F-4D97-AF65-F5344CB8AC3E}">
        <p14:creationId xmlns:p14="http://schemas.microsoft.com/office/powerpoint/2010/main" val="248734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ABUSE</a:t>
            </a:r>
          </a:p>
        </p:txBody>
      </p:sp>
      <p:sp>
        <p:nvSpPr>
          <p:cNvPr id="3" name="Content Placeholder 2"/>
          <p:cNvSpPr>
            <a:spLocks noGrp="1"/>
          </p:cNvSpPr>
          <p:nvPr>
            <p:ph idx="1"/>
          </p:nvPr>
        </p:nvSpPr>
        <p:spPr>
          <a:xfrm>
            <a:off x="628650" y="1471961"/>
            <a:ext cx="7886700" cy="4705002"/>
          </a:xfrm>
        </p:spPr>
        <p:txBody>
          <a:bodyPr>
            <a:normAutofit/>
          </a:bodyPr>
          <a:lstStyle/>
          <a:p>
            <a:pPr marL="457200" lvl="1" indent="0" fontAlgn="base">
              <a:lnSpc>
                <a:spcPct val="100000"/>
              </a:lnSpc>
              <a:spcBef>
                <a:spcPct val="50000"/>
              </a:spcBef>
              <a:spcAft>
                <a:spcPct val="0"/>
              </a:spcAft>
              <a:buFontTx/>
              <a:buChar char="•"/>
            </a:pPr>
            <a:r>
              <a:rPr lang="en-US" altLang="en-US" sz="2200" dirty="0"/>
              <a:t>Intention or reckless infliction of bodily harm </a:t>
            </a:r>
          </a:p>
          <a:p>
            <a:pPr marL="457200" lvl="1" indent="0" fontAlgn="base">
              <a:lnSpc>
                <a:spcPct val="100000"/>
              </a:lnSpc>
              <a:spcBef>
                <a:spcPct val="50000"/>
              </a:spcBef>
              <a:spcAft>
                <a:spcPct val="0"/>
              </a:spcAft>
              <a:buFontTx/>
              <a:buChar char="•"/>
            </a:pPr>
            <a:r>
              <a:rPr lang="en-US" altLang="en-US" sz="2200" dirty="0"/>
              <a:t>Unreasonable confinement or restraint</a:t>
            </a:r>
          </a:p>
          <a:p>
            <a:pPr marL="457200" lvl="1" indent="0" fontAlgn="base">
              <a:lnSpc>
                <a:spcPct val="100000"/>
              </a:lnSpc>
              <a:spcBef>
                <a:spcPct val="50000"/>
              </a:spcBef>
              <a:spcAft>
                <a:spcPct val="0"/>
              </a:spcAft>
              <a:buFontTx/>
              <a:buChar char="•"/>
            </a:pPr>
            <a:r>
              <a:rPr lang="en-US" altLang="en-US" sz="2200" dirty="0"/>
              <a:t>Emotional abuse </a:t>
            </a:r>
          </a:p>
          <a:p>
            <a:pPr marL="457200" lvl="1" indent="0" fontAlgn="base">
              <a:lnSpc>
                <a:spcPct val="100000"/>
              </a:lnSpc>
              <a:spcBef>
                <a:spcPct val="50000"/>
              </a:spcBef>
              <a:spcAft>
                <a:spcPct val="0"/>
              </a:spcAft>
              <a:buFontTx/>
              <a:buChar char="•"/>
            </a:pPr>
            <a:r>
              <a:rPr lang="en-US" altLang="en-US" sz="2200" dirty="0"/>
              <a:t>Sexual abuse</a:t>
            </a:r>
          </a:p>
          <a:p>
            <a:pPr marL="457200" lvl="1" indent="0" fontAlgn="base">
              <a:lnSpc>
                <a:spcPct val="100000"/>
              </a:lnSpc>
              <a:spcBef>
                <a:spcPct val="50000"/>
              </a:spcBef>
              <a:spcAft>
                <a:spcPct val="0"/>
              </a:spcAft>
              <a:buFontTx/>
              <a:buChar char="•"/>
            </a:pPr>
            <a:r>
              <a:rPr lang="en-US" altLang="en-US" sz="2200" dirty="0"/>
              <a:t>Treatment without consent</a:t>
            </a:r>
          </a:p>
          <a:p>
            <a:pPr marL="457200" lvl="1" indent="0" fontAlgn="base">
              <a:lnSpc>
                <a:spcPct val="100000"/>
              </a:lnSpc>
              <a:spcBef>
                <a:spcPct val="50000"/>
              </a:spcBef>
              <a:spcAft>
                <a:spcPct val="0"/>
              </a:spcAft>
              <a:buFontTx/>
              <a:buChar char="•"/>
            </a:pPr>
            <a:r>
              <a:rPr lang="en-US" altLang="en-US" sz="2200" dirty="0"/>
              <a:t>Unreasonable confinement or restraint</a:t>
            </a:r>
          </a:p>
          <a:p>
            <a:pPr marL="457200" lvl="1" indent="0" fontAlgn="base">
              <a:lnSpc>
                <a:spcPct val="100000"/>
              </a:lnSpc>
              <a:spcBef>
                <a:spcPct val="50000"/>
              </a:spcBef>
              <a:spcAft>
                <a:spcPct val="0"/>
              </a:spcAft>
              <a:buFontTx/>
              <a:buChar char="•"/>
            </a:pPr>
            <a:r>
              <a:rPr lang="en-US" altLang="en-US" sz="2200" dirty="0"/>
              <a:t>Domestic violence can also be included as </a:t>
            </a:r>
            <a:br>
              <a:rPr lang="en-US" altLang="en-US" sz="2200" dirty="0"/>
            </a:br>
            <a:r>
              <a:rPr lang="en-US" altLang="en-US" sz="2200" dirty="0"/>
              <a:t> part of abuse</a:t>
            </a:r>
            <a:endParaRPr lang="en-US" sz="2200" dirty="0"/>
          </a:p>
        </p:txBody>
      </p:sp>
    </p:spTree>
    <p:extLst>
      <p:ext uri="{BB962C8B-B14F-4D97-AF65-F5344CB8AC3E}">
        <p14:creationId xmlns:p14="http://schemas.microsoft.com/office/powerpoint/2010/main" val="173013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09529"/>
            <a:ext cx="7886700" cy="3993439"/>
          </a:xfrm>
        </p:spPr>
        <p:txBody>
          <a:bodyPr>
            <a:normAutofit/>
          </a:bodyPr>
          <a:lstStyle/>
          <a:p>
            <a:r>
              <a:rPr lang="en-US" sz="3000" dirty="0">
                <a:cs typeface="Arial"/>
              </a:rPr>
              <a:t>We are not able to give  information back to reporter or MCO staff. </a:t>
            </a:r>
          </a:p>
          <a:p>
            <a:endParaRPr lang="en-US" sz="3000" dirty="0">
              <a:cs typeface="Arial"/>
            </a:endParaRPr>
          </a:p>
          <a:p>
            <a:r>
              <a:rPr lang="en-US" sz="3000" dirty="0">
                <a:cs typeface="Arial"/>
              </a:rPr>
              <a:t>In rare circumstances we may be able to share some information that may assist in the care planning process.</a:t>
            </a:r>
          </a:p>
          <a:p>
            <a:endParaRPr lang="en-US" dirty="0"/>
          </a:p>
        </p:txBody>
      </p:sp>
    </p:spTree>
    <p:extLst>
      <p:ext uri="{BB962C8B-B14F-4D97-AF65-F5344CB8AC3E}">
        <p14:creationId xmlns:p14="http://schemas.microsoft.com/office/powerpoint/2010/main" val="415542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008"/>
            <a:ext cx="8071955" cy="1325563"/>
          </a:xfrm>
        </p:spPr>
        <p:txBody>
          <a:bodyPr>
            <a:normAutofit fontScale="90000"/>
          </a:bodyPr>
          <a:lstStyle/>
          <a:p>
            <a:pPr algn="ctr"/>
            <a:r>
              <a:rPr lang="en-US" sz="3600" dirty="0" smtClean="0"/>
              <a:t>APS/EA NEEDS MCO ASSISTANCE WITH:</a:t>
            </a:r>
            <a:r>
              <a:rPr lang="en-US" dirty="0"/>
              <a:t/>
            </a:r>
            <a:br>
              <a:rPr lang="en-US" dirty="0"/>
            </a:br>
            <a:endParaRPr lang="en-US" dirty="0">
              <a:solidFill>
                <a:srgbClr val="FF0000"/>
              </a:solidFill>
            </a:endParaRPr>
          </a:p>
        </p:txBody>
      </p:sp>
      <p:sp>
        <p:nvSpPr>
          <p:cNvPr id="3" name="Content Placeholder 2"/>
          <p:cNvSpPr>
            <a:spLocks noGrp="1"/>
          </p:cNvSpPr>
          <p:nvPr>
            <p:ph idx="1"/>
          </p:nvPr>
        </p:nvSpPr>
        <p:spPr>
          <a:xfrm>
            <a:off x="628650" y="1750423"/>
            <a:ext cx="7886700" cy="3952954"/>
          </a:xfrm>
        </p:spPr>
        <p:txBody>
          <a:bodyPr>
            <a:normAutofit fontScale="92500" lnSpcReduction="10000"/>
          </a:bodyPr>
          <a:lstStyle/>
          <a:p>
            <a:r>
              <a:rPr lang="en-US" sz="2500" dirty="0" smtClean="0"/>
              <a:t>Coordinating </a:t>
            </a:r>
            <a:r>
              <a:rPr lang="en-US" sz="2500" dirty="0"/>
              <a:t>all activities needed.</a:t>
            </a:r>
          </a:p>
          <a:p>
            <a:r>
              <a:rPr lang="en-US" sz="2500" dirty="0" smtClean="0"/>
              <a:t>Identifying </a:t>
            </a:r>
            <a:r>
              <a:rPr lang="en-US" sz="2500" dirty="0"/>
              <a:t>an emergency placement in an urgent manner.</a:t>
            </a:r>
          </a:p>
          <a:p>
            <a:r>
              <a:rPr lang="en-US" sz="2500" dirty="0" smtClean="0"/>
              <a:t>Authorize </a:t>
            </a:r>
            <a:r>
              <a:rPr lang="en-US" sz="2500" dirty="0"/>
              <a:t>placement.</a:t>
            </a:r>
          </a:p>
          <a:p>
            <a:r>
              <a:rPr lang="en-US" sz="2500" dirty="0" smtClean="0"/>
              <a:t>Arranging </a:t>
            </a:r>
            <a:r>
              <a:rPr lang="en-US" sz="2500" dirty="0"/>
              <a:t>and authorize all transportation.</a:t>
            </a:r>
          </a:p>
          <a:p>
            <a:r>
              <a:rPr lang="en-US" sz="2500" dirty="0" smtClean="0"/>
              <a:t>Authorize </a:t>
            </a:r>
            <a:r>
              <a:rPr lang="en-US" sz="2500" dirty="0"/>
              <a:t>and provide all medical and psychological reports. </a:t>
            </a:r>
          </a:p>
          <a:p>
            <a:r>
              <a:rPr lang="en-US" sz="2500" dirty="0" smtClean="0"/>
              <a:t>Available </a:t>
            </a:r>
            <a:r>
              <a:rPr lang="en-US" sz="2500" dirty="0"/>
              <a:t>to testify in court.</a:t>
            </a:r>
          </a:p>
          <a:p>
            <a:r>
              <a:rPr lang="en-US" sz="2500" dirty="0" smtClean="0"/>
              <a:t>Providing </a:t>
            </a:r>
            <a:r>
              <a:rPr lang="en-US" sz="2500" dirty="0"/>
              <a:t>all pertinent information to assist with preparation of paperwork.</a:t>
            </a:r>
          </a:p>
          <a:p>
            <a:pPr marL="0" indent="0">
              <a:buNone/>
            </a:pPr>
            <a:endParaRPr lang="en-US" dirty="0"/>
          </a:p>
        </p:txBody>
      </p:sp>
    </p:spTree>
    <p:extLst>
      <p:ext uri="{BB962C8B-B14F-4D97-AF65-F5344CB8AC3E}">
        <p14:creationId xmlns:p14="http://schemas.microsoft.com/office/powerpoint/2010/main" val="56366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4266"/>
            <a:ext cx="7886700" cy="1325563"/>
          </a:xfrm>
        </p:spPr>
        <p:txBody>
          <a:bodyPr>
            <a:normAutofit/>
          </a:bodyPr>
          <a:lstStyle/>
          <a:p>
            <a:pPr algn="ctr"/>
            <a:r>
              <a:rPr lang="en-US" sz="3200" dirty="0"/>
              <a:t>HELPFUL HINTS THAT COULD HELP AVOID AN EA/APS REFERRAL</a:t>
            </a:r>
          </a:p>
        </p:txBody>
      </p:sp>
      <p:sp>
        <p:nvSpPr>
          <p:cNvPr id="3" name="Content Placeholder 2"/>
          <p:cNvSpPr>
            <a:spLocks noGrp="1"/>
          </p:cNvSpPr>
          <p:nvPr>
            <p:ph idx="1"/>
          </p:nvPr>
        </p:nvSpPr>
        <p:spPr>
          <a:xfrm>
            <a:off x="628650" y="1943544"/>
            <a:ext cx="7886700" cy="3498237"/>
          </a:xfrm>
        </p:spPr>
        <p:txBody>
          <a:bodyPr>
            <a:normAutofit fontScale="92500" lnSpcReduction="10000"/>
          </a:bodyPr>
          <a:lstStyle/>
          <a:p>
            <a:pPr lvl="0"/>
            <a:r>
              <a:rPr lang="en-US" sz="2400" dirty="0"/>
              <a:t> </a:t>
            </a:r>
            <a:r>
              <a:rPr lang="en-US" sz="2300" dirty="0"/>
              <a:t>Don’t let things get out of control</a:t>
            </a:r>
          </a:p>
          <a:p>
            <a:r>
              <a:rPr lang="en-US" sz="2300" dirty="0"/>
              <a:t> Monitor plan, cost share, etc.</a:t>
            </a:r>
          </a:p>
          <a:p>
            <a:r>
              <a:rPr lang="en-US" sz="2300" dirty="0"/>
              <a:t> Intervene early, take notice of situations</a:t>
            </a:r>
          </a:p>
          <a:p>
            <a:r>
              <a:rPr lang="en-US" sz="2300" dirty="0"/>
              <a:t> Gather as much information as possible:</a:t>
            </a:r>
          </a:p>
          <a:p>
            <a:pPr lvl="1"/>
            <a:r>
              <a:rPr lang="en-US" sz="2300" dirty="0"/>
              <a:t>Supports, family, life history</a:t>
            </a:r>
          </a:p>
          <a:p>
            <a:r>
              <a:rPr lang="en-US" sz="2300" dirty="0"/>
              <a:t>Ask questions….</a:t>
            </a:r>
          </a:p>
          <a:p>
            <a:r>
              <a:rPr lang="en-US" sz="2300" dirty="0"/>
              <a:t>Know your client</a:t>
            </a:r>
          </a:p>
          <a:p>
            <a:r>
              <a:rPr lang="en-US" sz="2300" dirty="0"/>
              <a:t>Please call in concern yourself, At risk adults and elders do NOT self report, less then 1% OF REFERRALS involved a self reporting adult/elder</a:t>
            </a:r>
          </a:p>
          <a:p>
            <a:pPr marL="0" indent="0">
              <a:buNone/>
            </a:pPr>
            <a:endParaRPr lang="en-US" sz="2400" b="1" dirty="0"/>
          </a:p>
          <a:p>
            <a:endParaRPr lang="en-US" sz="2400" b="1" dirty="0"/>
          </a:p>
          <a:p>
            <a:endParaRPr lang="en-US" sz="2400" b="1" dirty="0"/>
          </a:p>
        </p:txBody>
      </p:sp>
    </p:spTree>
    <p:extLst>
      <p:ext uri="{BB962C8B-B14F-4D97-AF65-F5344CB8AC3E}">
        <p14:creationId xmlns:p14="http://schemas.microsoft.com/office/powerpoint/2010/main" val="253385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6569"/>
            <a:ext cx="7886700" cy="1274668"/>
          </a:xfrm>
        </p:spPr>
        <p:txBody>
          <a:bodyPr>
            <a:normAutofit fontScale="90000"/>
          </a:bodyPr>
          <a:lstStyle/>
          <a:p>
            <a:pPr algn="ctr"/>
            <a:r>
              <a:rPr lang="en-US" dirty="0"/>
              <a:t>YOU CAN MAKE A DIFFERENCE</a:t>
            </a:r>
            <a:br>
              <a:rPr lang="en-US" dirty="0"/>
            </a:br>
            <a:endParaRPr lang="en-US" dirty="0"/>
          </a:p>
        </p:txBody>
      </p:sp>
      <p:sp>
        <p:nvSpPr>
          <p:cNvPr id="3" name="Content Placeholder 2"/>
          <p:cNvSpPr>
            <a:spLocks noGrp="1"/>
          </p:cNvSpPr>
          <p:nvPr>
            <p:ph idx="1"/>
          </p:nvPr>
        </p:nvSpPr>
        <p:spPr>
          <a:xfrm>
            <a:off x="628650" y="2733964"/>
            <a:ext cx="7886700" cy="3001818"/>
          </a:xfrm>
        </p:spPr>
        <p:txBody>
          <a:bodyPr>
            <a:normAutofit/>
          </a:bodyPr>
          <a:lstStyle/>
          <a:p>
            <a:pPr lvl="1">
              <a:buFont typeface="Wingdings" panose="05000000000000000000" pitchFamily="2" charset="2"/>
              <a:buChar char="Ø"/>
            </a:pPr>
            <a:r>
              <a:rPr lang="en-US" sz="1600" i="1" dirty="0" smtClean="0"/>
              <a:t>What </a:t>
            </a:r>
            <a:r>
              <a:rPr lang="en-US" sz="1600" i="1" dirty="0"/>
              <a:t>are your next steps based on the above information shared with you</a:t>
            </a:r>
            <a:r>
              <a:rPr lang="en-US" sz="1600" i="1" dirty="0" smtClean="0"/>
              <a:t>?</a:t>
            </a:r>
            <a:endParaRPr lang="en-US" sz="1600" dirty="0" smtClean="0"/>
          </a:p>
          <a:p>
            <a:pPr lvl="1">
              <a:buFont typeface="Wingdings" panose="05000000000000000000" pitchFamily="2" charset="2"/>
              <a:buChar char="Ø"/>
            </a:pPr>
            <a:endParaRPr lang="en-US" sz="1600" i="1" dirty="0"/>
          </a:p>
          <a:p>
            <a:pPr marL="457200" lvl="1" indent="0">
              <a:buNone/>
            </a:pPr>
            <a:endParaRPr lang="en-US" sz="1600" i="1" dirty="0" smtClean="0"/>
          </a:p>
          <a:p>
            <a:pPr lvl="1">
              <a:buFont typeface="Wingdings" panose="05000000000000000000" pitchFamily="2" charset="2"/>
              <a:buChar char="Ø"/>
            </a:pPr>
            <a:r>
              <a:rPr lang="en-US" sz="1600" i="1" dirty="0" smtClean="0"/>
              <a:t>How </a:t>
            </a:r>
            <a:r>
              <a:rPr lang="en-US" sz="1600" i="1" dirty="0"/>
              <a:t>would you as a CM or RN assist in the investigation</a:t>
            </a:r>
            <a:r>
              <a:rPr lang="en-US" sz="1600" i="1" dirty="0" smtClean="0"/>
              <a:t>?</a:t>
            </a:r>
            <a:r>
              <a:rPr lang="en-US" sz="1600" i="1" dirty="0"/>
              <a:t> </a:t>
            </a:r>
            <a:endParaRPr lang="en-US" sz="1600" dirty="0"/>
          </a:p>
          <a:p>
            <a:pPr lvl="1">
              <a:buFont typeface="Wingdings" panose="05000000000000000000" pitchFamily="2" charset="2"/>
              <a:buChar char="Ø"/>
            </a:pPr>
            <a:endParaRPr lang="en-US" sz="1600" i="1" dirty="0" smtClean="0"/>
          </a:p>
          <a:p>
            <a:pPr lvl="1">
              <a:buFont typeface="Wingdings" panose="05000000000000000000" pitchFamily="2" charset="2"/>
              <a:buChar char="Ø"/>
            </a:pPr>
            <a:endParaRPr lang="en-US" sz="1600" i="1" dirty="0" smtClean="0"/>
          </a:p>
          <a:p>
            <a:pPr lvl="1">
              <a:buFont typeface="Wingdings" panose="05000000000000000000" pitchFamily="2" charset="2"/>
              <a:buChar char="Ø"/>
            </a:pPr>
            <a:r>
              <a:rPr lang="en-US" sz="1600" i="1" dirty="0" smtClean="0"/>
              <a:t>What </a:t>
            </a:r>
            <a:r>
              <a:rPr lang="en-US" sz="1600" i="1" dirty="0"/>
              <a:t>activities can the CM or RN initiate to mitigate risk for their member? </a:t>
            </a:r>
            <a:endParaRPr lang="en-US" sz="1600" dirty="0"/>
          </a:p>
          <a:p>
            <a:pPr lvl="1"/>
            <a:endParaRPr lang="en-US" dirty="0"/>
          </a:p>
        </p:txBody>
      </p:sp>
      <p:sp>
        <p:nvSpPr>
          <p:cNvPr id="4" name="TextBox 3"/>
          <p:cNvSpPr txBox="1"/>
          <p:nvPr/>
        </p:nvSpPr>
        <p:spPr>
          <a:xfrm>
            <a:off x="628650" y="1865745"/>
            <a:ext cx="6584950" cy="800219"/>
          </a:xfrm>
          <a:prstGeom prst="rect">
            <a:avLst/>
          </a:prstGeom>
          <a:noFill/>
        </p:spPr>
        <p:txBody>
          <a:bodyPr wrap="square" rtlCol="0">
            <a:spAutoFit/>
          </a:bodyPr>
          <a:lstStyle/>
          <a:p>
            <a:r>
              <a:rPr lang="en-US" sz="2800" dirty="0">
                <a:latin typeface="Bookman Old Style" panose="02050604050505020204" pitchFamily="18" charset="0"/>
              </a:rPr>
              <a:t>Explore Solutions to Mitigate Risk</a:t>
            </a:r>
          </a:p>
          <a:p>
            <a:endParaRPr lang="en-US" dirty="0"/>
          </a:p>
        </p:txBody>
      </p:sp>
    </p:spTree>
    <p:extLst>
      <p:ext uri="{BB962C8B-B14F-4D97-AF65-F5344CB8AC3E}">
        <p14:creationId xmlns:p14="http://schemas.microsoft.com/office/powerpoint/2010/main" val="105670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88" y="347542"/>
            <a:ext cx="7886700" cy="1325563"/>
          </a:xfrm>
        </p:spPr>
        <p:txBody>
          <a:bodyPr/>
          <a:lstStyle/>
          <a:p>
            <a:r>
              <a:rPr lang="en-US" dirty="0"/>
              <a:t>Questions</a:t>
            </a:r>
          </a:p>
        </p:txBody>
      </p:sp>
      <p:pic>
        <p:nvPicPr>
          <p:cNvPr id="4" name="Content Placeholder 3"/>
          <p:cNvPicPr>
            <a:picLocks noGrp="1" noChangeAspect="1"/>
          </p:cNvPicPr>
          <p:nvPr>
            <p:ph idx="1"/>
          </p:nvPr>
        </p:nvPicPr>
        <p:blipFill>
          <a:blip r:embed="rId3"/>
          <a:stretch>
            <a:fillRect/>
          </a:stretch>
        </p:blipFill>
        <p:spPr>
          <a:xfrm>
            <a:off x="1715002" y="2835683"/>
            <a:ext cx="1950889" cy="15850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297" y="2204243"/>
            <a:ext cx="2857500" cy="2847975"/>
          </a:xfrm>
          <a:prstGeom prst="rect">
            <a:avLst/>
          </a:prstGeom>
        </p:spPr>
      </p:pic>
    </p:spTree>
    <p:extLst>
      <p:ext uri="{BB962C8B-B14F-4D97-AF65-F5344CB8AC3E}">
        <p14:creationId xmlns:p14="http://schemas.microsoft.com/office/powerpoint/2010/main" val="116166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NEGLECT</a:t>
            </a:r>
          </a:p>
        </p:txBody>
      </p:sp>
      <p:sp>
        <p:nvSpPr>
          <p:cNvPr id="3" name="Content Placeholder 2"/>
          <p:cNvSpPr>
            <a:spLocks noGrp="1"/>
          </p:cNvSpPr>
          <p:nvPr>
            <p:ph idx="1"/>
          </p:nvPr>
        </p:nvSpPr>
        <p:spPr/>
        <p:txBody>
          <a:bodyPr/>
          <a:lstStyle/>
          <a:p>
            <a:r>
              <a:rPr lang="en-US" altLang="en-US" dirty="0"/>
              <a:t>Caregiver failure to provide adequate:</a:t>
            </a:r>
            <a:endParaRPr lang="en-US" altLang="en-US" dirty="0">
              <a:solidFill>
                <a:srgbClr val="00483A"/>
              </a:solidFill>
              <a:latin typeface="Franklin Gothic Medium Cond" panose="020B0606030402020204" pitchFamily="34" charset="0"/>
            </a:endParaRPr>
          </a:p>
          <a:p>
            <a:pPr lvl="1">
              <a:spcBef>
                <a:spcPct val="50000"/>
              </a:spcBef>
              <a:buFontTx/>
              <a:buChar char="•"/>
            </a:pPr>
            <a:r>
              <a:rPr lang="en-US" altLang="en-US" b="1" dirty="0"/>
              <a:t>Clothing</a:t>
            </a:r>
          </a:p>
          <a:p>
            <a:pPr lvl="1">
              <a:spcBef>
                <a:spcPct val="50000"/>
              </a:spcBef>
              <a:buFontTx/>
              <a:buChar char="•"/>
            </a:pPr>
            <a:r>
              <a:rPr lang="en-US" altLang="en-US" b="1" dirty="0"/>
              <a:t>Medical or dental care</a:t>
            </a:r>
            <a:endParaRPr lang="en-US" altLang="en-US" sz="2200" b="1" dirty="0">
              <a:solidFill>
                <a:srgbClr val="00483A"/>
              </a:solidFill>
              <a:latin typeface="Franklin Gothic Medium Cond" panose="020B0606030402020204" pitchFamily="34" charset="0"/>
            </a:endParaRPr>
          </a:p>
          <a:p>
            <a:pPr algn="ctr"/>
            <a:r>
              <a:rPr lang="en-US" sz="2200" dirty="0" smtClean="0">
                <a:solidFill>
                  <a:srgbClr val="00483A"/>
                </a:solidFill>
                <a:latin typeface="Franklin Gothic Medium Cond" panose="020B0606030402020204" pitchFamily="34" charset="0"/>
              </a:rPr>
              <a:t>AND </a:t>
            </a:r>
            <a:endParaRPr lang="en-US" sz="2200" dirty="0">
              <a:solidFill>
                <a:srgbClr val="00483A"/>
              </a:solidFill>
              <a:latin typeface="Franklin Gothic Medium Cond" panose="020B0606030402020204" pitchFamily="34" charset="0"/>
            </a:endParaRPr>
          </a:p>
          <a:p>
            <a:r>
              <a:rPr lang="en-US" altLang="en-US" dirty="0" smtClean="0"/>
              <a:t>Results </a:t>
            </a:r>
            <a:r>
              <a:rPr lang="en-US" altLang="en-US" dirty="0"/>
              <a:t>in </a:t>
            </a:r>
            <a:r>
              <a:rPr lang="en-US" altLang="en-US" b="1" u="sng" dirty="0"/>
              <a:t>significant danger </a:t>
            </a:r>
            <a:r>
              <a:rPr lang="en-US" altLang="en-US" dirty="0"/>
              <a:t>to the physical or mental health of an </a:t>
            </a:r>
            <a:r>
              <a:rPr lang="en-US" altLang="en-US" dirty="0" smtClean="0"/>
              <a:t>at risk adult or elder </a:t>
            </a:r>
            <a:r>
              <a:rPr lang="en-US" altLang="en-US" dirty="0"/>
              <a:t>in his/her care.</a:t>
            </a:r>
            <a:endParaRPr lang="en-US" altLang="en-US" dirty="0">
              <a:solidFill>
                <a:srgbClr val="00483A"/>
              </a:solidFill>
              <a:latin typeface="Franklin Gothic Medium Cond" panose="020B0606030402020204" pitchFamily="34" charset="0"/>
            </a:endParaRPr>
          </a:p>
          <a:p>
            <a:endParaRPr lang="en-US" dirty="0"/>
          </a:p>
        </p:txBody>
      </p:sp>
      <p:sp>
        <p:nvSpPr>
          <p:cNvPr id="4" name="Text Box 10"/>
          <p:cNvSpPr txBox="1">
            <a:spLocks noChangeArrowheads="1"/>
          </p:cNvSpPr>
          <p:nvPr/>
        </p:nvSpPr>
        <p:spPr bwMode="auto">
          <a:xfrm>
            <a:off x="5497606" y="2302435"/>
            <a:ext cx="2857500"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50000"/>
              </a:spcBef>
              <a:buFontTx/>
              <a:buChar char="•"/>
            </a:pPr>
            <a:r>
              <a:rPr lang="en-US" altLang="en-US" sz="2400" b="1" dirty="0">
                <a:latin typeface="Bookman Old Style" panose="02050604050505020204" pitchFamily="18" charset="0"/>
              </a:rPr>
              <a:t>Shelter</a:t>
            </a:r>
            <a:endParaRPr lang="en-US" altLang="en-US" sz="2400" b="1" dirty="0">
              <a:solidFill>
                <a:srgbClr val="00483A"/>
              </a:solidFill>
              <a:latin typeface="Bookman Old Style" panose="02050604050505020204" pitchFamily="18" charset="0"/>
            </a:endParaRPr>
          </a:p>
          <a:p>
            <a:pPr lvl="1">
              <a:lnSpc>
                <a:spcPct val="90000"/>
              </a:lnSpc>
              <a:spcBef>
                <a:spcPct val="50000"/>
              </a:spcBef>
              <a:buFontTx/>
              <a:buChar char="•"/>
            </a:pPr>
            <a:r>
              <a:rPr lang="en-US" altLang="en-US" sz="2400" b="1" dirty="0">
                <a:latin typeface="Bookman Old Style" panose="02050604050505020204" pitchFamily="18" charset="0"/>
              </a:rPr>
              <a:t>Food                                        </a:t>
            </a:r>
          </a:p>
        </p:txBody>
      </p:sp>
    </p:spTree>
    <p:extLst>
      <p:ext uri="{BB962C8B-B14F-4D97-AF65-F5344CB8AC3E}">
        <p14:creationId xmlns:p14="http://schemas.microsoft.com/office/powerpoint/2010/main" val="328034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SELF NEGLECT</a:t>
            </a:r>
            <a:endParaRPr lang="en-US" dirty="0"/>
          </a:p>
        </p:txBody>
      </p:sp>
      <p:sp>
        <p:nvSpPr>
          <p:cNvPr id="3" name="Content Placeholder 2"/>
          <p:cNvSpPr>
            <a:spLocks noGrp="1"/>
          </p:cNvSpPr>
          <p:nvPr>
            <p:ph idx="1"/>
          </p:nvPr>
        </p:nvSpPr>
        <p:spPr/>
        <p:txBody>
          <a:bodyPr/>
          <a:lstStyle/>
          <a:p>
            <a:r>
              <a:rPr lang="en-US" altLang="en-US" dirty="0"/>
              <a:t>An elder person is unable or fails to provide him/herself with adequate…</a:t>
            </a:r>
          </a:p>
          <a:p>
            <a:r>
              <a:rPr lang="en-US" altLang="en-US" b="1" dirty="0"/>
              <a:t>Food                            </a:t>
            </a:r>
          </a:p>
          <a:p>
            <a:r>
              <a:rPr lang="en-US" altLang="en-US" b="1" dirty="0"/>
              <a:t>Shelter</a:t>
            </a:r>
          </a:p>
          <a:p>
            <a:pPr marL="0" indent="0" algn="ctr">
              <a:buNone/>
            </a:pPr>
            <a:r>
              <a:rPr lang="en-US" altLang="en-US" dirty="0" smtClean="0"/>
              <a:t>AND </a:t>
            </a:r>
            <a:endParaRPr lang="en-US" altLang="en-US" dirty="0"/>
          </a:p>
          <a:p>
            <a:pPr marL="0" indent="0">
              <a:buNone/>
            </a:pPr>
            <a:r>
              <a:rPr lang="en-US" altLang="en-US" dirty="0" smtClean="0"/>
              <a:t>results </a:t>
            </a:r>
            <a:r>
              <a:rPr lang="en-US" altLang="en-US" dirty="0"/>
              <a:t>in </a:t>
            </a:r>
            <a:r>
              <a:rPr lang="en-US" altLang="en-US" b="1" u="sng" dirty="0"/>
              <a:t>significant danger </a:t>
            </a:r>
            <a:r>
              <a:rPr lang="en-US" altLang="en-US" dirty="0"/>
              <a:t>to the physical or mental health of the elder</a:t>
            </a:r>
            <a:endParaRPr lang="en-US" altLang="en-US" dirty="0">
              <a:solidFill>
                <a:srgbClr val="00483A"/>
              </a:solidFill>
              <a:latin typeface="Franklin Gothic Medium Cond" panose="020B0606030402020204" pitchFamily="34" charset="0"/>
            </a:endParaRPr>
          </a:p>
          <a:p>
            <a:endParaRPr lang="en-US" altLang="en-US" dirty="0"/>
          </a:p>
          <a:p>
            <a:endParaRPr lang="en-US" altLang="en-US" dirty="0"/>
          </a:p>
          <a:p>
            <a:pPr lvl="1">
              <a:spcBef>
                <a:spcPct val="50000"/>
              </a:spcBef>
              <a:buFontTx/>
              <a:buChar char="•"/>
            </a:pPr>
            <a:endParaRPr lang="en-US" altLang="en-US" sz="2200" dirty="0">
              <a:solidFill>
                <a:srgbClr val="00483A"/>
              </a:solidFill>
              <a:latin typeface="Franklin Gothic Medium Cond" panose="020B0606030402020204" pitchFamily="34" charset="0"/>
            </a:endParaRPr>
          </a:p>
          <a:p>
            <a:endParaRPr lang="en-US" altLang="en-US" dirty="0"/>
          </a:p>
          <a:p>
            <a:endParaRPr lang="en-US" dirty="0"/>
          </a:p>
        </p:txBody>
      </p:sp>
      <p:pic>
        <p:nvPicPr>
          <p:cNvPr id="4" name="Picture 3"/>
          <p:cNvPicPr>
            <a:picLocks noChangeAspect="1"/>
          </p:cNvPicPr>
          <p:nvPr/>
        </p:nvPicPr>
        <p:blipFill>
          <a:blip r:embed="rId3"/>
          <a:stretch>
            <a:fillRect/>
          </a:stretch>
        </p:blipFill>
        <p:spPr>
          <a:xfrm>
            <a:off x="3729158" y="2653552"/>
            <a:ext cx="3854983" cy="1129553"/>
          </a:xfrm>
          <a:prstGeom prst="rect">
            <a:avLst/>
          </a:prstGeom>
        </p:spPr>
      </p:pic>
    </p:spTree>
    <p:extLst>
      <p:ext uri="{BB962C8B-B14F-4D97-AF65-F5344CB8AC3E}">
        <p14:creationId xmlns:p14="http://schemas.microsoft.com/office/powerpoint/2010/main" val="146837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FINANCIAL EXPLOITATION</a:t>
            </a:r>
          </a:p>
        </p:txBody>
      </p:sp>
      <p:sp>
        <p:nvSpPr>
          <p:cNvPr id="3" name="Content Placeholder 2"/>
          <p:cNvSpPr>
            <a:spLocks noGrp="1"/>
          </p:cNvSpPr>
          <p:nvPr>
            <p:ph idx="1"/>
          </p:nvPr>
        </p:nvSpPr>
        <p:spPr>
          <a:xfrm>
            <a:off x="628650" y="1942478"/>
            <a:ext cx="7886700" cy="4063341"/>
          </a:xfrm>
        </p:spPr>
        <p:txBody>
          <a:bodyPr/>
          <a:lstStyle/>
          <a:p>
            <a:pPr lvl="1"/>
            <a:r>
              <a:rPr lang="en-US" sz="2000" dirty="0"/>
              <a:t>Obtaining an individual’s money or property by deceiving or enticing the individual or by forcing, compelling, or coercing the individual to give, sell at less than fair market value, or in other ways convey money or property against his or her will without his or her </a:t>
            </a:r>
            <a:r>
              <a:rPr lang="en-US" sz="2000" b="1" dirty="0"/>
              <a:t>informed</a:t>
            </a:r>
            <a:r>
              <a:rPr lang="en-US" sz="2000" dirty="0"/>
              <a:t> consent. </a:t>
            </a:r>
          </a:p>
          <a:p>
            <a:pPr lvl="1"/>
            <a:endParaRPr lang="en-US" sz="2000" dirty="0"/>
          </a:p>
          <a:p>
            <a:pPr lvl="1"/>
            <a:r>
              <a:rPr lang="en-US" sz="2000" dirty="0"/>
              <a:t>The substantial failure or neglect of a fiscal agent to fulfill his or her responsibilities. </a:t>
            </a:r>
          </a:p>
          <a:p>
            <a:pPr lvl="1"/>
            <a:endParaRPr lang="en-US" sz="2000" dirty="0"/>
          </a:p>
          <a:p>
            <a:pPr lvl="1"/>
            <a:r>
              <a:rPr lang="en-US" sz="2000" dirty="0"/>
              <a:t>Theft, Forgery, Financial card crimes, Identity theft.</a:t>
            </a:r>
          </a:p>
          <a:p>
            <a:pPr lvl="1"/>
            <a:endParaRPr lang="en-US" dirty="0"/>
          </a:p>
        </p:txBody>
      </p:sp>
    </p:spTree>
    <p:extLst>
      <p:ext uri="{BB962C8B-B14F-4D97-AF65-F5344CB8AC3E}">
        <p14:creationId xmlns:p14="http://schemas.microsoft.com/office/powerpoint/2010/main" val="421420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86C75-6DD8-4991-996B-D76EECB1ACF0}"/>
              </a:ext>
            </a:extLst>
          </p:cNvPr>
          <p:cNvSpPr>
            <a:spLocks noGrp="1"/>
          </p:cNvSpPr>
          <p:nvPr>
            <p:ph type="title"/>
          </p:nvPr>
        </p:nvSpPr>
        <p:spPr/>
        <p:txBody>
          <a:bodyPr/>
          <a:lstStyle/>
          <a:p>
            <a:pPr algn="ctr"/>
            <a:r>
              <a:rPr lang="en-US" dirty="0"/>
              <a:t>ABUSER PROFILE</a:t>
            </a:r>
          </a:p>
        </p:txBody>
      </p:sp>
      <p:pic>
        <p:nvPicPr>
          <p:cNvPr id="10" name="Picture 9">
            <a:extLst>
              <a:ext uri="{FF2B5EF4-FFF2-40B4-BE49-F238E27FC236}">
                <a16:creationId xmlns:a16="http://schemas.microsoft.com/office/drawing/2014/main" xmlns="" id="{509145DB-B2DE-45C9-9DCA-EEFEF3EBB167}"/>
              </a:ext>
            </a:extLst>
          </p:cNvPr>
          <p:cNvPicPr>
            <a:picLocks noChangeAspect="1"/>
          </p:cNvPicPr>
          <p:nvPr/>
        </p:nvPicPr>
        <p:blipFill>
          <a:blip r:embed="rId3"/>
          <a:stretch>
            <a:fillRect/>
          </a:stretch>
        </p:blipFill>
        <p:spPr>
          <a:xfrm>
            <a:off x="755375" y="1320098"/>
            <a:ext cx="7530210" cy="4378559"/>
          </a:xfrm>
          <a:prstGeom prst="rect">
            <a:avLst/>
          </a:prstGeom>
        </p:spPr>
      </p:pic>
    </p:spTree>
    <p:extLst>
      <p:ext uri="{BB962C8B-B14F-4D97-AF65-F5344CB8AC3E}">
        <p14:creationId xmlns:p14="http://schemas.microsoft.com/office/powerpoint/2010/main" val="91211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1" y="365125"/>
            <a:ext cx="8430321" cy="1325563"/>
          </a:xfrm>
        </p:spPr>
        <p:txBody>
          <a:bodyPr/>
          <a:lstStyle/>
          <a:p>
            <a:r>
              <a:rPr lang="en-US" dirty="0"/>
              <a:t>Adults with Disabilities 18-59</a:t>
            </a:r>
          </a:p>
        </p:txBody>
      </p:sp>
      <p:sp>
        <p:nvSpPr>
          <p:cNvPr id="3" name="Content Placeholder 2"/>
          <p:cNvSpPr>
            <a:spLocks noGrp="1"/>
          </p:cNvSpPr>
          <p:nvPr>
            <p:ph idx="1"/>
          </p:nvPr>
        </p:nvSpPr>
        <p:spPr/>
        <p:txBody>
          <a:bodyPr>
            <a:normAutofit/>
          </a:bodyPr>
          <a:lstStyle/>
          <a:p>
            <a:pPr marL="0" indent="0">
              <a:buNone/>
            </a:pPr>
            <a:r>
              <a:rPr lang="en-US" dirty="0"/>
              <a:t>	</a:t>
            </a:r>
          </a:p>
        </p:txBody>
      </p:sp>
      <p:pic>
        <p:nvPicPr>
          <p:cNvPr id="4" name="Picture 3">
            <a:extLst>
              <a:ext uri="{FF2B5EF4-FFF2-40B4-BE49-F238E27FC236}">
                <a16:creationId xmlns:a16="http://schemas.microsoft.com/office/drawing/2014/main" xmlns="" id="{D53853EC-6D4E-4807-B1B6-2450DD37CF5D}"/>
              </a:ext>
            </a:extLst>
          </p:cNvPr>
          <p:cNvPicPr>
            <a:picLocks noChangeAspect="1"/>
          </p:cNvPicPr>
          <p:nvPr/>
        </p:nvPicPr>
        <p:blipFill>
          <a:blip r:embed="rId3"/>
          <a:stretch>
            <a:fillRect/>
          </a:stretch>
        </p:blipFill>
        <p:spPr>
          <a:xfrm>
            <a:off x="892098" y="1494263"/>
            <a:ext cx="7399673" cy="4170557"/>
          </a:xfrm>
          <a:prstGeom prst="rect">
            <a:avLst/>
          </a:prstGeom>
        </p:spPr>
      </p:pic>
    </p:spTree>
    <p:extLst>
      <p:ext uri="{BB962C8B-B14F-4D97-AF65-F5344CB8AC3E}">
        <p14:creationId xmlns:p14="http://schemas.microsoft.com/office/powerpoint/2010/main" val="251899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EACC6653B734E9588C10CE9389FFC" ma:contentTypeVersion="3" ma:contentTypeDescription="Create a new document." ma:contentTypeScope="" ma:versionID="6e48e242195a26d91a196382f13bf4c9">
  <xsd:schema xmlns:xsd="http://www.w3.org/2001/XMLSchema" xmlns:xs="http://www.w3.org/2001/XMLSchema" xmlns:p="http://schemas.microsoft.com/office/2006/metadata/properties" xmlns:ns2="7c3c72ac-d401-41bd-b017-3017dda5aa3c" xmlns:ns3="f9acad6e-7d72-47df-b8bb-1f5e059a8c4a" targetNamespace="http://schemas.microsoft.com/office/2006/metadata/properties" ma:root="true" ma:fieldsID="8b59ad859a2a138a82d12ffe5e1d7deb" ns2:_="" ns3:_="">
    <xsd:import namespace="7c3c72ac-d401-41bd-b017-3017dda5aa3c"/>
    <xsd:import namespace="f9acad6e-7d72-47df-b8bb-1f5e059a8c4a"/>
    <xsd:element name="properties">
      <xsd:complexType>
        <xsd:sequence>
          <xsd:element name="documentManagement">
            <xsd:complexType>
              <xsd:all>
                <xsd:element ref="ns2:Contributo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c72ac-d401-41bd-b017-3017dda5aa3c" elementFormDefault="qualified">
    <xsd:import namespace="http://schemas.microsoft.com/office/2006/documentManagement/types"/>
    <xsd:import namespace="http://schemas.microsoft.com/office/infopath/2007/PartnerControls"/>
    <xsd:element name="Contributor" ma:index="8" nillable="true" ma:displayName="Contributor" ma:list="UserInfo" ma:SharePointGroup="1820" ma:internalName="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acad6e-7d72-47df-b8bb-1f5e059a8c4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ributor xmlns="7c3c72ac-d401-41bd-b017-3017dda5aa3c">
      <UserInfo>
        <DisplayName/>
        <AccountId xsi:nil="true"/>
        <AccountType/>
      </UserInfo>
    </Contributor>
  </documentManagement>
</p:properties>
</file>

<file path=customXml/itemProps1.xml><?xml version="1.0" encoding="utf-8"?>
<ds:datastoreItem xmlns:ds="http://schemas.openxmlformats.org/officeDocument/2006/customXml" ds:itemID="{7C57FA8B-4DA4-43B3-B53F-2043415993C9}"/>
</file>

<file path=customXml/itemProps2.xml><?xml version="1.0" encoding="utf-8"?>
<ds:datastoreItem xmlns:ds="http://schemas.openxmlformats.org/officeDocument/2006/customXml" ds:itemID="{8E958462-B728-407B-B9D0-812550F9D149}"/>
</file>

<file path=customXml/itemProps3.xml><?xml version="1.0" encoding="utf-8"?>
<ds:datastoreItem xmlns:ds="http://schemas.openxmlformats.org/officeDocument/2006/customXml" ds:itemID="{FC4A734D-4484-4A89-AB46-EAE90BE3A33A}"/>
</file>

<file path=docProps/app.xml><?xml version="1.0" encoding="utf-8"?>
<Properties xmlns="http://schemas.openxmlformats.org/officeDocument/2006/extended-properties" xmlns:vt="http://schemas.openxmlformats.org/officeDocument/2006/docPropsVTypes">
  <Template/>
  <TotalTime>2985</TotalTime>
  <Words>3780</Words>
  <Application>Microsoft Office PowerPoint</Application>
  <PresentationFormat>On-screen Show (4:3)</PresentationFormat>
  <Paragraphs>535</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Custom Design</vt:lpstr>
      <vt:lpstr> ADULTS/ ELDERS  AT RISK   </vt:lpstr>
      <vt:lpstr>Objectives</vt:lpstr>
      <vt:lpstr> ELDER ABUSE/ADULT PROTECTIVE SERVICES OVERVIEW</vt:lpstr>
      <vt:lpstr>ABUSE</vt:lpstr>
      <vt:lpstr>NEGLECT</vt:lpstr>
      <vt:lpstr>SELF NEGLECT</vt:lpstr>
      <vt:lpstr>FINANCIAL EXPLOITATION</vt:lpstr>
      <vt:lpstr>ABUSER PROFILE</vt:lpstr>
      <vt:lpstr>Adults with Disabilities 18-59</vt:lpstr>
      <vt:lpstr> </vt:lpstr>
      <vt:lpstr>ABUSER TACTICS</vt:lpstr>
      <vt:lpstr>     </vt:lpstr>
      <vt:lpstr>SIGNS OF RISK PHYSICAL/MEDICAL FACTORS</vt:lpstr>
      <vt:lpstr>SIGNS OF RISK ENVIRONMENTAL FACTORS</vt:lpstr>
      <vt:lpstr>SIGNS OF RISK SOCIAL/BEHAVIORAL FACTORS</vt:lpstr>
      <vt:lpstr>SIGNS OF RISK  FINANCIAL EXPLOITATION  </vt:lpstr>
      <vt:lpstr>OTHER WAYS VULNERABLE ADULTS ARE EXPLOITED </vt:lpstr>
      <vt:lpstr>CONTRIBUTING FACTORS OF RISK:</vt:lpstr>
      <vt:lpstr>WHEN RISK IS IDENTIFIED</vt:lpstr>
      <vt:lpstr>THINGS TO CONSIDER IN THE CARE PLANNING PROCESS</vt:lpstr>
      <vt:lpstr>CARE PLAN ALTERNATIVES</vt:lpstr>
      <vt:lpstr>OUR RECOMMENDATION  CONSULT BEFORE REPORT</vt:lpstr>
      <vt:lpstr>PowerPoint Presentation</vt:lpstr>
      <vt:lpstr> REPORTING – What to do?</vt:lpstr>
      <vt:lpstr>REPORTING – What to do?</vt:lpstr>
      <vt:lpstr>PowerPoint Presentation</vt:lpstr>
      <vt:lpstr>WHO TO CALL?</vt:lpstr>
      <vt:lpstr>WHEN APS/ELDER ABUSE SHOULD BE INVOLVED:</vt:lpstr>
      <vt:lpstr>RESPONDING–WHAT HAPPENS NEXT?</vt:lpstr>
      <vt:lpstr>             RESPONDING–WHAT HAPPENS NEXT?</vt:lpstr>
      <vt:lpstr>INVESTIGATIVE PARAMETERS It may include one or more of the following: (WI state Statutes § 46.90, 55.01) </vt:lpstr>
      <vt:lpstr>DECISIONAL OR NON-DECISIONAL</vt:lpstr>
      <vt:lpstr>  THE HELEN E.F. DECISION  </vt:lpstr>
      <vt:lpstr> WHEN TO USE CHAPTER 55.13 EMERGENCY PROTECTIVE PLACEMENT</vt:lpstr>
      <vt:lpstr>CRITERIA FOR EMERGENCY PROTECTIVE PLACEMENT  WI STATE STATUTES §55.13 </vt:lpstr>
      <vt:lpstr>CHAPTER 55 EMERGENCY PROTECTIVE PLACEMENT CANDIDATE</vt:lpstr>
      <vt:lpstr>REASONS FOR EMERGENCY PROTECTIVE PLACEMENT</vt:lpstr>
      <vt:lpstr>PowerPoint Presentation</vt:lpstr>
      <vt:lpstr>APS/ELDER ABUSE LIMITS</vt:lpstr>
      <vt:lpstr>PowerPoint Presentation</vt:lpstr>
      <vt:lpstr>APS/EA NEEDS MCO ASSISTANCE WITH: </vt:lpstr>
      <vt:lpstr>HELPFUL HINTS THAT COULD HELP AVOID AN EA/APS REFERRAL</vt:lpstr>
      <vt:lpstr>YOU CAN MAKE A DIFFERENCE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LaCaze, Dinah</dc:creator>
  <cp:lastModifiedBy>Moran, Angela M</cp:lastModifiedBy>
  <cp:revision>99</cp:revision>
  <cp:lastPrinted>2017-12-07T15:00:42Z</cp:lastPrinted>
  <dcterms:created xsi:type="dcterms:W3CDTF">2017-07-18T13:55:37Z</dcterms:created>
  <dcterms:modified xsi:type="dcterms:W3CDTF">2019-12-10T14:15:32Z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0x010100E53EACC6653B734E9588C10CE9389FFC</vt:lpwstr>
  </property>
</Properties>
</file>