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 id="2147483810" r:id="rId2"/>
  </p:sldMasterIdLst>
  <p:notesMasterIdLst>
    <p:notesMasterId r:id="rId32"/>
  </p:notesMasterIdLst>
  <p:handoutMasterIdLst>
    <p:handoutMasterId r:id="rId33"/>
  </p:handoutMasterIdLst>
  <p:sldIdLst>
    <p:sldId id="300" r:id="rId3"/>
    <p:sldId id="307" r:id="rId4"/>
    <p:sldId id="327" r:id="rId5"/>
    <p:sldId id="335" r:id="rId6"/>
    <p:sldId id="336" r:id="rId7"/>
    <p:sldId id="324" r:id="rId8"/>
    <p:sldId id="337" r:id="rId9"/>
    <p:sldId id="323" r:id="rId10"/>
    <p:sldId id="325" r:id="rId11"/>
    <p:sldId id="339" r:id="rId12"/>
    <p:sldId id="326" r:id="rId13"/>
    <p:sldId id="311" r:id="rId14"/>
    <p:sldId id="302" r:id="rId15"/>
    <p:sldId id="303" r:id="rId16"/>
    <p:sldId id="330" r:id="rId17"/>
    <p:sldId id="309" r:id="rId18"/>
    <p:sldId id="338" r:id="rId19"/>
    <p:sldId id="328" r:id="rId20"/>
    <p:sldId id="329" r:id="rId21"/>
    <p:sldId id="340" r:id="rId22"/>
    <p:sldId id="341" r:id="rId23"/>
    <p:sldId id="342" r:id="rId24"/>
    <p:sldId id="321" r:id="rId25"/>
    <p:sldId id="332" r:id="rId26"/>
    <p:sldId id="333" r:id="rId27"/>
    <p:sldId id="331" r:id="rId28"/>
    <p:sldId id="334" r:id="rId29"/>
    <p:sldId id="343" r:id="rId30"/>
    <p:sldId id="322" r:id="rId3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92" autoAdjust="0"/>
  </p:normalViewPr>
  <p:slideViewPr>
    <p:cSldViewPr snapToGrid="0" snapToObjects="1">
      <p:cViewPr>
        <p:scale>
          <a:sx n="106" d="100"/>
          <a:sy n="106" d="100"/>
        </p:scale>
        <p:origin x="-1764"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2" d="100"/>
          <a:sy n="82" d="100"/>
        </p:scale>
        <p:origin x="1827"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5E72DA9-CDF0-46E6-BF9E-E473E87403BD}" type="datetimeFigureOut">
              <a:rPr lang="en-US" smtClean="0"/>
              <a:t>12/10/2019</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8B1C564-4077-43B3-AAE9-4CD00D3FFA87}" type="slidenum">
              <a:rPr lang="en-US" smtClean="0"/>
              <a:t>‹#›</a:t>
            </a:fld>
            <a:endParaRPr lang="en-US" dirty="0"/>
          </a:p>
        </p:txBody>
      </p:sp>
    </p:spTree>
    <p:extLst>
      <p:ext uri="{BB962C8B-B14F-4D97-AF65-F5344CB8AC3E}">
        <p14:creationId xmlns:p14="http://schemas.microsoft.com/office/powerpoint/2010/main" val="2421324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D78BA79-2322-48FE-9DEA-301C5F082E24}" type="datetimeFigureOut">
              <a:rPr lang="en-US" smtClean="0"/>
              <a:t>12/10/2019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C634EE-C0AE-4CE4-A0C5-113A4F7613FA}" type="slidenum">
              <a:rPr lang="en-US" smtClean="0"/>
              <a:t>‹#›</a:t>
            </a:fld>
            <a:endParaRPr lang="en-US" dirty="0"/>
          </a:p>
        </p:txBody>
      </p:sp>
    </p:spTree>
    <p:extLst>
      <p:ext uri="{BB962C8B-B14F-4D97-AF65-F5344CB8AC3E}">
        <p14:creationId xmlns:p14="http://schemas.microsoft.com/office/powerpoint/2010/main" val="272660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634EE-C0AE-4CE4-A0C5-113A4F7613FA}" type="slidenum">
              <a:rPr lang="en-US" smtClean="0"/>
              <a:t>1</a:t>
            </a:fld>
            <a:endParaRPr lang="en-US" dirty="0"/>
          </a:p>
        </p:txBody>
      </p:sp>
    </p:spTree>
    <p:extLst>
      <p:ext uri="{BB962C8B-B14F-4D97-AF65-F5344CB8AC3E}">
        <p14:creationId xmlns:p14="http://schemas.microsoft.com/office/powerpoint/2010/main" val="139639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12</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13</a:t>
            </a:fld>
            <a:endParaRPr lang="en-US" dirty="0"/>
          </a:p>
        </p:txBody>
      </p:sp>
    </p:spTree>
    <p:extLst>
      <p:ext uri="{BB962C8B-B14F-4D97-AF65-F5344CB8AC3E}">
        <p14:creationId xmlns:p14="http://schemas.microsoft.com/office/powerpoint/2010/main" val="158636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14</a:t>
            </a:fld>
            <a:endParaRPr lang="en-US" dirty="0"/>
          </a:p>
        </p:txBody>
      </p:sp>
    </p:spTree>
    <p:extLst>
      <p:ext uri="{BB962C8B-B14F-4D97-AF65-F5344CB8AC3E}">
        <p14:creationId xmlns:p14="http://schemas.microsoft.com/office/powerpoint/2010/main" val="158636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634EE-C0AE-4CE4-A0C5-113A4F7613FA}" type="slidenum">
              <a:rPr lang="en-US" smtClean="0"/>
              <a:t>15</a:t>
            </a:fld>
            <a:endParaRPr lang="en-US" dirty="0"/>
          </a:p>
        </p:txBody>
      </p:sp>
    </p:spTree>
    <p:extLst>
      <p:ext uri="{BB962C8B-B14F-4D97-AF65-F5344CB8AC3E}">
        <p14:creationId xmlns:p14="http://schemas.microsoft.com/office/powerpoint/2010/main" val="308208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634EE-C0AE-4CE4-A0C5-113A4F7613FA}" type="slidenum">
              <a:rPr lang="en-US" smtClean="0"/>
              <a:t>16</a:t>
            </a:fld>
            <a:endParaRPr lang="en-US" dirty="0"/>
          </a:p>
        </p:txBody>
      </p:sp>
    </p:spTree>
    <p:extLst>
      <p:ext uri="{BB962C8B-B14F-4D97-AF65-F5344CB8AC3E}">
        <p14:creationId xmlns:p14="http://schemas.microsoft.com/office/powerpoint/2010/main" val="3082086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634EE-C0AE-4CE4-A0C5-113A4F7613FA}" type="slidenum">
              <a:rPr lang="en-US" smtClean="0"/>
              <a:t>17</a:t>
            </a:fld>
            <a:endParaRPr lang="en-US" dirty="0"/>
          </a:p>
        </p:txBody>
      </p:sp>
    </p:spTree>
    <p:extLst>
      <p:ext uri="{BB962C8B-B14F-4D97-AF65-F5344CB8AC3E}">
        <p14:creationId xmlns:p14="http://schemas.microsoft.com/office/powerpoint/2010/main" val="3082086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is “helping” with bills, etc. they should name</a:t>
            </a:r>
            <a:r>
              <a:rPr lang="en-US" baseline="0" dirty="0" smtClean="0"/>
              <a:t> them as POA-F to formalize the relationship.  DO NOT add to bank account as a joint owner.</a:t>
            </a:r>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18</a:t>
            </a:fld>
            <a:endParaRPr lang="en-US" dirty="0"/>
          </a:p>
        </p:txBody>
      </p:sp>
    </p:spTree>
    <p:extLst>
      <p:ext uri="{BB962C8B-B14F-4D97-AF65-F5344CB8AC3E}">
        <p14:creationId xmlns:p14="http://schemas.microsoft.com/office/powerpoint/2010/main" val="3082086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634EE-C0AE-4CE4-A0C5-113A4F7613FA}" type="slidenum">
              <a:rPr lang="en-US" smtClean="0"/>
              <a:t>19</a:t>
            </a:fld>
            <a:endParaRPr lang="en-US" dirty="0"/>
          </a:p>
        </p:txBody>
      </p:sp>
    </p:spTree>
    <p:extLst>
      <p:ext uri="{BB962C8B-B14F-4D97-AF65-F5344CB8AC3E}">
        <p14:creationId xmlns:p14="http://schemas.microsoft.com/office/powerpoint/2010/main" val="308208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23</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24</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634EE-C0AE-4CE4-A0C5-113A4F7613FA}" type="slidenum">
              <a:rPr lang="en-US" smtClean="0"/>
              <a:t>2</a:t>
            </a:fld>
            <a:endParaRPr lang="en-US" dirty="0"/>
          </a:p>
        </p:txBody>
      </p:sp>
    </p:spTree>
    <p:extLst>
      <p:ext uri="{BB962C8B-B14F-4D97-AF65-F5344CB8AC3E}">
        <p14:creationId xmlns:p14="http://schemas.microsoft.com/office/powerpoint/2010/main" val="1695883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25</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26</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27</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28</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29</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Unscrupulous power of attorney signs Senior’s house over to himself.  Senior wants his house back more than he wants to power of attorney to go to jail.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Senior allows her relative to move in on a “temporary” basis but then the relative refuses to leave.  The relative refuses to contribute to the household, yells and calls the senior names, but is never physically violent so the police are not likely to take action. The senior can file a civil action to have the relative removed from the home.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3</a:t>
            </a:fld>
            <a:endParaRPr lang="en-US" dirty="0"/>
          </a:p>
        </p:txBody>
      </p:sp>
    </p:spTree>
    <p:extLst>
      <p:ext uri="{BB962C8B-B14F-4D97-AF65-F5344CB8AC3E}">
        <p14:creationId xmlns:p14="http://schemas.microsoft.com/office/powerpoint/2010/main" val="200212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6</a:t>
            </a:fld>
            <a:endParaRPr lang="en-US" dirty="0"/>
          </a:p>
        </p:txBody>
      </p:sp>
    </p:spTree>
    <p:extLst>
      <p:ext uri="{BB962C8B-B14F-4D97-AF65-F5344CB8AC3E}">
        <p14:creationId xmlns:p14="http://schemas.microsoft.com/office/powerpoint/2010/main" val="158636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POA agents must follow the wishes</a:t>
            </a:r>
            <a:r>
              <a:rPr lang="en-US" baseline="0" dirty="0" smtClean="0"/>
              <a:t> of the principal if known</a:t>
            </a:r>
          </a:p>
          <a:p>
            <a:r>
              <a:rPr lang="en-US" baseline="0" dirty="0" smtClean="0"/>
              <a:t>Guardians must follow best interest standard, taking wishes of ward into account if known</a:t>
            </a:r>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7</a:t>
            </a:fld>
            <a:endParaRPr lang="en-US" dirty="0"/>
          </a:p>
        </p:txBody>
      </p:sp>
    </p:spTree>
    <p:extLst>
      <p:ext uri="{BB962C8B-B14F-4D97-AF65-F5344CB8AC3E}">
        <p14:creationId xmlns:p14="http://schemas.microsoft.com/office/powerpoint/2010/main" val="158636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8</a:t>
            </a:fld>
            <a:endParaRPr lang="en-US" dirty="0"/>
          </a:p>
        </p:txBody>
      </p:sp>
    </p:spTree>
    <p:extLst>
      <p:ext uri="{BB962C8B-B14F-4D97-AF65-F5344CB8AC3E}">
        <p14:creationId xmlns:p14="http://schemas.microsoft.com/office/powerpoint/2010/main" val="158636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9</a:t>
            </a:fld>
            <a:endParaRPr lang="en-US" dirty="0"/>
          </a:p>
        </p:txBody>
      </p:sp>
    </p:spTree>
    <p:extLst>
      <p:ext uri="{BB962C8B-B14F-4D97-AF65-F5344CB8AC3E}">
        <p14:creationId xmlns:p14="http://schemas.microsoft.com/office/powerpoint/2010/main" val="158636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10</a:t>
            </a:fld>
            <a:endParaRPr lang="en-US" dirty="0"/>
          </a:p>
        </p:txBody>
      </p:sp>
    </p:spTree>
    <p:extLst>
      <p:ext uri="{BB962C8B-B14F-4D97-AF65-F5344CB8AC3E}">
        <p14:creationId xmlns:p14="http://schemas.microsoft.com/office/powerpoint/2010/main" val="158636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POA agents must follow the wishes</a:t>
            </a:r>
            <a:r>
              <a:rPr lang="en-US" baseline="0" dirty="0" smtClean="0"/>
              <a:t> of the principal if known</a:t>
            </a:r>
          </a:p>
          <a:p>
            <a:r>
              <a:rPr lang="en-US" baseline="0" dirty="0" smtClean="0"/>
              <a:t>Guardians must follow best interest standard, taking wishes of ward into account if known</a:t>
            </a:r>
            <a:endParaRPr lang="en-US" dirty="0"/>
          </a:p>
        </p:txBody>
      </p:sp>
      <p:sp>
        <p:nvSpPr>
          <p:cNvPr id="4" name="Slide Number Placeholder 3"/>
          <p:cNvSpPr>
            <a:spLocks noGrp="1"/>
          </p:cNvSpPr>
          <p:nvPr>
            <p:ph type="sldNum" sz="quarter" idx="10"/>
          </p:nvPr>
        </p:nvSpPr>
        <p:spPr/>
        <p:txBody>
          <a:bodyPr/>
          <a:lstStyle/>
          <a:p>
            <a:fld id="{8DC634EE-C0AE-4CE4-A0C5-113A4F7613FA}" type="slidenum">
              <a:rPr lang="en-US" smtClean="0"/>
              <a:t>11</a:t>
            </a:fld>
            <a:endParaRPr lang="en-US" dirty="0"/>
          </a:p>
        </p:txBody>
      </p:sp>
    </p:spTree>
    <p:extLst>
      <p:ext uri="{BB962C8B-B14F-4D97-AF65-F5344CB8AC3E}">
        <p14:creationId xmlns:p14="http://schemas.microsoft.com/office/powerpoint/2010/main" val="158636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7200" spc="-50" baseline="0">
                <a:solidFill>
                  <a:schemeClr val="tx1">
                    <a:lumMod val="85000"/>
                    <a:lumOff val="15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Garamond" panose="02020404030301010803"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3E1D5-C7A0-3D4C-9607-C484258094E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32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404798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120028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401721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250852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443405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316928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29200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3169993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337284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367788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Garamond" panose="02020404030301010803" pitchFamily="18" charset="0"/>
              </a:defRPr>
            </a:lvl1pPr>
            <a:lvl2pPr>
              <a:defRPr>
                <a:latin typeface="Garamond" panose="02020404030301010803" pitchFamily="18"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3E1D5-C7A0-3D4C-9607-C484258094E9}" type="slidenum">
              <a:rPr lang="en-US" smtClean="0"/>
              <a:t>‹#›</a:t>
            </a:fld>
            <a:endParaRPr lang="en-US" dirty="0"/>
          </a:p>
        </p:txBody>
      </p:sp>
    </p:spTree>
    <p:extLst>
      <p:ext uri="{BB962C8B-B14F-4D97-AF65-F5344CB8AC3E}">
        <p14:creationId xmlns:p14="http://schemas.microsoft.com/office/powerpoint/2010/main" val="3849724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5A704-E2E5-4F03-B8D2-45DB82A71419}"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069A1-91DB-4325-A9FF-9EE69FE17A0C}" type="slidenum">
              <a:rPr lang="en-US" smtClean="0"/>
              <a:t>‹#›</a:t>
            </a:fld>
            <a:endParaRPr lang="en-US" dirty="0"/>
          </a:p>
        </p:txBody>
      </p:sp>
    </p:spTree>
    <p:extLst>
      <p:ext uri="{BB962C8B-B14F-4D97-AF65-F5344CB8AC3E}">
        <p14:creationId xmlns:p14="http://schemas.microsoft.com/office/powerpoint/2010/main" val="210920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33E1D5-C7A0-3D4C-9607-C484258094E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0997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3E1D5-C7A0-3D4C-9607-C484258094E9}" type="slidenum">
              <a:rPr lang="en-US" smtClean="0"/>
              <a:t>‹#›</a:t>
            </a:fld>
            <a:endParaRPr lang="en-US" dirty="0"/>
          </a:p>
        </p:txBody>
      </p:sp>
    </p:spTree>
    <p:extLst>
      <p:ext uri="{BB962C8B-B14F-4D97-AF65-F5344CB8AC3E}">
        <p14:creationId xmlns:p14="http://schemas.microsoft.com/office/powerpoint/2010/main" val="2233605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33E1D5-C7A0-3D4C-9607-C484258094E9}" type="slidenum">
              <a:rPr lang="en-US" smtClean="0"/>
              <a:t>‹#›</a:t>
            </a:fld>
            <a:endParaRPr lang="en-US" dirty="0"/>
          </a:p>
        </p:txBody>
      </p:sp>
    </p:spTree>
    <p:extLst>
      <p:ext uri="{BB962C8B-B14F-4D97-AF65-F5344CB8AC3E}">
        <p14:creationId xmlns:p14="http://schemas.microsoft.com/office/powerpoint/2010/main" val="12728145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33E1D5-C7A0-3D4C-9607-C484258094E9}" type="slidenum">
              <a:rPr lang="en-US" smtClean="0"/>
              <a:t>‹#›</a:t>
            </a:fld>
            <a:endParaRPr lang="en-US" dirty="0"/>
          </a:p>
        </p:txBody>
      </p:sp>
    </p:spTree>
    <p:extLst>
      <p:ext uri="{BB962C8B-B14F-4D97-AF65-F5344CB8AC3E}">
        <p14:creationId xmlns:p14="http://schemas.microsoft.com/office/powerpoint/2010/main" val="37999220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433E1D5-C7A0-3D4C-9607-C484258094E9}" type="slidenum">
              <a:rPr lang="en-US" smtClean="0"/>
              <a:t>‹#›</a:t>
            </a:fld>
            <a:endParaRPr lang="en-US" dirty="0"/>
          </a:p>
        </p:txBody>
      </p:sp>
    </p:spTree>
    <p:extLst>
      <p:ext uri="{BB962C8B-B14F-4D97-AF65-F5344CB8AC3E}">
        <p14:creationId xmlns:p14="http://schemas.microsoft.com/office/powerpoint/2010/main" val="2765139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lvl1pPr>
              <a:defRPr>
                <a:solidFill>
                  <a:schemeClr val="tx1"/>
                </a:solidFill>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3B18234-2E1C-A240-AED7-CC9672400ED0}" type="datetimeFigureOut">
              <a:rPr lang="en-US" smtClean="0"/>
              <a:t>12/10/2019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33E1D5-C7A0-3D4C-9607-C484258094E9}" type="slidenum">
              <a:rPr lang="en-US" smtClean="0"/>
              <a:t>‹#›</a:t>
            </a:fld>
            <a:endParaRPr lang="en-US" dirty="0"/>
          </a:p>
        </p:txBody>
      </p:sp>
    </p:spTree>
    <p:extLst>
      <p:ext uri="{BB962C8B-B14F-4D97-AF65-F5344CB8AC3E}">
        <p14:creationId xmlns:p14="http://schemas.microsoft.com/office/powerpoint/2010/main" val="3917382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B18234-2E1C-A240-AED7-CC9672400ED0}"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33E1D5-C7A0-3D4C-9607-C484258094E9}" type="slidenum">
              <a:rPr lang="en-US" smtClean="0"/>
              <a:t>‹#›</a:t>
            </a:fld>
            <a:endParaRPr lang="en-US" dirty="0"/>
          </a:p>
        </p:txBody>
      </p:sp>
    </p:spTree>
    <p:extLst>
      <p:ext uri="{BB962C8B-B14F-4D97-AF65-F5344CB8AC3E}">
        <p14:creationId xmlns:p14="http://schemas.microsoft.com/office/powerpoint/2010/main" val="3036396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3B18234-2E1C-A240-AED7-CC9672400ED0}" type="datetimeFigureOut">
              <a:rPr lang="en-US" smtClean="0"/>
              <a:t>12/10/2019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433E1D5-C7A0-3D4C-9607-C484258094E9}"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ElderRightsLogoColor.png"/>
          <p:cNvPicPr>
            <a:picLocks noChangeAspect="1"/>
          </p:cNvPicPr>
          <p:nvPr userDrawn="1"/>
        </p:nvPicPr>
        <p:blipFill>
          <a:blip r:embed="rId11"/>
          <a:stretch>
            <a:fillRect/>
          </a:stretch>
        </p:blipFill>
        <p:spPr>
          <a:xfrm>
            <a:off x="181283" y="5543781"/>
            <a:ext cx="1651822" cy="650625"/>
          </a:xfrm>
          <a:prstGeom prst="rect">
            <a:avLst/>
          </a:prstGeom>
        </p:spPr>
      </p:pic>
    </p:spTree>
    <p:extLst>
      <p:ext uri="{BB962C8B-B14F-4D97-AF65-F5344CB8AC3E}">
        <p14:creationId xmlns:p14="http://schemas.microsoft.com/office/powerpoint/2010/main" val="374359863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200" kern="1200" spc="-50" baseline="0">
          <a:solidFill>
            <a:schemeClr val="tx1">
              <a:lumMod val="75000"/>
              <a:lumOff val="25000"/>
            </a:schemeClr>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Garamond" panose="020204040303010108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5A704-E2E5-4F03-B8D2-45DB82A71419}" type="datetimeFigureOut">
              <a:rPr lang="en-US" smtClean="0"/>
              <a:t>12/10/2019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069A1-91DB-4325-A9FF-9EE69FE17A0C}" type="slidenum">
              <a:rPr lang="en-US" smtClean="0"/>
              <a:t>‹#›</a:t>
            </a:fld>
            <a:endParaRPr lang="en-US" dirty="0"/>
          </a:p>
        </p:txBody>
      </p:sp>
    </p:spTree>
    <p:extLst>
      <p:ext uri="{BB962C8B-B14F-4D97-AF65-F5344CB8AC3E}">
        <p14:creationId xmlns:p14="http://schemas.microsoft.com/office/powerpoint/2010/main" val="423532206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gwaar.org/for-seniors-and-families/elder-law-and-advocacy-center/wisconsin-guardianship-support-center.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346324"/>
          </a:xfrm>
        </p:spPr>
        <p:txBody>
          <a:bodyPr>
            <a:normAutofit/>
          </a:bodyPr>
          <a:lstStyle/>
          <a:p>
            <a:pPr algn="ctr"/>
            <a:r>
              <a:rPr lang="en-US" sz="3200" dirty="0" smtClean="0"/>
              <a:t>Advanced Directives, Substitute &amp; Supported Decision Makers</a:t>
            </a:r>
            <a:endParaRPr lang="en-US" sz="3200" dirty="0"/>
          </a:p>
        </p:txBody>
      </p:sp>
      <p:sp>
        <p:nvSpPr>
          <p:cNvPr id="4" name="Text Placeholder 3"/>
          <p:cNvSpPr>
            <a:spLocks noGrp="1"/>
          </p:cNvSpPr>
          <p:nvPr>
            <p:ph type="subTitle" idx="1"/>
          </p:nvPr>
        </p:nvSpPr>
        <p:spPr>
          <a:xfrm>
            <a:off x="825038" y="4476750"/>
            <a:ext cx="7543800" cy="1811034"/>
          </a:xfrm>
        </p:spPr>
        <p:txBody>
          <a:bodyPr>
            <a:normAutofit fontScale="25000" lnSpcReduction="20000"/>
          </a:bodyPr>
          <a:lstStyle/>
          <a:p>
            <a:pPr marL="342900" indent="-342900">
              <a:buFont typeface="+mj-lt"/>
              <a:buAutoNum type="arabicPeriod"/>
            </a:pPr>
            <a:r>
              <a:rPr lang="en-US" sz="6400" dirty="0" smtClean="0"/>
              <a:t>Why is this important?</a:t>
            </a:r>
          </a:p>
          <a:p>
            <a:pPr marL="342900" indent="-342900">
              <a:buFont typeface="+mj-lt"/>
              <a:buAutoNum type="arabicPeriod"/>
            </a:pPr>
            <a:r>
              <a:rPr lang="en-US" sz="6400" dirty="0" smtClean="0"/>
              <a:t>Capacity v. competency</a:t>
            </a:r>
          </a:p>
          <a:p>
            <a:pPr marL="342900" indent="-342900">
              <a:buFont typeface="+mj-lt"/>
              <a:buAutoNum type="arabicPeriod"/>
            </a:pPr>
            <a:r>
              <a:rPr lang="en-US" sz="6400" dirty="0" smtClean="0"/>
              <a:t>powers of attorney and living wills</a:t>
            </a:r>
          </a:p>
          <a:p>
            <a:endParaRPr lang="en-US" sz="6400" dirty="0" smtClean="0"/>
          </a:p>
          <a:p>
            <a:r>
              <a:rPr lang="en-US" sz="4800" dirty="0" smtClean="0"/>
              <a:t>Presented by: </a:t>
            </a:r>
            <a:r>
              <a:rPr lang="en-US" sz="4800" dirty="0" err="1" smtClean="0"/>
              <a:t>nicole</a:t>
            </a:r>
            <a:r>
              <a:rPr lang="en-US" sz="4800" dirty="0" smtClean="0"/>
              <a:t> </a:t>
            </a:r>
            <a:r>
              <a:rPr lang="en-US" sz="4800" dirty="0" err="1" smtClean="0"/>
              <a:t>zimmer</a:t>
            </a:r>
            <a:r>
              <a:rPr lang="en-US" sz="4800" dirty="0" smtClean="0"/>
              <a:t>, Elder rights project director</a:t>
            </a:r>
          </a:p>
          <a:p>
            <a:endParaRPr lang="en-US" sz="6400" dirty="0" smtClean="0"/>
          </a:p>
          <a:p>
            <a:pPr marL="342900" indent="-342900">
              <a:buFont typeface="+mj-lt"/>
              <a:buAutoNum type="arabicPeriod"/>
            </a:pPr>
            <a:endParaRPr lang="en-US" dirty="0" smtClean="0"/>
          </a:p>
          <a:p>
            <a:pPr marL="342900" indent="-342900">
              <a:buFont typeface="+mj-lt"/>
              <a:buAutoNum type="arabicPeriod"/>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873" y="416719"/>
            <a:ext cx="5648102"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28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p:txBody>
          <a:bodyPr numCol="1">
            <a:normAutofit/>
          </a:bodyPr>
          <a:lstStyle/>
          <a:p>
            <a:pPr marL="228600" lvl="1" indent="0">
              <a:buNone/>
            </a:pPr>
            <a:r>
              <a:rPr lang="en-US" sz="2800" u="sng" dirty="0"/>
              <a:t>Living Will</a:t>
            </a:r>
            <a:r>
              <a:rPr lang="en-US" sz="2800" dirty="0"/>
              <a:t>: decide </a:t>
            </a:r>
            <a:r>
              <a:rPr lang="en-US" sz="2800" dirty="0" smtClean="0"/>
              <a:t>ahead of time</a:t>
            </a:r>
            <a:endParaRPr lang="en-US" sz="2800" dirty="0"/>
          </a:p>
          <a:p>
            <a:pPr marL="228600" lvl="1" indent="0">
              <a:buNone/>
            </a:pPr>
            <a:r>
              <a:rPr lang="en-US" sz="2800" i="1" dirty="0" smtClean="0"/>
              <a:t>What </a:t>
            </a:r>
            <a:r>
              <a:rPr lang="en-US" sz="2800" i="1" dirty="0"/>
              <a:t>medical treatment do I </a:t>
            </a:r>
            <a:r>
              <a:rPr lang="en-US" sz="2800" i="1" dirty="0" smtClean="0"/>
              <a:t>want/not </a:t>
            </a:r>
            <a:r>
              <a:rPr lang="en-US" sz="2800" i="1" dirty="0"/>
              <a:t>want at the end of life</a:t>
            </a:r>
            <a:r>
              <a:rPr lang="en-US" sz="2800" i="1" dirty="0" smtClean="0"/>
              <a:t>?</a:t>
            </a:r>
          </a:p>
          <a:p>
            <a:pPr marL="228600" lvl="1" indent="0">
              <a:buNone/>
            </a:pPr>
            <a:endParaRPr lang="en-US" sz="2800" i="1" dirty="0"/>
          </a:p>
          <a:p>
            <a:pPr marL="228600" lvl="1" indent="0">
              <a:buNone/>
            </a:pPr>
            <a:r>
              <a:rPr lang="en-US" sz="2800" u="sng" dirty="0"/>
              <a:t>Power of Attorney</a:t>
            </a:r>
            <a:r>
              <a:rPr lang="en-US" sz="2800" dirty="0"/>
              <a:t>: name someone else to decide for you</a:t>
            </a:r>
          </a:p>
          <a:p>
            <a:pPr marL="228600" lvl="1" indent="0">
              <a:buNone/>
            </a:pPr>
            <a:r>
              <a:rPr lang="en-US" sz="2800" i="1" dirty="0"/>
              <a:t>	POA-HC: medical decisions</a:t>
            </a:r>
          </a:p>
          <a:p>
            <a:pPr marL="228600" lvl="1" indent="0">
              <a:buNone/>
            </a:pPr>
            <a:r>
              <a:rPr lang="en-US" sz="2800" i="1" dirty="0"/>
              <a:t>	POA-F: property and finances</a:t>
            </a:r>
          </a:p>
          <a:p>
            <a:pPr marL="228600" lvl="1" indent="0">
              <a:buNone/>
            </a:pPr>
            <a:endParaRPr lang="en-US" sz="2800" dirty="0" smtClean="0"/>
          </a:p>
          <a:p>
            <a:pPr marL="228600" lvl="1" indent="0">
              <a:buNone/>
            </a:pPr>
            <a:r>
              <a:rPr lang="en-US" sz="2800" u="sng" dirty="0" smtClean="0"/>
              <a:t>Supported </a:t>
            </a:r>
            <a:r>
              <a:rPr lang="en-US" sz="2800" u="sng" dirty="0"/>
              <a:t>Decision Making</a:t>
            </a:r>
            <a:r>
              <a:rPr lang="en-US" sz="2800" dirty="0"/>
              <a:t>: name someone to help you </a:t>
            </a:r>
            <a:r>
              <a:rPr lang="en-US" sz="2800" dirty="0" smtClean="0"/>
              <a:t>make  life decisions</a:t>
            </a:r>
            <a:endParaRPr lang="en-US" sz="2800" dirty="0"/>
          </a:p>
        </p:txBody>
      </p:sp>
    </p:spTree>
    <p:extLst>
      <p:ext uri="{BB962C8B-B14F-4D97-AF65-F5344CB8AC3E}">
        <p14:creationId xmlns:p14="http://schemas.microsoft.com/office/powerpoint/2010/main" val="1519768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p:txBody>
          <a:bodyPr numCol="1">
            <a:normAutofit/>
          </a:bodyPr>
          <a:lstStyle/>
          <a:p>
            <a:pPr marL="228600" lvl="1" indent="0">
              <a:buNone/>
            </a:pPr>
            <a:endParaRPr lang="en-US" sz="2800" dirty="0" smtClean="0">
              <a:latin typeface="Garamond" panose="02020404030301010803" pitchFamily="18" charset="0"/>
            </a:endParaRPr>
          </a:p>
          <a:p>
            <a:pPr marL="228600" lvl="1" indent="0">
              <a:buNone/>
            </a:pPr>
            <a:endParaRPr lang="en-US" sz="2800" dirty="0" smtClean="0">
              <a:latin typeface="Garamond" panose="02020404030301010803" pitchFamily="18" charset="0"/>
            </a:endParaRPr>
          </a:p>
          <a:p>
            <a:pPr marL="228600" lvl="1" indent="0">
              <a:buNone/>
            </a:pPr>
            <a:endParaRPr lang="en-US" sz="2800" dirty="0"/>
          </a:p>
          <a:p>
            <a:pPr marL="228600" lvl="1" indent="0">
              <a:buNone/>
            </a:pPr>
            <a:r>
              <a:rPr lang="en-US" sz="2800" dirty="0" smtClean="0">
                <a:latin typeface="Garamond" panose="02020404030301010803" pitchFamily="18" charset="0"/>
              </a:rPr>
              <a:t>Advance Directives &amp; Supported Decision Making Agreements, put more </a:t>
            </a:r>
            <a:r>
              <a:rPr lang="en-US" sz="2800" u="sng" dirty="0" smtClean="0">
                <a:latin typeface="Garamond" panose="02020404030301010803" pitchFamily="18" charset="0"/>
              </a:rPr>
              <a:t>control</a:t>
            </a:r>
            <a:r>
              <a:rPr lang="en-US" sz="2800" dirty="0" smtClean="0">
                <a:latin typeface="Garamond" panose="02020404030301010803" pitchFamily="18" charset="0"/>
              </a:rPr>
              <a:t> in the adult’s hands and avoid the more restrictive, expensive, and time consuming option of guardianship.  </a:t>
            </a:r>
          </a:p>
        </p:txBody>
      </p:sp>
    </p:spTree>
    <p:extLst>
      <p:ext uri="{BB962C8B-B14F-4D97-AF65-F5344CB8AC3E}">
        <p14:creationId xmlns:p14="http://schemas.microsoft.com/office/powerpoint/2010/main" val="1699447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Capacity</a:t>
            </a:r>
            <a:r>
              <a:rPr lang="en-US" dirty="0" smtClean="0"/>
              <a:t> v. Competency</a:t>
            </a:r>
            <a:endParaRPr lang="en-US" dirty="0"/>
          </a:p>
        </p:txBody>
      </p:sp>
      <p:sp>
        <p:nvSpPr>
          <p:cNvPr id="3" name="Content Placeholder 2"/>
          <p:cNvSpPr>
            <a:spLocks noGrp="1"/>
          </p:cNvSpPr>
          <p:nvPr>
            <p:ph idx="1"/>
          </p:nvPr>
        </p:nvSpPr>
        <p:spPr>
          <a:xfrm>
            <a:off x="822959" y="1890445"/>
            <a:ext cx="7543801" cy="3978649"/>
          </a:xfrm>
        </p:spPr>
        <p:txBody>
          <a:bodyPr>
            <a:normAutofit/>
          </a:bodyPr>
          <a:lstStyle/>
          <a:p>
            <a:r>
              <a:rPr lang="en-US" sz="2200" u="sng" dirty="0" smtClean="0"/>
              <a:t>Capacity to contract</a:t>
            </a:r>
            <a:r>
              <a:rPr lang="en-US" sz="2200" dirty="0" smtClean="0"/>
              <a:t> = sufficient </a:t>
            </a:r>
            <a:r>
              <a:rPr lang="en-US" sz="2200" dirty="0"/>
              <a:t>mental ability to know what </a:t>
            </a:r>
            <a:r>
              <a:rPr lang="en-US" sz="2200" dirty="0" smtClean="0"/>
              <a:t>you are doing </a:t>
            </a:r>
            <a:r>
              <a:rPr lang="en-US" sz="2200" dirty="0"/>
              <a:t>and the nature and consequences of the </a:t>
            </a:r>
            <a:r>
              <a:rPr lang="en-US" sz="2200" dirty="0" smtClean="0"/>
              <a:t>transaction</a:t>
            </a:r>
          </a:p>
          <a:p>
            <a:r>
              <a:rPr lang="en-US" sz="2200" u="sng" dirty="0"/>
              <a:t>Capacity to make a will</a:t>
            </a:r>
            <a:r>
              <a:rPr lang="en-US" sz="2200" dirty="0"/>
              <a:t> (testamentary capacity) = </a:t>
            </a:r>
            <a:r>
              <a:rPr lang="en-US" sz="2200" dirty="0" smtClean="0"/>
              <a:t>sufficient memory to </a:t>
            </a:r>
            <a:r>
              <a:rPr lang="en-US" sz="2200" dirty="0"/>
              <a:t>comprehend </a:t>
            </a:r>
            <a:r>
              <a:rPr lang="en-US" sz="2200" dirty="0" smtClean="0"/>
              <a:t>the condition </a:t>
            </a:r>
            <a:r>
              <a:rPr lang="en-US" sz="2200" dirty="0"/>
              <a:t>of </a:t>
            </a:r>
            <a:r>
              <a:rPr lang="en-US" sz="2200" dirty="0" smtClean="0"/>
              <a:t>your property </a:t>
            </a:r>
            <a:r>
              <a:rPr lang="en-US" sz="2200" dirty="0"/>
              <a:t>and objects of </a:t>
            </a:r>
            <a:r>
              <a:rPr lang="en-US" sz="2200" dirty="0" smtClean="0"/>
              <a:t>your bounty (children, other beneficiaries) and </a:t>
            </a:r>
            <a:r>
              <a:rPr lang="en-US" sz="2200" dirty="0"/>
              <a:t>had ability to consider items in relation to each other and to make rational decision with respect to </a:t>
            </a:r>
            <a:r>
              <a:rPr lang="en-US" sz="2200" dirty="0" smtClean="0"/>
              <a:t>them.  </a:t>
            </a:r>
          </a:p>
          <a:p>
            <a:pPr marL="91440" lvl="1" indent="-91440">
              <a:spcBef>
                <a:spcPts val="1200"/>
              </a:spcBef>
              <a:spcAft>
                <a:spcPts val="200"/>
              </a:spcAft>
              <a:buSzPct val="100000"/>
              <a:buFont typeface="Calibri" panose="020F0502020204030204" pitchFamily="34" charset="0"/>
              <a:buChar char=" "/>
            </a:pPr>
            <a:r>
              <a:rPr lang="en-US" sz="2200" u="sng" dirty="0">
                <a:solidFill>
                  <a:schemeClr val="tx1"/>
                </a:solidFill>
              </a:rPr>
              <a:t>Capacity to make health care decisions </a:t>
            </a:r>
            <a:r>
              <a:rPr lang="en-US" sz="2200" dirty="0">
                <a:solidFill>
                  <a:schemeClr val="tx1"/>
                </a:solidFill>
              </a:rPr>
              <a:t>= ability to receive and evaluate information effectively and to communicate decisions.</a:t>
            </a:r>
          </a:p>
          <a:p>
            <a:endParaRPr lang="en-US" dirty="0" smtClean="0"/>
          </a:p>
          <a:p>
            <a:endParaRPr lang="en-US" i="1" dirty="0" smtClean="0"/>
          </a:p>
        </p:txBody>
      </p:sp>
    </p:spTree>
    <p:extLst>
      <p:ext uri="{BB962C8B-B14F-4D97-AF65-F5344CB8AC3E}">
        <p14:creationId xmlns:p14="http://schemas.microsoft.com/office/powerpoint/2010/main" val="17719036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a:t>
            </a:r>
            <a:r>
              <a:rPr lang="en-US" dirty="0"/>
              <a:t> v. Competency</a:t>
            </a:r>
          </a:p>
        </p:txBody>
      </p:sp>
      <p:sp>
        <p:nvSpPr>
          <p:cNvPr id="5" name="Content Placeholder 4"/>
          <p:cNvSpPr>
            <a:spLocks noGrp="1"/>
          </p:cNvSpPr>
          <p:nvPr>
            <p:ph idx="1"/>
          </p:nvPr>
        </p:nvSpPr>
        <p:spPr/>
        <p:txBody>
          <a:bodyPr numCol="1">
            <a:normAutofit/>
          </a:bodyPr>
          <a:lstStyle/>
          <a:p>
            <a:pPr>
              <a:buFont typeface="Wingdings" panose="05000000000000000000" pitchFamily="2" charset="2"/>
              <a:buChar char="q"/>
            </a:pPr>
            <a:r>
              <a:rPr lang="en-US" sz="2400" dirty="0" smtClean="0"/>
              <a:t> Infirmities </a:t>
            </a:r>
            <a:r>
              <a:rPr lang="en-US" sz="2400" dirty="0"/>
              <a:t>of old age, such as forgetfulness, incoherence and eccentricity, do not necessarily incapacitate a person</a:t>
            </a:r>
          </a:p>
          <a:p>
            <a:pPr>
              <a:buFont typeface="Wingdings" panose="05000000000000000000" pitchFamily="2" charset="2"/>
              <a:buChar char="q"/>
            </a:pPr>
            <a:r>
              <a:rPr lang="en-US" sz="2400" dirty="0" smtClean="0"/>
              <a:t> A </a:t>
            </a:r>
            <a:r>
              <a:rPr lang="en-US" sz="2400" dirty="0"/>
              <a:t>person may lack capacity at some times, but may have rational intervals during which his/her acts are given legal </a:t>
            </a:r>
            <a:r>
              <a:rPr lang="en-US" sz="2400" dirty="0" smtClean="0"/>
              <a:t>effect</a:t>
            </a:r>
          </a:p>
          <a:p>
            <a:pPr>
              <a:buFont typeface="Wingdings" panose="05000000000000000000" pitchFamily="2" charset="2"/>
              <a:buChar char="q"/>
            </a:pPr>
            <a:r>
              <a:rPr lang="en-US" sz="2400" dirty="0"/>
              <a:t> </a:t>
            </a:r>
            <a:r>
              <a:rPr lang="en-US" sz="2400" dirty="0" smtClean="0"/>
              <a:t>Capacity is determined at the time of the decision</a:t>
            </a:r>
          </a:p>
          <a:p>
            <a:pPr>
              <a:buFont typeface="Wingdings" panose="05000000000000000000" pitchFamily="2" charset="2"/>
              <a:buChar char="q"/>
            </a:pPr>
            <a:endParaRPr lang="en-US" sz="2800" dirty="0"/>
          </a:p>
          <a:p>
            <a:pPr marL="228600" lvl="1" indent="0">
              <a:buNone/>
            </a:pPr>
            <a:endParaRPr lang="en-US" sz="2800" dirty="0" smtClean="0">
              <a:latin typeface="Garamond" panose="02020404030301010803" pitchFamily="18" charset="0"/>
            </a:endParaRPr>
          </a:p>
          <a:p>
            <a:pPr marL="228600" lvl="1" indent="0">
              <a:buNone/>
            </a:pPr>
            <a:r>
              <a:rPr lang="en-US" sz="2800" dirty="0" smtClean="0">
                <a:latin typeface="Garamond" panose="02020404030301010803" pitchFamily="18" charset="0"/>
              </a:rPr>
              <a:t>	</a:t>
            </a:r>
            <a:endParaRPr lang="en-US" sz="1500" dirty="0" smtClean="0"/>
          </a:p>
        </p:txBody>
      </p:sp>
    </p:spTree>
    <p:extLst>
      <p:ext uri="{BB962C8B-B14F-4D97-AF65-F5344CB8AC3E}">
        <p14:creationId xmlns:p14="http://schemas.microsoft.com/office/powerpoint/2010/main" val="17265389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v. </a:t>
            </a:r>
            <a:r>
              <a:rPr lang="en-US" b="1" dirty="0"/>
              <a:t>Competency</a:t>
            </a:r>
          </a:p>
        </p:txBody>
      </p:sp>
      <p:sp>
        <p:nvSpPr>
          <p:cNvPr id="5" name="Content Placeholder 4"/>
          <p:cNvSpPr>
            <a:spLocks noGrp="1"/>
          </p:cNvSpPr>
          <p:nvPr>
            <p:ph idx="1"/>
          </p:nvPr>
        </p:nvSpPr>
        <p:spPr/>
        <p:txBody>
          <a:bodyPr numCol="1">
            <a:normAutofit/>
          </a:bodyPr>
          <a:lstStyle/>
          <a:p>
            <a:pPr marL="685800" lvl="1" indent="-457200">
              <a:buFont typeface="Wingdings" panose="05000000000000000000" pitchFamily="2" charset="2"/>
              <a:buChar char="q"/>
            </a:pPr>
            <a:r>
              <a:rPr lang="en-US" sz="2800" dirty="0" smtClean="0"/>
              <a:t>Legal term of art</a:t>
            </a:r>
          </a:p>
          <a:p>
            <a:pPr marL="685800" lvl="1" indent="-457200">
              <a:buFont typeface="Wingdings" panose="05000000000000000000" pitchFamily="2" charset="2"/>
              <a:buChar char="q"/>
            </a:pPr>
            <a:r>
              <a:rPr lang="en-US" sz="2800" dirty="0" smtClean="0"/>
              <a:t>Finding of incompetency is required to obtain guardianship/protective placement of an adult</a:t>
            </a:r>
          </a:p>
          <a:p>
            <a:pPr marL="685800" lvl="1" indent="-457200">
              <a:buFont typeface="Wingdings" panose="05000000000000000000" pitchFamily="2" charset="2"/>
              <a:buChar char="q"/>
            </a:pPr>
            <a:r>
              <a:rPr lang="en-US" sz="2800" dirty="0" smtClean="0"/>
              <a:t>Evidence to show that the </a:t>
            </a:r>
          </a:p>
          <a:p>
            <a:pPr marL="868680" lvl="2" indent="-457200">
              <a:buFont typeface="Wingdings" panose="05000000000000000000" pitchFamily="2" charset="2"/>
              <a:buChar char="q"/>
            </a:pPr>
            <a:r>
              <a:rPr lang="en-US" sz="2400" dirty="0" smtClean="0"/>
              <a:t>person has an impairment/c</a:t>
            </a:r>
            <a:r>
              <a:rPr lang="en-US" sz="2400" dirty="0" smtClean="0">
                <a:sym typeface="Wingdings" panose="05000000000000000000" pitchFamily="2" charset="2"/>
              </a:rPr>
              <a:t>ondition that</a:t>
            </a:r>
          </a:p>
          <a:p>
            <a:pPr marL="868680" lvl="2" indent="-457200">
              <a:buFont typeface="Wingdings" panose="05000000000000000000" pitchFamily="2" charset="2"/>
              <a:buChar char="q"/>
            </a:pPr>
            <a:r>
              <a:rPr lang="en-US" sz="2400" dirty="0" smtClean="0">
                <a:sym typeface="Wingdings" panose="05000000000000000000" pitchFamily="2" charset="2"/>
              </a:rPr>
              <a:t> </a:t>
            </a:r>
            <a:r>
              <a:rPr lang="en-US" sz="2400" dirty="0">
                <a:sym typeface="Wingdings" panose="05000000000000000000" pitchFamily="2" charset="2"/>
              </a:rPr>
              <a:t>substantially impairs </a:t>
            </a:r>
            <a:r>
              <a:rPr lang="en-US" sz="2400" dirty="0" smtClean="0">
                <a:sym typeface="Wingdings" panose="05000000000000000000" pitchFamily="2" charset="2"/>
              </a:rPr>
              <a:t>him/her </a:t>
            </a:r>
            <a:r>
              <a:rPr lang="en-US" sz="2400" dirty="0">
                <a:sym typeface="Wingdings" panose="05000000000000000000" pitchFamily="2" charset="2"/>
              </a:rPr>
              <a:t>from providing for their own </a:t>
            </a:r>
            <a:r>
              <a:rPr lang="en-US" sz="2400" dirty="0" smtClean="0">
                <a:sym typeface="Wingdings" panose="05000000000000000000" pitchFamily="2" charset="2"/>
              </a:rPr>
              <a:t>care/custody, AND</a:t>
            </a:r>
            <a:endParaRPr lang="en-US" sz="2400" dirty="0">
              <a:sym typeface="Wingdings" panose="05000000000000000000" pitchFamily="2" charset="2"/>
            </a:endParaRPr>
          </a:p>
          <a:p>
            <a:pPr lvl="4"/>
            <a:r>
              <a:rPr lang="en-US" sz="2400" dirty="0">
                <a:latin typeface="Garamond" panose="02020404030301010803" pitchFamily="18" charset="0"/>
                <a:sym typeface="Wingdings" panose="05000000000000000000" pitchFamily="2" charset="2"/>
              </a:rPr>
              <a:t>Risk of physical/financial harm exists</a:t>
            </a:r>
          </a:p>
          <a:p>
            <a:pPr lvl="4"/>
            <a:r>
              <a:rPr lang="en-US" sz="2400" dirty="0">
                <a:latin typeface="Garamond" panose="02020404030301010803" pitchFamily="18" charset="0"/>
                <a:sym typeface="Wingdings" panose="05000000000000000000" pitchFamily="2" charset="2"/>
              </a:rPr>
              <a:t>No less restrictive </a:t>
            </a:r>
            <a:r>
              <a:rPr lang="en-US" sz="2400" dirty="0" smtClean="0">
                <a:latin typeface="Garamond" panose="02020404030301010803" pitchFamily="18" charset="0"/>
                <a:sym typeface="Wingdings" panose="05000000000000000000" pitchFamily="2" charset="2"/>
              </a:rPr>
              <a:t>alternative (e.g. POA)</a:t>
            </a:r>
            <a:endParaRPr lang="en-US" sz="2400" dirty="0">
              <a:latin typeface="Garamond" panose="02020404030301010803" pitchFamily="18" charset="0"/>
            </a:endParaRPr>
          </a:p>
          <a:p>
            <a:pPr marL="228600" lvl="1" indent="0">
              <a:buNone/>
            </a:pPr>
            <a:endParaRPr lang="en-US" sz="2800" dirty="0"/>
          </a:p>
          <a:p>
            <a:pPr marL="685800" lvl="1" indent="-457200"/>
            <a:endParaRPr lang="en-US" sz="2800" dirty="0" smtClean="0">
              <a:latin typeface="Garamond" panose="02020404030301010803" pitchFamily="18" charset="0"/>
            </a:endParaRPr>
          </a:p>
          <a:p>
            <a:pPr marL="228600" lvl="1" indent="0">
              <a:buNone/>
            </a:pPr>
            <a:endParaRPr lang="en-US" sz="2800" dirty="0" smtClean="0">
              <a:latin typeface="Garamond" panose="02020404030301010803" pitchFamily="18" charset="0"/>
            </a:endParaRPr>
          </a:p>
        </p:txBody>
      </p:sp>
    </p:spTree>
    <p:extLst>
      <p:ext uri="{BB962C8B-B14F-4D97-AF65-F5344CB8AC3E}">
        <p14:creationId xmlns:p14="http://schemas.microsoft.com/office/powerpoint/2010/main" val="3821531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Living Will</a:t>
            </a:r>
            <a:r>
              <a:rPr lang="en-US" sz="3200" dirty="0" smtClean="0"/>
              <a:t>: decide ahead of time</a:t>
            </a:r>
            <a:endParaRPr lang="en-US" sz="3200" dirty="0"/>
          </a:p>
        </p:txBody>
      </p:sp>
      <p:sp>
        <p:nvSpPr>
          <p:cNvPr id="5" name="Content Placeholder 4"/>
          <p:cNvSpPr>
            <a:spLocks noGrp="1"/>
          </p:cNvSpPr>
          <p:nvPr>
            <p:ph idx="1"/>
          </p:nvPr>
        </p:nvSpPr>
        <p:spPr>
          <a:xfrm>
            <a:off x="3460237" y="731520"/>
            <a:ext cx="5256543" cy="5257800"/>
          </a:xfrm>
        </p:spPr>
        <p:txBody>
          <a:bodyPr>
            <a:normAutofit/>
          </a:bodyPr>
          <a:lstStyle/>
          <a:p>
            <a:pPr>
              <a:buFont typeface="Wingdings" panose="05000000000000000000" pitchFamily="2" charset="2"/>
              <a:buChar char="Ø"/>
            </a:pPr>
            <a:r>
              <a:rPr lang="en-US" sz="2400" dirty="0" smtClean="0"/>
              <a:t>Deals with end of life issues only:</a:t>
            </a:r>
          </a:p>
          <a:p>
            <a:pPr lvl="1">
              <a:buFont typeface="Wingdings" panose="05000000000000000000" pitchFamily="2" charset="2"/>
              <a:buChar char="Ø"/>
            </a:pPr>
            <a:r>
              <a:rPr lang="en-US" sz="2200" dirty="0" smtClean="0"/>
              <a:t>terminal condition</a:t>
            </a:r>
          </a:p>
          <a:p>
            <a:pPr lvl="1">
              <a:buFont typeface="Wingdings" panose="05000000000000000000" pitchFamily="2" charset="2"/>
              <a:buChar char="Ø"/>
            </a:pPr>
            <a:r>
              <a:rPr lang="en-US" sz="2200" dirty="0" smtClean="0"/>
              <a:t>persistent vegetative state</a:t>
            </a:r>
          </a:p>
          <a:p>
            <a:pPr>
              <a:buFont typeface="Wingdings" panose="05000000000000000000" pitchFamily="2" charset="2"/>
              <a:buChar char="Ø"/>
            </a:pPr>
            <a:r>
              <a:rPr lang="en-US" sz="2400" dirty="0" smtClean="0"/>
              <a:t>Allows withholding or withdrawing of medication, feeding tube, life sustaining procedures</a:t>
            </a:r>
          </a:p>
          <a:p>
            <a:pPr>
              <a:buFont typeface="Wingdings" panose="05000000000000000000" pitchFamily="2" charset="2"/>
              <a:buChar char="Ø"/>
            </a:pPr>
            <a:r>
              <a:rPr lang="en-US" sz="2400" dirty="0" smtClean="0"/>
              <a:t>Declaration between a patient and a physician so takes </a:t>
            </a:r>
            <a:r>
              <a:rPr lang="en-US" sz="2400" dirty="0"/>
              <a:t>burden off of agents, who may feel uncomfortable making end of life decisions</a:t>
            </a:r>
          </a:p>
          <a:p>
            <a:pPr>
              <a:buFont typeface="Wingdings" panose="05000000000000000000" pitchFamily="2" charset="2"/>
              <a:buChar char="Ø"/>
            </a:pPr>
            <a:r>
              <a:rPr lang="en-US" sz="2400" dirty="0" smtClean="0"/>
              <a:t>Also can be a “back up” document if your agent is not available</a:t>
            </a:r>
          </a:p>
          <a:p>
            <a:pPr>
              <a:buFont typeface="Wingdings" panose="05000000000000000000" pitchFamily="2" charset="2"/>
              <a:buChar char="Ø"/>
            </a:pPr>
            <a:r>
              <a:rPr lang="en-US" sz="2400" dirty="0" smtClean="0"/>
              <a:t>Effective immediately</a:t>
            </a:r>
          </a:p>
        </p:txBody>
      </p:sp>
      <p:sp>
        <p:nvSpPr>
          <p:cNvPr id="3" name="Text Placeholder 2"/>
          <p:cNvSpPr>
            <a:spLocks noGrp="1"/>
          </p:cNvSpPr>
          <p:nvPr>
            <p:ph type="body" sz="half" idx="2"/>
          </p:nvPr>
        </p:nvSpPr>
        <p:spPr>
          <a:xfrm>
            <a:off x="342899" y="2926080"/>
            <a:ext cx="2742499" cy="3379124"/>
          </a:xfrm>
        </p:spPr>
        <p:txBody>
          <a:bodyPr/>
          <a:lstStyle/>
          <a:p>
            <a:pPr lvl="0">
              <a:buClr>
                <a:srgbClr val="44B288"/>
              </a:buClr>
            </a:pPr>
            <a:endParaRPr lang="en-US" sz="2600" dirty="0"/>
          </a:p>
          <a:p>
            <a:endParaRPr lang="en-US" dirty="0"/>
          </a:p>
        </p:txBody>
      </p:sp>
    </p:spTree>
    <p:extLst>
      <p:ext uri="{BB962C8B-B14F-4D97-AF65-F5344CB8AC3E}">
        <p14:creationId xmlns:p14="http://schemas.microsoft.com/office/powerpoint/2010/main" val="3824912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POA – name someone else to decide</a:t>
            </a:r>
            <a:endParaRPr lang="en-US" sz="3200" dirty="0"/>
          </a:p>
        </p:txBody>
      </p:sp>
      <p:sp>
        <p:nvSpPr>
          <p:cNvPr id="5" name="Content Placeholder 4"/>
          <p:cNvSpPr>
            <a:spLocks noGrp="1"/>
          </p:cNvSpPr>
          <p:nvPr>
            <p:ph idx="1"/>
          </p:nvPr>
        </p:nvSpPr>
        <p:spPr>
          <a:xfrm>
            <a:off x="3460237" y="731520"/>
            <a:ext cx="5256543" cy="5257800"/>
          </a:xfrm>
        </p:spPr>
        <p:txBody>
          <a:bodyPr>
            <a:normAutofit/>
          </a:bodyPr>
          <a:lstStyle/>
          <a:p>
            <a:pPr>
              <a:buFont typeface="Wingdings" panose="05000000000000000000" pitchFamily="2" charset="2"/>
              <a:buChar char="Ø"/>
            </a:pPr>
            <a:r>
              <a:rPr lang="en-US" sz="2400" u="sng" dirty="0" smtClean="0"/>
              <a:t>Principal</a:t>
            </a:r>
            <a:r>
              <a:rPr lang="en-US" sz="2400" dirty="0" smtClean="0"/>
              <a:t> delegates decision making authority to the </a:t>
            </a:r>
            <a:r>
              <a:rPr lang="en-US" sz="2400" u="sng" dirty="0" smtClean="0"/>
              <a:t>agent(s).</a:t>
            </a:r>
          </a:p>
          <a:p>
            <a:pPr>
              <a:buFont typeface="Wingdings" panose="05000000000000000000" pitchFamily="2" charset="2"/>
              <a:buChar char="Ø"/>
            </a:pPr>
            <a:r>
              <a:rPr lang="en-US" sz="2400" u="sng" dirty="0" smtClean="0"/>
              <a:t>Co-agents</a:t>
            </a:r>
            <a:r>
              <a:rPr lang="en-US" sz="2400" dirty="0" smtClean="0"/>
              <a:t> = both agents given the authority to make decisions</a:t>
            </a:r>
            <a:endParaRPr lang="en-US" sz="2400" u="sng" dirty="0" smtClean="0"/>
          </a:p>
          <a:p>
            <a:pPr>
              <a:buFont typeface="Wingdings" panose="05000000000000000000" pitchFamily="2" charset="2"/>
              <a:buChar char="Ø"/>
            </a:pPr>
            <a:r>
              <a:rPr lang="en-US" sz="2400" u="sng" dirty="0" smtClean="0"/>
              <a:t>Back up/Successor agents</a:t>
            </a:r>
            <a:r>
              <a:rPr lang="en-US" sz="2400" dirty="0" smtClean="0"/>
              <a:t> = only the primary agent has authority; successor agent may step in if the primary agent is terminated (death, revocation, resignation, etc.)</a:t>
            </a:r>
          </a:p>
          <a:p>
            <a:pPr marL="0" indent="0">
              <a:buNone/>
            </a:pPr>
            <a:endParaRPr lang="en-US" sz="2400" dirty="0" smtClean="0"/>
          </a:p>
          <a:p>
            <a:pPr>
              <a:buFont typeface="Wingdings" panose="05000000000000000000" pitchFamily="2" charset="2"/>
              <a:buChar char="Ø"/>
            </a:pPr>
            <a:r>
              <a:rPr lang="en-US" sz="2400" dirty="0" smtClean="0"/>
              <a:t>Look to the document for clarification.</a:t>
            </a:r>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a:p>
        </p:txBody>
      </p:sp>
      <p:sp>
        <p:nvSpPr>
          <p:cNvPr id="3" name="Text Placeholder 2"/>
          <p:cNvSpPr>
            <a:spLocks noGrp="1"/>
          </p:cNvSpPr>
          <p:nvPr>
            <p:ph type="body" sz="half" idx="2"/>
          </p:nvPr>
        </p:nvSpPr>
        <p:spPr>
          <a:xfrm>
            <a:off x="342899" y="2926080"/>
            <a:ext cx="2742499" cy="3379124"/>
          </a:xfrm>
        </p:spPr>
        <p:txBody>
          <a:bodyPr/>
          <a:lstStyle/>
          <a:p>
            <a:pPr lvl="0">
              <a:buClr>
                <a:srgbClr val="44B288"/>
              </a:buClr>
            </a:pPr>
            <a:endParaRPr lang="en-US" sz="2600" dirty="0"/>
          </a:p>
          <a:p>
            <a:endParaRPr lang="en-US" dirty="0"/>
          </a:p>
        </p:txBody>
      </p:sp>
    </p:spTree>
    <p:extLst>
      <p:ext uri="{BB962C8B-B14F-4D97-AF65-F5344CB8AC3E}">
        <p14:creationId xmlns:p14="http://schemas.microsoft.com/office/powerpoint/2010/main" val="13911316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POA – name someone else to decide</a:t>
            </a:r>
            <a:endParaRPr lang="en-US" sz="3200" dirty="0"/>
          </a:p>
        </p:txBody>
      </p:sp>
      <p:sp>
        <p:nvSpPr>
          <p:cNvPr id="5" name="Content Placeholder 4"/>
          <p:cNvSpPr>
            <a:spLocks noGrp="1"/>
          </p:cNvSpPr>
          <p:nvPr>
            <p:ph idx="1"/>
          </p:nvPr>
        </p:nvSpPr>
        <p:spPr>
          <a:xfrm>
            <a:off x="3460237" y="731520"/>
            <a:ext cx="5256543" cy="5257800"/>
          </a:xfrm>
        </p:spPr>
        <p:txBody>
          <a:bodyPr>
            <a:normAutofit/>
          </a:bodyPr>
          <a:lstStyle/>
          <a:p>
            <a:pPr>
              <a:buFont typeface="Wingdings" panose="05000000000000000000" pitchFamily="2" charset="2"/>
              <a:buChar char="Ø"/>
            </a:pPr>
            <a:r>
              <a:rPr lang="en-US" sz="2400" u="sng" dirty="0"/>
              <a:t>Durable</a:t>
            </a:r>
            <a:r>
              <a:rPr lang="en-US" sz="2400" dirty="0"/>
              <a:t> = Authority is granted immediately and remains even if the principal becomes incapacitated.  </a:t>
            </a:r>
          </a:p>
          <a:p>
            <a:pPr lvl="1">
              <a:buFont typeface="Wingdings" panose="05000000000000000000" pitchFamily="2" charset="2"/>
              <a:buChar char="Ø"/>
            </a:pPr>
            <a:r>
              <a:rPr lang="en-US" dirty="0"/>
              <a:t>Common with POA-F</a:t>
            </a:r>
          </a:p>
          <a:p>
            <a:pPr>
              <a:buFont typeface="Wingdings" panose="05000000000000000000" pitchFamily="2" charset="2"/>
              <a:buChar char="Ø"/>
            </a:pPr>
            <a:r>
              <a:rPr lang="en-US" sz="2400" u="sng" dirty="0" smtClean="0"/>
              <a:t>Springing</a:t>
            </a:r>
            <a:r>
              <a:rPr lang="en-US" sz="2400" dirty="0" smtClean="0"/>
              <a:t> = Authority is granted ONLY after determination that principal is incapacitated, aka activation.</a:t>
            </a:r>
          </a:p>
          <a:p>
            <a:pPr lvl="1">
              <a:buFont typeface="Wingdings" panose="05000000000000000000" pitchFamily="2" charset="2"/>
              <a:buChar char="Ø"/>
            </a:pPr>
            <a:r>
              <a:rPr lang="en-US" dirty="0" smtClean="0"/>
              <a:t>POA-HC</a:t>
            </a:r>
            <a:endParaRPr lang="en-US" dirty="0"/>
          </a:p>
          <a:p>
            <a:pPr lvl="1">
              <a:buFont typeface="Wingdings" panose="05000000000000000000" pitchFamily="2" charset="2"/>
              <a:buChar char="Ø"/>
            </a:pPr>
            <a:r>
              <a:rPr lang="en-US" i="1" dirty="0"/>
              <a:t>Activated</a:t>
            </a:r>
            <a:r>
              <a:rPr lang="en-US" dirty="0"/>
              <a:t> </a:t>
            </a:r>
            <a:r>
              <a:rPr lang="en-US" dirty="0" smtClean="0"/>
              <a:t>= </a:t>
            </a:r>
            <a:r>
              <a:rPr lang="en-US" dirty="0"/>
              <a:t>two doctors/doctor and psychologist have determined the principal is unable to make medical decisions at that </a:t>
            </a:r>
            <a:r>
              <a:rPr lang="en-US" dirty="0" smtClean="0"/>
              <a:t>moment</a:t>
            </a:r>
          </a:p>
          <a:p>
            <a:pPr>
              <a:buFont typeface="Wingdings" panose="05000000000000000000" pitchFamily="2" charset="2"/>
              <a:buChar char="Ø"/>
            </a:pPr>
            <a:r>
              <a:rPr lang="en-US" sz="2400" u="sng" dirty="0" smtClean="0"/>
              <a:t>Agent’s duty </a:t>
            </a:r>
            <a:r>
              <a:rPr lang="en-US" sz="2400" dirty="0" smtClean="0"/>
              <a:t>= Enact the expressed wishes of the principal, if known; if unknown then act in principal’s best interest</a:t>
            </a:r>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a:p>
        </p:txBody>
      </p:sp>
      <p:sp>
        <p:nvSpPr>
          <p:cNvPr id="3" name="Text Placeholder 2"/>
          <p:cNvSpPr>
            <a:spLocks noGrp="1"/>
          </p:cNvSpPr>
          <p:nvPr>
            <p:ph type="body" sz="half" idx="2"/>
          </p:nvPr>
        </p:nvSpPr>
        <p:spPr>
          <a:xfrm>
            <a:off x="342899" y="2926080"/>
            <a:ext cx="2742499" cy="3379124"/>
          </a:xfrm>
        </p:spPr>
        <p:txBody>
          <a:bodyPr/>
          <a:lstStyle/>
          <a:p>
            <a:pPr lvl="0">
              <a:buClr>
                <a:srgbClr val="44B288"/>
              </a:buClr>
            </a:pPr>
            <a:endParaRPr lang="en-US" sz="2600" dirty="0"/>
          </a:p>
          <a:p>
            <a:endParaRPr lang="en-US" dirty="0"/>
          </a:p>
        </p:txBody>
      </p:sp>
    </p:spTree>
    <p:extLst>
      <p:ext uri="{BB962C8B-B14F-4D97-AF65-F5344CB8AC3E}">
        <p14:creationId xmlns:p14="http://schemas.microsoft.com/office/powerpoint/2010/main" val="2653513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POA – F</a:t>
            </a:r>
            <a:endParaRPr lang="en-US" sz="3200" dirty="0"/>
          </a:p>
        </p:txBody>
      </p:sp>
      <p:sp>
        <p:nvSpPr>
          <p:cNvPr id="5" name="Content Placeholder 4"/>
          <p:cNvSpPr>
            <a:spLocks noGrp="1"/>
          </p:cNvSpPr>
          <p:nvPr>
            <p:ph idx="1"/>
          </p:nvPr>
        </p:nvSpPr>
        <p:spPr>
          <a:xfrm>
            <a:off x="3460237" y="731520"/>
            <a:ext cx="5256543" cy="5257800"/>
          </a:xfrm>
        </p:spPr>
        <p:txBody>
          <a:bodyPr>
            <a:normAutofit/>
          </a:bodyPr>
          <a:lstStyle/>
          <a:p>
            <a:pPr>
              <a:buFont typeface="Wingdings" panose="05000000000000000000" pitchFamily="2" charset="2"/>
              <a:buChar char="Ø"/>
            </a:pPr>
            <a:r>
              <a:rPr lang="en-US" sz="2400" dirty="0" smtClean="0"/>
              <a:t>Grants decision-making authority over finances and property (including retaining an attorney)</a:t>
            </a:r>
          </a:p>
          <a:p>
            <a:pPr>
              <a:buFont typeface="Wingdings" panose="05000000000000000000" pitchFamily="2" charset="2"/>
              <a:buChar char="Ø"/>
            </a:pPr>
            <a:r>
              <a:rPr lang="en-US" sz="2400" dirty="0" smtClean="0"/>
              <a:t>Principal must initial next to specific powers or they are not granted</a:t>
            </a:r>
          </a:p>
          <a:p>
            <a:pPr>
              <a:buFont typeface="Wingdings" panose="05000000000000000000" pitchFamily="2" charset="2"/>
              <a:buChar char="Ø"/>
            </a:pPr>
            <a:r>
              <a:rPr lang="en-US" sz="2400" dirty="0" smtClean="0"/>
              <a:t>Does not allow gifting unless specifically stated in the document</a:t>
            </a:r>
          </a:p>
          <a:p>
            <a:pPr>
              <a:buFont typeface="Wingdings" panose="05000000000000000000" pitchFamily="2" charset="2"/>
              <a:buChar char="Ø"/>
            </a:pPr>
            <a:r>
              <a:rPr lang="en-US" sz="2400" dirty="0" smtClean="0"/>
              <a:t>Creates a fiduciary duty on the part of the agent to act for the principal’s benefit and not “feather their own nest”</a:t>
            </a:r>
          </a:p>
          <a:p>
            <a:pPr>
              <a:buFont typeface="Wingdings" panose="05000000000000000000" pitchFamily="2" charset="2"/>
              <a:buChar char="Ø"/>
            </a:pPr>
            <a:r>
              <a:rPr lang="en-US" sz="2400" dirty="0" smtClean="0"/>
              <a:t>Best to avoid the state form and refer to a private elder law attorney if the person has significant income/assets</a:t>
            </a:r>
            <a:endParaRPr lang="en-US" sz="2400" dirty="0"/>
          </a:p>
        </p:txBody>
      </p:sp>
      <p:sp>
        <p:nvSpPr>
          <p:cNvPr id="3" name="Text Placeholder 2"/>
          <p:cNvSpPr>
            <a:spLocks noGrp="1"/>
          </p:cNvSpPr>
          <p:nvPr>
            <p:ph type="body" sz="half" idx="2"/>
          </p:nvPr>
        </p:nvSpPr>
        <p:spPr>
          <a:xfrm>
            <a:off x="342899" y="2926080"/>
            <a:ext cx="2742499" cy="3379124"/>
          </a:xfrm>
        </p:spPr>
        <p:txBody>
          <a:bodyPr/>
          <a:lstStyle/>
          <a:p>
            <a:pPr lvl="0">
              <a:buClr>
                <a:srgbClr val="44B288"/>
              </a:buClr>
            </a:pPr>
            <a:endParaRPr lang="en-US" sz="2600" dirty="0"/>
          </a:p>
          <a:p>
            <a:endParaRPr lang="en-US" dirty="0"/>
          </a:p>
        </p:txBody>
      </p:sp>
    </p:spTree>
    <p:extLst>
      <p:ext uri="{BB962C8B-B14F-4D97-AF65-F5344CB8AC3E}">
        <p14:creationId xmlns:p14="http://schemas.microsoft.com/office/powerpoint/2010/main" val="27427477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POA – HC</a:t>
            </a:r>
            <a:endParaRPr lang="en-US" sz="3200" dirty="0"/>
          </a:p>
        </p:txBody>
      </p:sp>
      <p:sp>
        <p:nvSpPr>
          <p:cNvPr id="5" name="Content Placeholder 4"/>
          <p:cNvSpPr>
            <a:spLocks noGrp="1"/>
          </p:cNvSpPr>
          <p:nvPr>
            <p:ph idx="1"/>
          </p:nvPr>
        </p:nvSpPr>
        <p:spPr>
          <a:xfrm>
            <a:off x="3460237" y="731520"/>
            <a:ext cx="5256543" cy="5257800"/>
          </a:xfrm>
        </p:spPr>
        <p:txBody>
          <a:bodyPr>
            <a:normAutofit/>
          </a:bodyPr>
          <a:lstStyle/>
          <a:p>
            <a:pPr>
              <a:buFont typeface="Wingdings" panose="05000000000000000000" pitchFamily="2" charset="2"/>
              <a:buChar char="Ø"/>
            </a:pPr>
            <a:r>
              <a:rPr lang="en-US" sz="2400" dirty="0"/>
              <a:t>Grants </a:t>
            </a:r>
            <a:r>
              <a:rPr lang="en-US" sz="2400" dirty="0" smtClean="0"/>
              <a:t>power to make </a:t>
            </a:r>
            <a:r>
              <a:rPr lang="en-US" sz="2400" u="sng" dirty="0" smtClean="0"/>
              <a:t>health care decisions</a:t>
            </a:r>
            <a:r>
              <a:rPr lang="en-US" sz="2400" dirty="0" smtClean="0"/>
              <a:t> for the principal</a:t>
            </a:r>
          </a:p>
          <a:p>
            <a:pPr>
              <a:buFont typeface="Wingdings" panose="05000000000000000000" pitchFamily="2" charset="2"/>
              <a:buChar char="Ø"/>
            </a:pPr>
            <a:r>
              <a:rPr lang="en-US" sz="2400" dirty="0" smtClean="0"/>
              <a:t>Health care decisions = right to accept, maintain, discontinue, or refuse health care</a:t>
            </a:r>
          </a:p>
          <a:p>
            <a:pPr lvl="1">
              <a:buFont typeface="Wingdings" panose="05000000000000000000" pitchFamily="2" charset="2"/>
              <a:buChar char="Ø"/>
            </a:pPr>
            <a:r>
              <a:rPr lang="en-US" sz="2200" dirty="0" smtClean="0"/>
              <a:t>End of life treatment and long-term nursing home/CBRF admission only if specified in the document</a:t>
            </a:r>
          </a:p>
          <a:p>
            <a:pPr lvl="1">
              <a:buFont typeface="Wingdings" panose="05000000000000000000" pitchFamily="2" charset="2"/>
              <a:buChar char="Ø"/>
            </a:pPr>
            <a:r>
              <a:rPr lang="en-US" sz="2200" dirty="0" smtClean="0"/>
              <a:t>Does not include admission to mental health institution</a:t>
            </a:r>
          </a:p>
          <a:p>
            <a:pPr lvl="1">
              <a:buFont typeface="Wingdings" panose="05000000000000000000" pitchFamily="2" charset="2"/>
              <a:buChar char="Ø"/>
            </a:pPr>
            <a:r>
              <a:rPr lang="en-US" sz="2200" dirty="0" smtClean="0"/>
              <a:t>Can state preferences for end of life issues and anatomical gifts</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sp>
        <p:nvSpPr>
          <p:cNvPr id="3" name="Text Placeholder 2"/>
          <p:cNvSpPr>
            <a:spLocks noGrp="1"/>
          </p:cNvSpPr>
          <p:nvPr>
            <p:ph type="body" sz="half" idx="2"/>
          </p:nvPr>
        </p:nvSpPr>
        <p:spPr>
          <a:xfrm>
            <a:off x="342899" y="2926080"/>
            <a:ext cx="2742499" cy="3379124"/>
          </a:xfrm>
        </p:spPr>
        <p:txBody>
          <a:bodyPr/>
          <a:lstStyle/>
          <a:p>
            <a:pPr lvl="0">
              <a:buClr>
                <a:srgbClr val="44B288"/>
              </a:buClr>
            </a:pPr>
            <a:endParaRPr lang="en-US" sz="2600" dirty="0"/>
          </a:p>
          <a:p>
            <a:endParaRPr lang="en-US" dirty="0"/>
          </a:p>
        </p:txBody>
      </p:sp>
    </p:spTree>
    <p:extLst>
      <p:ext uri="{BB962C8B-B14F-4D97-AF65-F5344CB8AC3E}">
        <p14:creationId xmlns:p14="http://schemas.microsoft.com/office/powerpoint/2010/main" val="6587782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derRightsLogoColor.png"/>
          <p:cNvPicPr>
            <a:picLocks noChangeAspect="1"/>
          </p:cNvPicPr>
          <p:nvPr/>
        </p:nvPicPr>
        <p:blipFill>
          <a:blip r:embed="rId3"/>
          <a:stretch>
            <a:fillRect/>
          </a:stretch>
        </p:blipFill>
        <p:spPr>
          <a:xfrm>
            <a:off x="470623" y="1780404"/>
            <a:ext cx="8017109" cy="3157804"/>
          </a:xfrm>
          <a:prstGeom prst="rect">
            <a:avLst/>
          </a:prstGeom>
        </p:spPr>
      </p:pic>
    </p:spTree>
    <p:extLst>
      <p:ext uri="{BB962C8B-B14F-4D97-AF65-F5344CB8AC3E}">
        <p14:creationId xmlns:p14="http://schemas.microsoft.com/office/powerpoint/2010/main" val="2586776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044066"/>
          </a:xfrm>
        </p:spPr>
        <p:txBody>
          <a:bodyPr>
            <a:normAutofit fontScale="90000"/>
          </a:bodyPr>
          <a:lstStyle/>
          <a:p>
            <a:r>
              <a:rPr lang="en-US" dirty="0" smtClean="0"/>
              <a:t>Supported Decision-Making Agreement</a:t>
            </a:r>
            <a:endParaRPr lang="en-US" dirty="0"/>
          </a:p>
        </p:txBody>
      </p:sp>
      <p:sp>
        <p:nvSpPr>
          <p:cNvPr id="3" name="Content Placeholder 2"/>
          <p:cNvSpPr>
            <a:spLocks noGrp="1"/>
          </p:cNvSpPr>
          <p:nvPr>
            <p:ph idx="1"/>
          </p:nvPr>
        </p:nvSpPr>
        <p:spPr/>
        <p:txBody>
          <a:bodyPr>
            <a:normAutofit lnSpcReduction="10000"/>
          </a:bodyPr>
          <a:lstStyle/>
          <a:p>
            <a:pPr marL="228600" lvl="1" indent="0">
              <a:buNone/>
            </a:pPr>
            <a:r>
              <a:rPr lang="en-US" sz="2800" dirty="0" smtClean="0"/>
              <a:t>Supported Decision-Making allows </a:t>
            </a:r>
            <a:r>
              <a:rPr lang="en-US" sz="2800" dirty="0"/>
              <a:t>an adult with a </a:t>
            </a:r>
            <a:r>
              <a:rPr lang="en-US" sz="2800" i="1" dirty="0"/>
              <a:t>functional impairment</a:t>
            </a:r>
            <a:r>
              <a:rPr lang="en-US" sz="2800" dirty="0"/>
              <a:t> to name a supporter who will </a:t>
            </a:r>
            <a:r>
              <a:rPr lang="en-US" sz="2800" i="1" dirty="0"/>
              <a:t>assist</a:t>
            </a:r>
            <a:r>
              <a:rPr lang="en-US" sz="2800" dirty="0"/>
              <a:t> them in making and communicating life decisions.</a:t>
            </a:r>
          </a:p>
          <a:p>
            <a:pPr marL="228600" lvl="1" indent="0">
              <a:buNone/>
            </a:pPr>
            <a:endParaRPr lang="en-US" sz="2800" dirty="0" smtClean="0"/>
          </a:p>
          <a:p>
            <a:pPr marL="228600" lvl="1" indent="0">
              <a:buNone/>
            </a:pPr>
            <a:r>
              <a:rPr lang="en-US" sz="2800" dirty="0" smtClean="0"/>
              <a:t>Supporter may NOT make decisions for the adult or sign documents for the adult.</a:t>
            </a:r>
          </a:p>
          <a:p>
            <a:pPr marL="228600" lvl="1" indent="0">
              <a:buNone/>
            </a:pPr>
            <a:endParaRPr lang="en-US" sz="2800" dirty="0"/>
          </a:p>
          <a:p>
            <a:pPr marL="228600" lvl="1" indent="0">
              <a:buNone/>
            </a:pPr>
            <a:r>
              <a:rPr lang="en-US" sz="2800" dirty="0"/>
              <a:t>Functional impairment = physical, developmental, or mental condition that substantially limits one or more major life activity  </a:t>
            </a:r>
            <a:endParaRPr lang="en-US" sz="2800" dirty="0" smtClean="0"/>
          </a:p>
          <a:p>
            <a:pPr marL="228600" lvl="1" indent="0">
              <a:buNone/>
            </a:pPr>
            <a:endParaRPr lang="en-US" sz="2800" dirty="0"/>
          </a:p>
          <a:p>
            <a:endParaRPr lang="en-US" dirty="0"/>
          </a:p>
        </p:txBody>
      </p:sp>
      <p:sp>
        <p:nvSpPr>
          <p:cNvPr id="4" name="Text Placeholder 3"/>
          <p:cNvSpPr>
            <a:spLocks noGrp="1"/>
          </p:cNvSpPr>
          <p:nvPr>
            <p:ph type="body" sz="half" idx="2"/>
          </p:nvPr>
        </p:nvSpPr>
        <p:spPr>
          <a:xfrm>
            <a:off x="342900" y="2771775"/>
            <a:ext cx="2400300" cy="3533429"/>
          </a:xfrm>
        </p:spPr>
        <p:txBody>
          <a:bodyPr>
            <a:normAutofit/>
          </a:bodyPr>
          <a:lstStyle/>
          <a:p>
            <a:r>
              <a:rPr lang="en-US" sz="3200" dirty="0" smtClean="0">
                <a:latin typeface="Century Gothic" panose="020B0502020202020204" pitchFamily="34" charset="0"/>
              </a:rPr>
              <a:t>Name someone else to help you decide</a:t>
            </a:r>
            <a:endParaRPr lang="en-US" sz="3200" dirty="0">
              <a:latin typeface="Century Gothic" panose="020B0502020202020204" pitchFamily="34" charset="0"/>
            </a:endParaRPr>
          </a:p>
        </p:txBody>
      </p:sp>
    </p:spTree>
    <p:extLst>
      <p:ext uri="{BB962C8B-B14F-4D97-AF65-F5344CB8AC3E}">
        <p14:creationId xmlns:p14="http://schemas.microsoft.com/office/powerpoint/2010/main" val="688008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044066"/>
          </a:xfrm>
        </p:spPr>
        <p:txBody>
          <a:bodyPr>
            <a:normAutofit fontScale="90000"/>
          </a:bodyPr>
          <a:lstStyle/>
          <a:p>
            <a:r>
              <a:rPr lang="en-US" dirty="0" smtClean="0"/>
              <a:t>Supported Decision-Making Agreement</a:t>
            </a:r>
            <a:endParaRPr lang="en-US" dirty="0"/>
          </a:p>
        </p:txBody>
      </p:sp>
      <p:sp>
        <p:nvSpPr>
          <p:cNvPr id="3" name="Content Placeholder 2"/>
          <p:cNvSpPr>
            <a:spLocks noGrp="1"/>
          </p:cNvSpPr>
          <p:nvPr>
            <p:ph idx="1"/>
          </p:nvPr>
        </p:nvSpPr>
        <p:spPr/>
        <p:txBody>
          <a:bodyPr>
            <a:normAutofit/>
          </a:bodyPr>
          <a:lstStyle/>
          <a:p>
            <a:pPr marL="685800" lvl="1" indent="-457200"/>
            <a:r>
              <a:rPr lang="en-US" sz="2800" dirty="0" smtClean="0"/>
              <a:t>Supporter may assist in understanding options, responsibilities, and consequences of life decisions, such as</a:t>
            </a:r>
          </a:p>
          <a:p>
            <a:pPr marL="868680" lvl="2" indent="-457200"/>
            <a:r>
              <a:rPr lang="en-US" sz="2400" dirty="0" smtClean="0"/>
              <a:t>Obtaining food, clothing, and shelter</a:t>
            </a:r>
          </a:p>
          <a:p>
            <a:pPr marL="868680" lvl="2" indent="-457200"/>
            <a:r>
              <a:rPr lang="en-US" sz="2400" dirty="0" smtClean="0"/>
              <a:t>Physical health</a:t>
            </a:r>
          </a:p>
          <a:p>
            <a:pPr marL="868680" lvl="2" indent="-457200"/>
            <a:r>
              <a:rPr lang="en-US" sz="2400" dirty="0" smtClean="0"/>
              <a:t>Mental health</a:t>
            </a:r>
          </a:p>
          <a:p>
            <a:pPr marL="868680" lvl="2" indent="-457200"/>
            <a:r>
              <a:rPr lang="en-US" sz="2400" dirty="0" smtClean="0"/>
              <a:t>Financial affairs</a:t>
            </a:r>
          </a:p>
          <a:p>
            <a:pPr marL="868680" lvl="2" indent="-457200"/>
            <a:r>
              <a:rPr lang="en-US" sz="2400" dirty="0" smtClean="0"/>
              <a:t>Public benefits</a:t>
            </a:r>
          </a:p>
          <a:p>
            <a:pPr marL="868680" lvl="2" indent="-457200"/>
            <a:r>
              <a:rPr lang="en-US" sz="2400" dirty="0" smtClean="0"/>
              <a:t>Rehabilitation or vocational support</a:t>
            </a:r>
          </a:p>
          <a:p>
            <a:endParaRPr lang="en-US" dirty="0"/>
          </a:p>
        </p:txBody>
      </p:sp>
      <p:sp>
        <p:nvSpPr>
          <p:cNvPr id="4" name="Text Placeholder 3"/>
          <p:cNvSpPr>
            <a:spLocks noGrp="1"/>
          </p:cNvSpPr>
          <p:nvPr>
            <p:ph type="body" sz="half" idx="2"/>
          </p:nvPr>
        </p:nvSpPr>
        <p:spPr>
          <a:xfrm>
            <a:off x="342900" y="2771775"/>
            <a:ext cx="2400300" cy="3533429"/>
          </a:xfrm>
        </p:spPr>
        <p:txBody>
          <a:bodyPr>
            <a:normAutofit/>
          </a:bodyPr>
          <a:lstStyle/>
          <a:p>
            <a:r>
              <a:rPr lang="en-US" sz="3200" dirty="0" smtClean="0">
                <a:latin typeface="Century Gothic" panose="020B0502020202020204" pitchFamily="34" charset="0"/>
              </a:rPr>
              <a:t>Name someone else to help you decide</a:t>
            </a:r>
            <a:endParaRPr lang="en-US" sz="3200" dirty="0">
              <a:latin typeface="Century Gothic" panose="020B0502020202020204" pitchFamily="34" charset="0"/>
            </a:endParaRPr>
          </a:p>
        </p:txBody>
      </p:sp>
    </p:spTree>
    <p:extLst>
      <p:ext uri="{BB962C8B-B14F-4D97-AF65-F5344CB8AC3E}">
        <p14:creationId xmlns:p14="http://schemas.microsoft.com/office/powerpoint/2010/main" val="1667796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044066"/>
          </a:xfrm>
        </p:spPr>
        <p:txBody>
          <a:bodyPr>
            <a:normAutofit fontScale="90000"/>
          </a:bodyPr>
          <a:lstStyle/>
          <a:p>
            <a:r>
              <a:rPr lang="en-US" dirty="0" smtClean="0"/>
              <a:t>Supported Decision-Making Agreement</a:t>
            </a:r>
            <a:endParaRPr lang="en-US" dirty="0"/>
          </a:p>
        </p:txBody>
      </p:sp>
      <p:sp>
        <p:nvSpPr>
          <p:cNvPr id="3" name="Content Placeholder 2"/>
          <p:cNvSpPr>
            <a:spLocks noGrp="1"/>
          </p:cNvSpPr>
          <p:nvPr>
            <p:ph idx="1"/>
          </p:nvPr>
        </p:nvSpPr>
        <p:spPr/>
        <p:txBody>
          <a:bodyPr>
            <a:normAutofit/>
          </a:bodyPr>
          <a:lstStyle/>
          <a:p>
            <a:pPr marL="685800" lvl="1" indent="-457200"/>
            <a:r>
              <a:rPr lang="en-US" sz="2800" dirty="0" smtClean="0"/>
              <a:t>Supporter may collect, obtain and help adult understand relevant information such as medical, financial, and education records </a:t>
            </a:r>
          </a:p>
          <a:p>
            <a:pPr marL="868680" lvl="2" indent="-457200"/>
            <a:r>
              <a:rPr lang="en-US" sz="2400" dirty="0" smtClean="0"/>
              <a:t>Adult may need to sign release for certain kinds of records</a:t>
            </a:r>
          </a:p>
          <a:p>
            <a:pPr marL="868680" lvl="2" indent="-457200"/>
            <a:r>
              <a:rPr lang="en-US" sz="2400" dirty="0" smtClean="0"/>
              <a:t>Supporter must keep this information private.</a:t>
            </a:r>
            <a:endParaRPr lang="en-US" sz="2400" dirty="0"/>
          </a:p>
          <a:p>
            <a:endParaRPr lang="en-US" dirty="0"/>
          </a:p>
        </p:txBody>
      </p:sp>
      <p:sp>
        <p:nvSpPr>
          <p:cNvPr id="4" name="Text Placeholder 3"/>
          <p:cNvSpPr>
            <a:spLocks noGrp="1"/>
          </p:cNvSpPr>
          <p:nvPr>
            <p:ph type="body" sz="half" idx="2"/>
          </p:nvPr>
        </p:nvSpPr>
        <p:spPr>
          <a:xfrm>
            <a:off x="342900" y="2771775"/>
            <a:ext cx="2400300" cy="3533429"/>
          </a:xfrm>
        </p:spPr>
        <p:txBody>
          <a:bodyPr>
            <a:normAutofit/>
          </a:bodyPr>
          <a:lstStyle/>
          <a:p>
            <a:r>
              <a:rPr lang="en-US" sz="3200" dirty="0" smtClean="0">
                <a:latin typeface="Century Gothic" panose="020B0502020202020204" pitchFamily="34" charset="0"/>
              </a:rPr>
              <a:t>Name someone else to help you decide</a:t>
            </a:r>
            <a:endParaRPr lang="en-US" sz="3200" dirty="0">
              <a:latin typeface="Century Gothic" panose="020B0502020202020204" pitchFamily="34" charset="0"/>
            </a:endParaRPr>
          </a:p>
        </p:txBody>
      </p:sp>
    </p:spTree>
    <p:extLst>
      <p:ext uri="{BB962C8B-B14F-4D97-AF65-F5344CB8AC3E}">
        <p14:creationId xmlns:p14="http://schemas.microsoft.com/office/powerpoint/2010/main" val="13124190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Requirements for Execution</a:t>
            </a:r>
            <a:endParaRPr lang="en-US" dirty="0"/>
          </a:p>
        </p:txBody>
      </p:sp>
      <p:sp>
        <p:nvSpPr>
          <p:cNvPr id="3" name="Content Placeholder 2"/>
          <p:cNvSpPr>
            <a:spLocks noGrp="1"/>
          </p:cNvSpPr>
          <p:nvPr>
            <p:ph sz="half" idx="1"/>
          </p:nvPr>
        </p:nvSpPr>
        <p:spPr>
          <a:xfrm>
            <a:off x="647700" y="1845734"/>
            <a:ext cx="2324100" cy="4023360"/>
          </a:xfrm>
        </p:spPr>
        <p:txBody>
          <a:bodyPr>
            <a:normAutofit fontScale="92500" lnSpcReduction="20000"/>
          </a:bodyPr>
          <a:lstStyle/>
          <a:p>
            <a:r>
              <a:rPr lang="en-US" u="sng" dirty="0" smtClean="0"/>
              <a:t>POA-F</a:t>
            </a:r>
          </a:p>
          <a:p>
            <a:pPr>
              <a:buFont typeface="Arial" panose="020B0604020202020204" pitchFamily="34" charset="0"/>
              <a:buChar char="•"/>
            </a:pPr>
            <a:r>
              <a:rPr lang="en-US" dirty="0" smtClean="0"/>
              <a:t> Principal has capacity</a:t>
            </a:r>
          </a:p>
          <a:p>
            <a:pPr>
              <a:buFont typeface="Arial" panose="020B0604020202020204" pitchFamily="34" charset="0"/>
              <a:buChar char="•"/>
            </a:pPr>
            <a:r>
              <a:rPr lang="en-US" dirty="0" smtClean="0"/>
              <a:t>Signed by principal/at principal’s direction</a:t>
            </a:r>
          </a:p>
          <a:p>
            <a:pPr lvl="1">
              <a:buFont typeface="Arial" panose="020B0604020202020204" pitchFamily="34" charset="0"/>
              <a:buChar char="•"/>
            </a:pPr>
            <a:endParaRPr lang="en-US" dirty="0" smtClean="0"/>
          </a:p>
          <a:p>
            <a:pPr marL="201168" lvl="1" indent="0">
              <a:buNone/>
            </a:pPr>
            <a:endParaRPr lang="en-US" dirty="0" smtClean="0"/>
          </a:p>
          <a:p>
            <a:pPr marL="201168" lvl="1" indent="0">
              <a:buNone/>
            </a:pPr>
            <a:r>
              <a:rPr lang="en-US" dirty="0" smtClean="0"/>
              <a:t>Notarization is not required, but if notarized then the principal’s signature is presumed genuine.</a:t>
            </a:r>
            <a:endParaRPr lang="en-US" dirty="0"/>
          </a:p>
        </p:txBody>
      </p:sp>
      <p:sp>
        <p:nvSpPr>
          <p:cNvPr id="4" name="Content Placeholder 3"/>
          <p:cNvSpPr>
            <a:spLocks noGrp="1"/>
          </p:cNvSpPr>
          <p:nvPr>
            <p:ph sz="half" idx="2"/>
          </p:nvPr>
        </p:nvSpPr>
        <p:spPr>
          <a:xfrm>
            <a:off x="3057524" y="1845736"/>
            <a:ext cx="2771775" cy="4023359"/>
          </a:xfrm>
        </p:spPr>
        <p:txBody>
          <a:bodyPr>
            <a:normAutofit fontScale="92500" lnSpcReduction="20000"/>
          </a:bodyPr>
          <a:lstStyle/>
          <a:p>
            <a:r>
              <a:rPr lang="en-US" u="sng" dirty="0" smtClean="0"/>
              <a:t>POA-HC</a:t>
            </a:r>
          </a:p>
          <a:p>
            <a:pPr>
              <a:buFont typeface="Arial" panose="020B0604020202020204" pitchFamily="34" charset="0"/>
              <a:buChar char="•"/>
            </a:pPr>
            <a:r>
              <a:rPr lang="en-US" dirty="0" smtClean="0"/>
              <a:t>Principal has capacity</a:t>
            </a:r>
          </a:p>
          <a:p>
            <a:pPr>
              <a:buFont typeface="Arial" panose="020B0604020202020204" pitchFamily="34" charset="0"/>
              <a:buChar char="•"/>
            </a:pPr>
            <a:r>
              <a:rPr lang="en-US" dirty="0" smtClean="0"/>
              <a:t>Signed by principal/at principal’s direction</a:t>
            </a:r>
          </a:p>
          <a:p>
            <a:pPr>
              <a:buFont typeface="Arial" panose="020B0604020202020204" pitchFamily="34" charset="0"/>
              <a:buChar char="•"/>
            </a:pPr>
            <a:r>
              <a:rPr lang="en-US" dirty="0"/>
              <a:t>Signed in presence of two disinterested witnesses </a:t>
            </a:r>
          </a:p>
          <a:p>
            <a:pPr lvl="1">
              <a:buFont typeface="Arial" panose="020B0604020202020204" pitchFamily="34" charset="0"/>
              <a:buChar char="•"/>
            </a:pPr>
            <a:r>
              <a:rPr lang="en-US" dirty="0"/>
              <a:t>No relation</a:t>
            </a:r>
          </a:p>
          <a:p>
            <a:pPr lvl="1">
              <a:buFont typeface="Arial" panose="020B0604020202020204" pitchFamily="34" charset="0"/>
              <a:buChar char="•"/>
            </a:pPr>
            <a:r>
              <a:rPr lang="en-US" dirty="0"/>
              <a:t>Not an heir/beneficiary</a:t>
            </a:r>
          </a:p>
          <a:p>
            <a:pPr lvl="1">
              <a:buFont typeface="Arial" panose="020B0604020202020204" pitchFamily="34" charset="0"/>
              <a:buChar char="•"/>
            </a:pPr>
            <a:r>
              <a:rPr lang="en-US" dirty="0"/>
              <a:t>Not the </a:t>
            </a:r>
            <a:r>
              <a:rPr lang="en-US" dirty="0" smtClean="0"/>
              <a:t>agent</a:t>
            </a:r>
          </a:p>
          <a:p>
            <a:pPr lvl="1">
              <a:buFont typeface="Arial" panose="020B0604020202020204" pitchFamily="34" charset="0"/>
              <a:buChar char="•"/>
            </a:pPr>
            <a:r>
              <a:rPr lang="en-US" dirty="0" smtClean="0"/>
              <a:t>Not $ responsible for medical care</a:t>
            </a:r>
          </a:p>
          <a:p>
            <a:pPr lvl="1">
              <a:buFont typeface="Arial" panose="020B0604020202020204" pitchFamily="34" charset="0"/>
              <a:buChar char="•"/>
            </a:pPr>
            <a:r>
              <a:rPr lang="en-US" dirty="0" smtClean="0"/>
              <a:t>Not health care provider (chaplain and social worker exception)</a:t>
            </a:r>
            <a:endParaRPr lang="en-US" dirty="0"/>
          </a:p>
          <a:p>
            <a:pPr marL="0" indent="0">
              <a:buNone/>
            </a:pPr>
            <a:endParaRPr lang="en-US" dirty="0"/>
          </a:p>
        </p:txBody>
      </p:sp>
      <p:sp>
        <p:nvSpPr>
          <p:cNvPr id="9" name="TextBox 8"/>
          <p:cNvSpPr txBox="1"/>
          <p:nvPr/>
        </p:nvSpPr>
        <p:spPr>
          <a:xfrm>
            <a:off x="5924550" y="1737361"/>
            <a:ext cx="2676525" cy="2431435"/>
          </a:xfrm>
          <a:prstGeom prst="rect">
            <a:avLst/>
          </a:prstGeom>
          <a:noFill/>
        </p:spPr>
        <p:txBody>
          <a:bodyPr wrap="square" rtlCol="0">
            <a:spAutoFit/>
          </a:bodyPr>
          <a:lstStyle/>
          <a:p>
            <a:r>
              <a:rPr lang="en-US" sz="1900" u="sng" dirty="0" smtClean="0">
                <a:latin typeface="Garamond" panose="02020404030301010803" pitchFamily="18" charset="0"/>
              </a:rPr>
              <a:t>SDMA</a:t>
            </a:r>
          </a:p>
          <a:p>
            <a:pPr marL="342900" indent="-342900">
              <a:buFont typeface="Courier New" panose="02070309020205020404" pitchFamily="49" charset="0"/>
              <a:buChar char="o"/>
            </a:pPr>
            <a:r>
              <a:rPr lang="en-US" sz="1900" dirty="0" smtClean="0">
                <a:latin typeface="Garamond" panose="02020404030301010803" pitchFamily="18" charset="0"/>
              </a:rPr>
              <a:t>Adult has capacity &amp; a functional limitation</a:t>
            </a:r>
          </a:p>
          <a:p>
            <a:pPr marL="342900" indent="-342900">
              <a:buFont typeface="Courier New" panose="02070309020205020404" pitchFamily="49" charset="0"/>
              <a:buChar char="o"/>
            </a:pPr>
            <a:r>
              <a:rPr lang="en-US" sz="1900" dirty="0" smtClean="0">
                <a:latin typeface="Garamond" panose="02020404030301010803" pitchFamily="18" charset="0"/>
              </a:rPr>
              <a:t>Signed and dated by adult and supporter</a:t>
            </a:r>
          </a:p>
          <a:p>
            <a:pPr marL="342900" indent="-342900">
              <a:buFont typeface="Courier New" panose="02070309020205020404" pitchFamily="49" charset="0"/>
              <a:buChar char="o"/>
            </a:pPr>
            <a:r>
              <a:rPr lang="en-US" sz="1900" dirty="0" smtClean="0">
                <a:latin typeface="Garamond" panose="02020404030301010803" pitchFamily="18" charset="0"/>
              </a:rPr>
              <a:t>Signed in the presence of two adult witnesses OR a notary</a:t>
            </a:r>
            <a:endParaRPr lang="en-US" sz="1900" dirty="0">
              <a:latin typeface="Garamond" panose="02020404030301010803" pitchFamily="18" charset="0"/>
            </a:endParaRPr>
          </a:p>
        </p:txBody>
      </p:sp>
    </p:spTree>
    <p:extLst>
      <p:ext uri="{BB962C8B-B14F-4D97-AF65-F5344CB8AC3E}">
        <p14:creationId xmlns:p14="http://schemas.microsoft.com/office/powerpoint/2010/main" val="3479036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Execution (cont’d)</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pPr>
            <a:r>
              <a:rPr lang="en-US" dirty="0" smtClean="0"/>
              <a:t> </a:t>
            </a:r>
            <a:r>
              <a:rPr lang="en-US" sz="2400" dirty="0" smtClean="0"/>
              <a:t>Wisconsin DHS puts out forms that MAY be used but are not required (SDMA on the way…)</a:t>
            </a:r>
          </a:p>
          <a:p>
            <a:pPr>
              <a:buFont typeface="Wingdings" panose="05000000000000000000" pitchFamily="2" charset="2"/>
              <a:buChar char="q"/>
            </a:pPr>
            <a:r>
              <a:rPr lang="en-US" sz="2400" dirty="0" smtClean="0"/>
              <a:t>If </a:t>
            </a:r>
            <a:r>
              <a:rPr lang="en-US" sz="2400" dirty="0"/>
              <a:t>client has documents </a:t>
            </a:r>
            <a:r>
              <a:rPr lang="en-US" sz="2400" dirty="0" smtClean="0"/>
              <a:t>from a different state</a:t>
            </a:r>
            <a:r>
              <a:rPr lang="en-US" sz="2400" dirty="0"/>
              <a:t>, best practice is to do new ones in Wisconsin </a:t>
            </a:r>
          </a:p>
          <a:p>
            <a:pPr>
              <a:buFont typeface="Wingdings" panose="05000000000000000000" pitchFamily="2" charset="2"/>
              <a:buChar char="q"/>
            </a:pPr>
            <a:r>
              <a:rPr lang="en-US" sz="2400" dirty="0" smtClean="0"/>
              <a:t>Keep the original in a safe place</a:t>
            </a:r>
          </a:p>
          <a:p>
            <a:pPr>
              <a:buFont typeface="Wingdings" panose="05000000000000000000" pitchFamily="2" charset="2"/>
              <a:buChar char="q"/>
            </a:pPr>
            <a:r>
              <a:rPr lang="en-US" sz="2400" dirty="0" smtClean="0"/>
              <a:t>Send copies to interested parties</a:t>
            </a:r>
          </a:p>
          <a:p>
            <a:pPr lvl="1">
              <a:buFont typeface="Wingdings" panose="05000000000000000000" pitchFamily="2" charset="2"/>
              <a:buChar char="q"/>
            </a:pPr>
            <a:r>
              <a:rPr lang="en-US" sz="2400" dirty="0" smtClean="0"/>
              <a:t>Health care providers/Financial Institutions</a:t>
            </a:r>
          </a:p>
          <a:p>
            <a:pPr lvl="1">
              <a:buFont typeface="Wingdings" panose="05000000000000000000" pitchFamily="2" charset="2"/>
              <a:buChar char="q"/>
            </a:pPr>
            <a:r>
              <a:rPr lang="en-US" sz="2400" dirty="0" smtClean="0"/>
              <a:t>Agent(s), Supporter</a:t>
            </a:r>
          </a:p>
          <a:p>
            <a:pPr lvl="1">
              <a:buFont typeface="Wingdings" panose="05000000000000000000" pitchFamily="2" charset="2"/>
              <a:buChar char="q"/>
            </a:pPr>
            <a:r>
              <a:rPr lang="en-US" sz="2400" dirty="0" smtClean="0"/>
              <a:t>Other family members</a:t>
            </a:r>
            <a:endParaRPr lang="en-US" sz="2400" dirty="0"/>
          </a:p>
        </p:txBody>
      </p:sp>
    </p:spTree>
    <p:extLst>
      <p:ext uri="{BB962C8B-B14F-4D97-AF65-F5344CB8AC3E}">
        <p14:creationId xmlns:p14="http://schemas.microsoft.com/office/powerpoint/2010/main" val="8712086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Date, Activation and Deactivation</a:t>
            </a:r>
            <a:endParaRPr lang="en-US" dirty="0"/>
          </a:p>
        </p:txBody>
      </p:sp>
      <p:sp>
        <p:nvSpPr>
          <p:cNvPr id="5" name="Content Placeholder 4"/>
          <p:cNvSpPr>
            <a:spLocks noGrp="1"/>
          </p:cNvSpPr>
          <p:nvPr>
            <p:ph idx="1"/>
          </p:nvPr>
        </p:nvSpPr>
        <p:spPr/>
        <p:txBody>
          <a:bodyPr/>
          <a:lstStyle/>
          <a:p>
            <a:pPr lvl="1">
              <a:buFont typeface="Wingdings" panose="05000000000000000000" pitchFamily="2" charset="2"/>
              <a:buChar char="Ø"/>
            </a:pPr>
            <a:r>
              <a:rPr lang="en-US" sz="2000" dirty="0" smtClean="0"/>
              <a:t>All SDMAs and most POA-F are effective upon signing</a:t>
            </a:r>
          </a:p>
          <a:p>
            <a:pPr lvl="1">
              <a:buFont typeface="Wingdings" panose="05000000000000000000" pitchFamily="2" charset="2"/>
              <a:buChar char="Ø"/>
            </a:pPr>
            <a:r>
              <a:rPr lang="en-US" sz="2000" dirty="0" smtClean="0"/>
              <a:t>POA-HC requires activation to go into effect</a:t>
            </a:r>
          </a:p>
          <a:p>
            <a:pPr lvl="2">
              <a:buFont typeface="Wingdings" panose="05000000000000000000" pitchFamily="2" charset="2"/>
              <a:buChar char="Ø"/>
            </a:pPr>
            <a:r>
              <a:rPr lang="en-US" sz="1600" dirty="0"/>
              <a:t>Activated HC = two doctors/doctor and psychologist have determined the principal is unable to make medical decisions at that moment</a:t>
            </a:r>
          </a:p>
          <a:p>
            <a:pPr marL="201168" lvl="1" indent="0">
              <a:buNone/>
            </a:pPr>
            <a:endParaRPr lang="en-US" dirty="0" smtClean="0"/>
          </a:p>
          <a:p>
            <a:pPr lvl="1">
              <a:buFont typeface="Wingdings" panose="05000000000000000000" pitchFamily="2" charset="2"/>
              <a:buChar char="Ø"/>
            </a:pPr>
            <a:r>
              <a:rPr lang="en-US" sz="2000" dirty="0" smtClean="0"/>
              <a:t>Remember that capacity can come and go…so, what is “activated” can be “deactivated” when the principal regains capacity</a:t>
            </a:r>
          </a:p>
          <a:p>
            <a:pPr lvl="2">
              <a:buFont typeface="Wingdings" panose="05000000000000000000" pitchFamily="2" charset="2"/>
              <a:buChar char="Ø"/>
            </a:pPr>
            <a:r>
              <a:rPr lang="en-US" sz="1600" dirty="0" smtClean="0"/>
              <a:t>No formal “deactivation” process required</a:t>
            </a:r>
          </a:p>
          <a:p>
            <a:pPr lvl="2">
              <a:buFont typeface="Wingdings" panose="05000000000000000000" pitchFamily="2" charset="2"/>
              <a:buChar char="Ø"/>
            </a:pPr>
            <a:r>
              <a:rPr lang="en-US" sz="1600" dirty="0" smtClean="0"/>
              <a:t>Best practice: get signatures from people who activated and send to interested parties</a:t>
            </a:r>
          </a:p>
          <a:p>
            <a:pPr marL="384048" lvl="2" indent="0">
              <a:buNone/>
            </a:pPr>
            <a:endParaRPr lang="en-US" dirty="0"/>
          </a:p>
        </p:txBody>
      </p:sp>
    </p:spTree>
    <p:extLst>
      <p:ext uri="{BB962C8B-B14F-4D97-AF65-F5344CB8AC3E}">
        <p14:creationId xmlns:p14="http://schemas.microsoft.com/office/powerpoint/2010/main" val="2923025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Revocation</a:t>
            </a:r>
            <a:endParaRPr lang="en-US" dirty="0"/>
          </a:p>
        </p:txBody>
      </p:sp>
      <p:sp>
        <p:nvSpPr>
          <p:cNvPr id="3" name="Content Placeholder 2"/>
          <p:cNvSpPr>
            <a:spLocks noGrp="1"/>
          </p:cNvSpPr>
          <p:nvPr>
            <p:ph sz="half" idx="1"/>
          </p:nvPr>
        </p:nvSpPr>
        <p:spPr/>
        <p:txBody>
          <a:bodyPr>
            <a:normAutofit lnSpcReduction="10000"/>
          </a:bodyPr>
          <a:lstStyle/>
          <a:p>
            <a:r>
              <a:rPr lang="en-US" u="sng" dirty="0" smtClean="0"/>
              <a:t>POA-F</a:t>
            </a:r>
          </a:p>
          <a:p>
            <a:pPr>
              <a:buFont typeface="Arial" panose="020B0604020202020204" pitchFamily="34" charset="0"/>
              <a:buChar char="•"/>
            </a:pPr>
            <a:r>
              <a:rPr lang="en-US" dirty="0" smtClean="0"/>
              <a:t> No formal requirements</a:t>
            </a:r>
          </a:p>
          <a:p>
            <a:pPr>
              <a:buFont typeface="Arial" panose="020B0604020202020204" pitchFamily="34" charset="0"/>
              <a:buChar char="•"/>
            </a:pPr>
            <a:r>
              <a:rPr lang="en-US" dirty="0" smtClean="0"/>
              <a:t>Executing a new POA-F does   NOT revoke the old one unless specifically stated</a:t>
            </a:r>
          </a:p>
          <a:p>
            <a:pPr>
              <a:buFont typeface="Arial" panose="020B0604020202020204" pitchFamily="34" charset="0"/>
              <a:buChar char="•"/>
            </a:pPr>
            <a:r>
              <a:rPr lang="en-US" dirty="0" smtClean="0"/>
              <a:t>Best practice: draft a short statement of revocation and have principal sign before a notary and/or witnesses.  Deliver the statement to agent, institutions, etc.</a:t>
            </a:r>
            <a:endParaRPr lang="en-US" dirty="0"/>
          </a:p>
        </p:txBody>
      </p:sp>
      <p:sp>
        <p:nvSpPr>
          <p:cNvPr id="4" name="Content Placeholder 3"/>
          <p:cNvSpPr>
            <a:spLocks noGrp="1"/>
          </p:cNvSpPr>
          <p:nvPr>
            <p:ph sz="half" idx="2"/>
          </p:nvPr>
        </p:nvSpPr>
        <p:spPr/>
        <p:txBody>
          <a:bodyPr>
            <a:normAutofit lnSpcReduction="10000"/>
          </a:bodyPr>
          <a:lstStyle/>
          <a:p>
            <a:r>
              <a:rPr lang="en-US" u="sng" dirty="0" smtClean="0"/>
              <a:t>POA-HC/SDMA</a:t>
            </a:r>
          </a:p>
          <a:p>
            <a:pPr>
              <a:buFont typeface="Arial" panose="020B0604020202020204" pitchFamily="34" charset="0"/>
              <a:buChar char="•"/>
            </a:pPr>
            <a:r>
              <a:rPr lang="en-US" dirty="0" smtClean="0"/>
              <a:t>Can be done “at any time” including after activation of POA-HC</a:t>
            </a:r>
          </a:p>
          <a:p>
            <a:pPr>
              <a:buFont typeface="Arial" panose="020B0604020202020204" pitchFamily="34" charset="0"/>
              <a:buChar char="•"/>
            </a:pPr>
            <a:r>
              <a:rPr lang="en-US" dirty="0" smtClean="0"/>
              <a:t>Methods</a:t>
            </a:r>
          </a:p>
          <a:p>
            <a:pPr lvl="1">
              <a:buFont typeface="Arial" panose="020B0604020202020204" pitchFamily="34" charset="0"/>
              <a:buChar char="•"/>
            </a:pPr>
            <a:r>
              <a:rPr lang="en-US" dirty="0" smtClean="0">
                <a:latin typeface="Garamond" panose="02020404030301010803" pitchFamily="18" charset="0"/>
              </a:rPr>
              <a:t>Principal/adult destroys the document or directs another to do so</a:t>
            </a:r>
          </a:p>
          <a:p>
            <a:pPr lvl="1">
              <a:buFont typeface="Arial" panose="020B0604020202020204" pitchFamily="34" charset="0"/>
              <a:buChar char="•"/>
            </a:pPr>
            <a:r>
              <a:rPr lang="en-US" dirty="0" smtClean="0">
                <a:latin typeface="Garamond" panose="02020404030301010803" pitchFamily="18" charset="0"/>
              </a:rPr>
              <a:t>Principal/adult signs and dates a written statement expressing intent to revoke</a:t>
            </a:r>
          </a:p>
          <a:p>
            <a:pPr lvl="1">
              <a:buFont typeface="Arial" panose="020B0604020202020204" pitchFamily="34" charset="0"/>
              <a:buChar char="•"/>
            </a:pPr>
            <a:r>
              <a:rPr lang="en-US" dirty="0" smtClean="0">
                <a:latin typeface="Garamond" panose="02020404030301010803" pitchFamily="18" charset="0"/>
              </a:rPr>
              <a:t>Principal/adult verbally expresses an intent to revoke in the presence of two witnesses</a:t>
            </a:r>
          </a:p>
          <a:p>
            <a:pPr lvl="1">
              <a:buFont typeface="Arial" panose="020B0604020202020204" pitchFamily="34" charset="0"/>
              <a:buChar char="•"/>
            </a:pPr>
            <a:r>
              <a:rPr lang="en-US" dirty="0" smtClean="0">
                <a:latin typeface="Garamond" panose="02020404030301010803" pitchFamily="18" charset="0"/>
              </a:rPr>
              <a:t>Principal executes a new POA-HC (SDMA?  Unclear)</a:t>
            </a:r>
            <a:endParaRPr lang="en-US" dirty="0">
              <a:latin typeface="Garamond" panose="02020404030301010803" pitchFamily="18" charset="0"/>
            </a:endParaRPr>
          </a:p>
        </p:txBody>
      </p:sp>
    </p:spTree>
    <p:extLst>
      <p:ext uri="{BB962C8B-B14F-4D97-AF65-F5344CB8AC3E}">
        <p14:creationId xmlns:p14="http://schemas.microsoft.com/office/powerpoint/2010/main" val="2709374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Termination of POA/SDMA</a:t>
            </a:r>
            <a:endParaRPr lang="en-US" dirty="0"/>
          </a:p>
        </p:txBody>
      </p:sp>
      <p:sp>
        <p:nvSpPr>
          <p:cNvPr id="3" name="Content Placeholder 2"/>
          <p:cNvSpPr>
            <a:spLocks noGrp="1"/>
          </p:cNvSpPr>
          <p:nvPr>
            <p:ph sz="half" idx="1"/>
          </p:nvPr>
        </p:nvSpPr>
        <p:spPr>
          <a:xfrm>
            <a:off x="822959" y="1845734"/>
            <a:ext cx="3072765" cy="4023360"/>
          </a:xfrm>
        </p:spPr>
        <p:txBody>
          <a:bodyPr>
            <a:normAutofit/>
          </a:bodyPr>
          <a:lstStyle/>
          <a:p>
            <a:r>
              <a:rPr lang="en-US" u="sng" dirty="0" smtClean="0"/>
              <a:t>Document terminates upon:</a:t>
            </a:r>
          </a:p>
          <a:p>
            <a:pPr>
              <a:buFont typeface="Arial" panose="020B0604020202020204" pitchFamily="34" charset="0"/>
              <a:buChar char="•"/>
            </a:pPr>
            <a:r>
              <a:rPr lang="en-US" dirty="0" smtClean="0"/>
              <a:t>Revocation</a:t>
            </a:r>
          </a:p>
          <a:p>
            <a:pPr>
              <a:buFont typeface="Arial" panose="020B0604020202020204" pitchFamily="34" charset="0"/>
              <a:buChar char="•"/>
            </a:pPr>
            <a:r>
              <a:rPr lang="en-US" dirty="0" smtClean="0"/>
              <a:t>Death of the principal/adult</a:t>
            </a:r>
          </a:p>
          <a:p>
            <a:pPr>
              <a:buFont typeface="Arial" panose="020B0604020202020204" pitchFamily="34" charset="0"/>
              <a:buChar char="•"/>
            </a:pPr>
            <a:r>
              <a:rPr lang="en-US" dirty="0" smtClean="0"/>
              <a:t>Limited purpose/term and purpose is accomplished or term ends</a:t>
            </a:r>
          </a:p>
          <a:p>
            <a:pPr>
              <a:buFont typeface="Arial" panose="020B0604020202020204" pitchFamily="34" charset="0"/>
              <a:buChar char="•"/>
            </a:pPr>
            <a:r>
              <a:rPr lang="en-US" dirty="0" smtClean="0"/>
              <a:t>Guardianship (usually) </a:t>
            </a:r>
          </a:p>
          <a:p>
            <a:pPr marL="0" indent="0">
              <a:buNone/>
            </a:pPr>
            <a:endParaRPr lang="en-US" dirty="0" smtClean="0"/>
          </a:p>
          <a:p>
            <a:pPr>
              <a:buFont typeface="Arial" panose="020B0604020202020204" pitchFamily="34" charset="0"/>
              <a:buChar char="•"/>
            </a:pPr>
            <a:endParaRPr lang="en-US" dirty="0" smtClean="0"/>
          </a:p>
        </p:txBody>
      </p:sp>
      <p:sp>
        <p:nvSpPr>
          <p:cNvPr id="4" name="Content Placeholder 3"/>
          <p:cNvSpPr>
            <a:spLocks noGrp="1"/>
          </p:cNvSpPr>
          <p:nvPr>
            <p:ph sz="half" idx="2"/>
          </p:nvPr>
        </p:nvSpPr>
        <p:spPr>
          <a:xfrm>
            <a:off x="3895724" y="1845736"/>
            <a:ext cx="4610101" cy="4023359"/>
          </a:xfrm>
        </p:spPr>
        <p:txBody>
          <a:bodyPr>
            <a:normAutofit/>
          </a:bodyPr>
          <a:lstStyle/>
          <a:p>
            <a:r>
              <a:rPr lang="en-US" u="sng" dirty="0" smtClean="0"/>
              <a:t>Agent/supporter’s authority terminates upon:</a:t>
            </a:r>
          </a:p>
          <a:p>
            <a:pPr>
              <a:buFont typeface="Arial" panose="020B0604020202020204" pitchFamily="34" charset="0"/>
              <a:buChar char="•"/>
            </a:pPr>
            <a:r>
              <a:rPr lang="en-US" dirty="0" smtClean="0"/>
              <a:t>Revocation</a:t>
            </a:r>
          </a:p>
          <a:p>
            <a:pPr>
              <a:buFont typeface="Arial" panose="020B0604020202020204" pitchFamily="34" charset="0"/>
              <a:buChar char="•"/>
            </a:pPr>
            <a:r>
              <a:rPr lang="en-US" dirty="0" smtClean="0"/>
              <a:t>Death of principal/adult</a:t>
            </a:r>
          </a:p>
          <a:p>
            <a:pPr>
              <a:buFont typeface="Arial" panose="020B0604020202020204" pitchFamily="34" charset="0"/>
              <a:buChar char="•"/>
            </a:pPr>
            <a:r>
              <a:rPr lang="en-US" dirty="0" smtClean="0"/>
              <a:t>Death, incapacity, resignation of agent or supporter</a:t>
            </a:r>
          </a:p>
          <a:p>
            <a:pPr>
              <a:buFont typeface="Arial" panose="020B0604020202020204" pitchFamily="34" charset="0"/>
              <a:buChar char="•"/>
            </a:pPr>
            <a:r>
              <a:rPr lang="en-US" dirty="0" smtClean="0"/>
              <a:t>POA: Divorce, if the agent was the spouse of the principal and the document was executed while they were married.  (Unclear if this is true for SDMA)</a:t>
            </a:r>
          </a:p>
        </p:txBody>
      </p:sp>
    </p:spTree>
    <p:extLst>
      <p:ext uri="{BB962C8B-B14F-4D97-AF65-F5344CB8AC3E}">
        <p14:creationId xmlns:p14="http://schemas.microsoft.com/office/powerpoint/2010/main" val="3164962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Termination: SDMA only</a:t>
            </a:r>
            <a:endParaRPr lang="en-US" dirty="0"/>
          </a:p>
        </p:txBody>
      </p:sp>
      <p:sp>
        <p:nvSpPr>
          <p:cNvPr id="3" name="Content Placeholder 2"/>
          <p:cNvSpPr>
            <a:spLocks noGrp="1"/>
          </p:cNvSpPr>
          <p:nvPr>
            <p:ph sz="half" idx="1"/>
          </p:nvPr>
        </p:nvSpPr>
        <p:spPr>
          <a:xfrm>
            <a:off x="822960" y="1845734"/>
            <a:ext cx="45719" cy="4023360"/>
          </a:xfrm>
        </p:spPr>
        <p:txBody>
          <a:bodyPr>
            <a:normAutofit/>
          </a:bodyPr>
          <a:lstStyle/>
          <a:p>
            <a:pPr marL="0" indent="0">
              <a:buNone/>
            </a:pPr>
            <a:endParaRPr lang="en-US" dirty="0" smtClean="0"/>
          </a:p>
          <a:p>
            <a:pPr>
              <a:buFont typeface="Arial" panose="020B0604020202020204" pitchFamily="34" charset="0"/>
              <a:buChar char="•"/>
            </a:pPr>
            <a:endParaRPr lang="en-US" dirty="0" smtClean="0"/>
          </a:p>
        </p:txBody>
      </p:sp>
      <p:sp>
        <p:nvSpPr>
          <p:cNvPr id="4" name="Content Placeholder 3"/>
          <p:cNvSpPr>
            <a:spLocks noGrp="1"/>
          </p:cNvSpPr>
          <p:nvPr>
            <p:ph sz="half" idx="2"/>
          </p:nvPr>
        </p:nvSpPr>
        <p:spPr>
          <a:xfrm>
            <a:off x="868679" y="1845736"/>
            <a:ext cx="6884671" cy="4023359"/>
          </a:xfrm>
        </p:spPr>
        <p:txBody>
          <a:bodyPr>
            <a:normAutofit/>
          </a:bodyPr>
          <a:lstStyle/>
          <a:p>
            <a:pPr>
              <a:buFont typeface="Wingdings" panose="05000000000000000000" pitchFamily="2" charset="2"/>
              <a:buChar char="q"/>
            </a:pPr>
            <a:r>
              <a:rPr lang="en-US" sz="2400" dirty="0" smtClean="0"/>
              <a:t>APS substantiates abuse by supporter</a:t>
            </a:r>
          </a:p>
          <a:p>
            <a:pPr>
              <a:buFont typeface="Wingdings" panose="05000000000000000000" pitchFamily="2" charset="2"/>
              <a:buChar char="q"/>
            </a:pPr>
            <a:r>
              <a:rPr lang="en-US" sz="2400" dirty="0" smtClean="0"/>
              <a:t>Supporter found criminally liable for abuse</a:t>
            </a:r>
          </a:p>
          <a:p>
            <a:pPr>
              <a:buFont typeface="Wingdings" panose="05000000000000000000" pitchFamily="2" charset="2"/>
              <a:buChar char="q"/>
            </a:pPr>
            <a:r>
              <a:rPr lang="en-US" sz="2400" dirty="0" smtClean="0"/>
              <a:t>Individual at Risk injunction granted against supporter</a:t>
            </a:r>
          </a:p>
        </p:txBody>
      </p:sp>
    </p:spTree>
    <p:extLst>
      <p:ext uri="{BB962C8B-B14F-4D97-AF65-F5344CB8AC3E}">
        <p14:creationId xmlns:p14="http://schemas.microsoft.com/office/powerpoint/2010/main" val="2083314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2800" b="1" dirty="0" smtClean="0"/>
              <a:t>Guardianship Support Center</a:t>
            </a:r>
          </a:p>
          <a:p>
            <a:pPr lvl="2">
              <a:buFont typeface="Wingdings" panose="05000000000000000000" pitchFamily="2" charset="2"/>
              <a:buChar char="§"/>
            </a:pPr>
            <a:r>
              <a:rPr lang="en-US" sz="1900" dirty="0">
                <a:latin typeface="Garamond" panose="02020404030301010803" pitchFamily="18" charset="0"/>
                <a:hlinkClick r:id="rId3"/>
              </a:rPr>
              <a:t>http://</a:t>
            </a:r>
            <a:r>
              <a:rPr lang="en-US" sz="1900" dirty="0" smtClean="0">
                <a:latin typeface="Garamond" panose="02020404030301010803" pitchFamily="18" charset="0"/>
                <a:hlinkClick r:id="rId3"/>
              </a:rPr>
              <a:t>www.gwaar.org/for-seniors-and-families/elder-law-and-advocacy-center/wisconsin-guardianship-support-center.html</a:t>
            </a:r>
            <a:endParaRPr lang="en-US" sz="1900" dirty="0" smtClean="0">
              <a:latin typeface="Garamond" panose="02020404030301010803" pitchFamily="18" charset="0"/>
            </a:endParaRPr>
          </a:p>
          <a:p>
            <a:pPr lvl="2">
              <a:buFont typeface="Wingdings" panose="05000000000000000000" pitchFamily="2" charset="2"/>
              <a:buChar char="§"/>
            </a:pPr>
            <a:r>
              <a:rPr lang="en-US" sz="1900" dirty="0" smtClean="0">
                <a:latin typeface="Garamond" panose="02020404030301010803" pitchFamily="18" charset="0"/>
              </a:rPr>
              <a:t>855-409-9410      ∙      guardian@gwaar.org</a:t>
            </a:r>
            <a:endParaRPr lang="en-US" sz="1900" dirty="0">
              <a:latin typeface="Garamond" panose="02020404030301010803" pitchFamily="18" charset="0"/>
            </a:endParaRPr>
          </a:p>
          <a:p>
            <a:pPr lvl="1">
              <a:buFont typeface="Wingdings" panose="05000000000000000000" pitchFamily="2" charset="2"/>
              <a:buChar char="§"/>
            </a:pPr>
            <a:r>
              <a:rPr lang="en-US" sz="2800" b="1" dirty="0" smtClean="0"/>
              <a:t>DHS </a:t>
            </a:r>
            <a:r>
              <a:rPr lang="en-US" sz="2800" b="1" dirty="0"/>
              <a:t>website</a:t>
            </a:r>
            <a:r>
              <a:rPr lang="en-US" sz="2800" dirty="0"/>
              <a:t>: </a:t>
            </a:r>
            <a:r>
              <a:rPr lang="en-US" sz="1900" dirty="0" smtClean="0"/>
              <a:t>https</a:t>
            </a:r>
            <a:r>
              <a:rPr lang="en-US" sz="1900" dirty="0"/>
              <a:t>://www.dhs.wisconsin.gov/forms/advdirectives/adformspoa.htm</a:t>
            </a:r>
            <a:endParaRPr lang="en-US" sz="1900" dirty="0" smtClean="0"/>
          </a:p>
          <a:p>
            <a:pPr lvl="1">
              <a:buFont typeface="Wingdings" panose="05000000000000000000" pitchFamily="2" charset="2"/>
              <a:buChar char="§"/>
            </a:pPr>
            <a:r>
              <a:rPr lang="en-US" sz="2800" b="1" dirty="0" smtClean="0"/>
              <a:t>Elder Rights Project </a:t>
            </a:r>
          </a:p>
          <a:p>
            <a:pPr lvl="2">
              <a:buFont typeface="Wingdings" panose="05000000000000000000" pitchFamily="2" charset="2"/>
              <a:buChar char="§"/>
            </a:pPr>
            <a:r>
              <a:rPr lang="en-US" sz="1800" dirty="0" smtClean="0">
                <a:latin typeface="Garamond" panose="02020404030301010803" pitchFamily="18" charset="0"/>
              </a:rPr>
              <a:t>844-614-5468</a:t>
            </a:r>
          </a:p>
          <a:p>
            <a:pPr lvl="2">
              <a:buFont typeface="Wingdings" panose="05000000000000000000" pitchFamily="2" charset="2"/>
              <a:buChar char="§"/>
            </a:pPr>
            <a:r>
              <a:rPr lang="en-US" sz="1800" dirty="0" smtClean="0">
                <a:latin typeface="Garamond" panose="02020404030301010803" pitchFamily="18" charset="0"/>
              </a:rPr>
              <a:t>Potential client or their POA-F must call</a:t>
            </a:r>
          </a:p>
          <a:p>
            <a:pPr lvl="2">
              <a:buFont typeface="Wingdings" panose="05000000000000000000" pitchFamily="2" charset="2"/>
              <a:buChar char="§"/>
            </a:pPr>
            <a:r>
              <a:rPr lang="en-US" sz="1800" dirty="0" smtClean="0">
                <a:latin typeface="Garamond" panose="02020404030301010803" pitchFamily="18" charset="0"/>
              </a:rPr>
              <a:t>No general information given</a:t>
            </a:r>
          </a:p>
          <a:p>
            <a:pPr marL="201168" lvl="1" indent="0">
              <a:buNone/>
            </a:pPr>
            <a:endParaRPr lang="en-US" dirty="0"/>
          </a:p>
        </p:txBody>
      </p:sp>
    </p:spTree>
    <p:extLst>
      <p:ext uri="{BB962C8B-B14F-4D97-AF65-F5344CB8AC3E}">
        <p14:creationId xmlns:p14="http://schemas.microsoft.com/office/powerpoint/2010/main" val="3150120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57261"/>
          </a:xfrm>
        </p:spPr>
        <p:txBody>
          <a:bodyPr>
            <a:normAutofit/>
          </a:bodyPr>
          <a:lstStyle/>
          <a:p>
            <a:r>
              <a:rPr lang="en-US" dirty="0" smtClean="0"/>
              <a:t>ELIGIBILITY</a:t>
            </a:r>
            <a:endParaRPr lang="en-US" dirty="0"/>
          </a:p>
        </p:txBody>
      </p:sp>
      <p:sp>
        <p:nvSpPr>
          <p:cNvPr id="3" name="Content Placeholder 2"/>
          <p:cNvSpPr>
            <a:spLocks noGrp="1"/>
          </p:cNvSpPr>
          <p:nvPr>
            <p:ph idx="1"/>
          </p:nvPr>
        </p:nvSpPr>
        <p:spPr>
          <a:xfrm>
            <a:off x="806007" y="1845734"/>
            <a:ext cx="7543801" cy="4023360"/>
          </a:xfrm>
        </p:spPr>
        <p:txBody>
          <a:bodyPr>
            <a:normAutofit/>
          </a:bodyPr>
          <a:lstStyle/>
          <a:p>
            <a:pPr marL="685800" lvl="1" indent="-457200">
              <a:buFont typeface="Arial" panose="020B0604020202020204" pitchFamily="34" charset="0"/>
              <a:buChar char="•"/>
            </a:pPr>
            <a:r>
              <a:rPr lang="en-US" sz="2800" dirty="0"/>
              <a:t>Wisconsin resident</a:t>
            </a:r>
          </a:p>
          <a:p>
            <a:pPr marL="685800" lvl="1" indent="-457200">
              <a:buFont typeface="Arial" panose="020B0604020202020204" pitchFamily="34" charset="0"/>
              <a:buChar char="•"/>
            </a:pPr>
            <a:r>
              <a:rPr lang="en-US" sz="2800" dirty="0"/>
              <a:t>60+</a:t>
            </a:r>
          </a:p>
          <a:p>
            <a:pPr marL="685800" lvl="1" indent="-457200">
              <a:buFont typeface="Arial" panose="020B0604020202020204" pitchFamily="34" charset="0"/>
              <a:buChar char="•"/>
            </a:pPr>
            <a:r>
              <a:rPr lang="en-US" sz="2800" dirty="0"/>
              <a:t>Victim of crime (elder abuse)</a:t>
            </a:r>
          </a:p>
          <a:p>
            <a:pPr marL="685800" lvl="1" indent="-457200">
              <a:buFont typeface="Arial" panose="020B0604020202020204" pitchFamily="34" charset="0"/>
              <a:buChar char="•"/>
            </a:pPr>
            <a:r>
              <a:rPr lang="en-US" sz="2800" dirty="0"/>
              <a:t>Civil legal need related to victimization</a:t>
            </a:r>
          </a:p>
          <a:p>
            <a:pPr marL="685800" lvl="1" indent="-457200">
              <a:buFont typeface="Arial" panose="020B0604020202020204" pitchFamily="34" charset="0"/>
              <a:buChar char="•"/>
            </a:pPr>
            <a:r>
              <a:rPr lang="en-US" sz="2700" dirty="0"/>
              <a:t>No income or asset limits </a:t>
            </a:r>
          </a:p>
          <a:p>
            <a:pPr marL="685800" lvl="1" indent="-457200">
              <a:buFont typeface="Arial" panose="020B0604020202020204" pitchFamily="34" charset="0"/>
              <a:buChar char="•"/>
            </a:pPr>
            <a:r>
              <a:rPr lang="en-US" sz="2700" dirty="0"/>
              <a:t>No criminal charges, convictions or police report required</a:t>
            </a:r>
          </a:p>
          <a:p>
            <a:endParaRPr lang="en-US" dirty="0"/>
          </a:p>
        </p:txBody>
      </p:sp>
    </p:spTree>
    <p:extLst>
      <p:ext uri="{BB962C8B-B14F-4D97-AF65-F5344CB8AC3E}">
        <p14:creationId xmlns:p14="http://schemas.microsoft.com/office/powerpoint/2010/main" val="41675384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Services</a:t>
            </a:r>
            <a:endParaRPr lang="en-US" sz="4200" dirty="0"/>
          </a:p>
        </p:txBody>
      </p:sp>
      <p:sp>
        <p:nvSpPr>
          <p:cNvPr id="5" name="Content Placeholder 4"/>
          <p:cNvSpPr>
            <a:spLocks noGrp="1"/>
          </p:cNvSpPr>
          <p:nvPr>
            <p:ph sz="half" idx="1"/>
          </p:nvPr>
        </p:nvSpPr>
        <p:spPr/>
        <p:txBody>
          <a:bodyPr>
            <a:normAutofit/>
          </a:bodyPr>
          <a:lstStyle/>
          <a:p>
            <a:pPr>
              <a:buFont typeface="Wingdings" panose="05000000000000000000" pitchFamily="2" charset="2"/>
              <a:buChar char="§"/>
            </a:pPr>
            <a:r>
              <a:rPr lang="en-US" sz="2800" dirty="0" smtClean="0"/>
              <a:t>Protection Orders</a:t>
            </a:r>
          </a:p>
          <a:p>
            <a:pPr>
              <a:buFont typeface="Wingdings" panose="05000000000000000000" pitchFamily="2" charset="2"/>
              <a:buChar char="§"/>
            </a:pPr>
            <a:r>
              <a:rPr lang="en-US" sz="2800" dirty="0" smtClean="0"/>
              <a:t>Landlord/Tenant Matters</a:t>
            </a:r>
          </a:p>
          <a:p>
            <a:pPr>
              <a:buFont typeface="Wingdings" panose="05000000000000000000" pitchFamily="2" charset="2"/>
              <a:buChar char="§"/>
            </a:pPr>
            <a:r>
              <a:rPr lang="en-US" sz="2800" dirty="0" smtClean="0"/>
              <a:t>Review/Revoke abusive POAs</a:t>
            </a:r>
          </a:p>
          <a:p>
            <a:pPr>
              <a:buFont typeface="Wingdings" panose="05000000000000000000" pitchFamily="2" charset="2"/>
              <a:buChar char="§"/>
            </a:pPr>
            <a:r>
              <a:rPr lang="en-US" sz="2800" dirty="0" smtClean="0"/>
              <a:t>Recover money and property </a:t>
            </a:r>
          </a:p>
          <a:p>
            <a:pPr>
              <a:buFont typeface="Wingdings" panose="05000000000000000000" pitchFamily="2" charset="2"/>
              <a:buChar char="§"/>
            </a:pPr>
            <a:r>
              <a:rPr lang="en-US" sz="2800" dirty="0"/>
              <a:t>Foreclosure defense</a:t>
            </a:r>
          </a:p>
          <a:p>
            <a:endParaRPr lang="en-US" sz="2800" dirty="0" smtClean="0"/>
          </a:p>
          <a:p>
            <a:endParaRPr lang="en-US" sz="2400" dirty="0" smtClean="0"/>
          </a:p>
        </p:txBody>
      </p:sp>
      <p:sp>
        <p:nvSpPr>
          <p:cNvPr id="3" name="Text Placeholder 2"/>
          <p:cNvSpPr>
            <a:spLocks noGrp="1"/>
          </p:cNvSpPr>
          <p:nvPr>
            <p:ph sz="half" idx="2"/>
          </p:nvPr>
        </p:nvSpPr>
        <p:spPr/>
        <p:txBody>
          <a:bodyPr>
            <a:normAutofit/>
          </a:bodyPr>
          <a:lstStyle/>
          <a:p>
            <a:pPr>
              <a:buFont typeface="Wingdings" panose="05000000000000000000" pitchFamily="2" charset="2"/>
              <a:buChar char="§"/>
            </a:pPr>
            <a:r>
              <a:rPr lang="en-US" sz="2800" dirty="0" smtClean="0"/>
              <a:t>Identity </a:t>
            </a:r>
            <a:r>
              <a:rPr lang="en-US" sz="2800" dirty="0"/>
              <a:t>Theft</a:t>
            </a:r>
          </a:p>
          <a:p>
            <a:pPr>
              <a:buFont typeface="Wingdings" panose="05000000000000000000" pitchFamily="2" charset="2"/>
              <a:buChar char="§"/>
            </a:pPr>
            <a:r>
              <a:rPr lang="en-US" sz="2800" dirty="0"/>
              <a:t>Obtain/preserve needed public benefits</a:t>
            </a:r>
          </a:p>
          <a:p>
            <a:pPr>
              <a:buFont typeface="Wingdings" panose="05000000000000000000" pitchFamily="2" charset="2"/>
              <a:buChar char="§"/>
            </a:pPr>
            <a:r>
              <a:rPr lang="en-US" sz="2800" dirty="0"/>
              <a:t>Family law matters</a:t>
            </a:r>
          </a:p>
          <a:p>
            <a:pPr>
              <a:buFont typeface="Wingdings" panose="05000000000000000000" pitchFamily="2" charset="2"/>
              <a:buChar char="§"/>
            </a:pPr>
            <a:r>
              <a:rPr lang="en-US" sz="2800" dirty="0"/>
              <a:t>Draft simple advance planning documents</a:t>
            </a:r>
          </a:p>
          <a:p>
            <a:pPr>
              <a:buFont typeface="Wingdings" panose="05000000000000000000" pitchFamily="2" charset="2"/>
              <a:buChar char="§"/>
            </a:pPr>
            <a:r>
              <a:rPr lang="en-US" sz="2800" dirty="0"/>
              <a:t>Information and referrals to collaborating agencies </a:t>
            </a:r>
          </a:p>
          <a:p>
            <a:endParaRPr lang="en-US" dirty="0"/>
          </a:p>
        </p:txBody>
      </p:sp>
    </p:spTree>
    <p:extLst>
      <p:ext uri="{BB962C8B-B14F-4D97-AF65-F5344CB8AC3E}">
        <p14:creationId xmlns:p14="http://schemas.microsoft.com/office/powerpoint/2010/main" val="1993768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fade">
                                      <p:cBhvr>
                                        <p:cTn id="49" dur="1000"/>
                                        <p:tgtEl>
                                          <p:spTgt spid="3">
                                            <p:txEl>
                                              <p:pRg st="1" end="1"/>
                                            </p:txEl>
                                          </p:spTgt>
                                        </p:tgtEl>
                                      </p:cBhvr>
                                    </p:animEffect>
                                    <p:anim calcmode="lin" valueType="num">
                                      <p:cBhvr>
                                        <p:cTn id="5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1000"/>
                                        <p:tgtEl>
                                          <p:spTgt spid="3">
                                            <p:txEl>
                                              <p:pRg st="2" end="2"/>
                                            </p:txEl>
                                          </p:spTgt>
                                        </p:tgtEl>
                                      </p:cBhvr>
                                    </p:animEffect>
                                    <p:anim calcmode="lin" valueType="num">
                                      <p:cBhvr>
                                        <p:cTn id="5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fade">
                                      <p:cBhvr>
                                        <p:cTn id="63" dur="1000"/>
                                        <p:tgtEl>
                                          <p:spTgt spid="3">
                                            <p:txEl>
                                              <p:pRg st="3" end="3"/>
                                            </p:txEl>
                                          </p:spTgt>
                                        </p:tgtEl>
                                      </p:cBhvr>
                                    </p:animEffect>
                                    <p:anim calcmode="lin" valueType="num">
                                      <p:cBhvr>
                                        <p:cTn id="6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1000"/>
                                        <p:tgtEl>
                                          <p:spTgt spid="3">
                                            <p:txEl>
                                              <p:pRg st="4" end="4"/>
                                            </p:txEl>
                                          </p:spTgt>
                                        </p:tgtEl>
                                      </p:cBhvr>
                                    </p:animEffect>
                                    <p:anim calcmode="lin" valueType="num">
                                      <p:cBhvr>
                                        <p:cTn id="7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828854"/>
            <a:ext cx="7589520" cy="1582220"/>
          </a:xfrm>
        </p:spPr>
        <p:txBody>
          <a:bodyPr/>
          <a:lstStyle/>
          <a:p>
            <a:r>
              <a:rPr lang="en-US" dirty="0" smtClean="0"/>
              <a:t>Why are substitute and supported decision makers important?</a:t>
            </a:r>
            <a:endParaRPr lang="en-US" dirty="0"/>
          </a:p>
        </p:txBody>
      </p:sp>
      <p:sp>
        <p:nvSpPr>
          <p:cNvPr id="4" name="Text Placeholder 3"/>
          <p:cNvSpPr>
            <a:spLocks noGrp="1"/>
          </p:cNvSpPr>
          <p:nvPr>
            <p:ph type="body" sz="half" idx="2"/>
          </p:nvPr>
        </p:nvSpPr>
        <p:spPr>
          <a:xfrm>
            <a:off x="822959" y="5065160"/>
            <a:ext cx="7589520" cy="411715"/>
          </a:xfrm>
        </p:spPr>
        <p:txBody>
          <a:bodyPr/>
          <a:lstStyle/>
          <a:p>
            <a:endParaRPr lang="en-US" dirty="0"/>
          </a:p>
        </p:txBody>
      </p:sp>
      <p:pic>
        <p:nvPicPr>
          <p:cNvPr id="1026" name="Picture 2" descr="Image result for advanced directive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614" b="96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65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p:txBody>
          <a:bodyPr numCol="1">
            <a:normAutofit lnSpcReduction="10000"/>
          </a:bodyPr>
          <a:lstStyle/>
          <a:p>
            <a:pPr marL="228600" lvl="1" indent="0">
              <a:buNone/>
            </a:pPr>
            <a:r>
              <a:rPr lang="en-US" sz="2800" dirty="0" smtClean="0"/>
              <a:t>Presumption is that anyone </a:t>
            </a:r>
            <a:r>
              <a:rPr lang="en-US" sz="2800" dirty="0"/>
              <a:t>over 18 years old is able to make their own </a:t>
            </a:r>
            <a:r>
              <a:rPr lang="en-US" sz="2800" dirty="0" smtClean="0"/>
              <a:t>decisions, regardless of disability, diminished capacity, or result. </a:t>
            </a:r>
            <a:endParaRPr lang="en-US" sz="2800" dirty="0"/>
          </a:p>
          <a:p>
            <a:pPr marL="228600" lvl="1" indent="0">
              <a:buNone/>
            </a:pPr>
            <a:endParaRPr lang="en-US" sz="2800" dirty="0"/>
          </a:p>
          <a:p>
            <a:pPr marL="228600" lvl="1" indent="0">
              <a:buNone/>
            </a:pPr>
            <a:r>
              <a:rPr lang="en-US" sz="2800" dirty="0" smtClean="0"/>
              <a:t>In WI, no </a:t>
            </a:r>
            <a:r>
              <a:rPr lang="en-US" sz="2800" dirty="0"/>
              <a:t>one, not </a:t>
            </a:r>
            <a:r>
              <a:rPr lang="en-US" sz="2800" dirty="0" smtClean="0"/>
              <a:t>even </a:t>
            </a:r>
            <a:r>
              <a:rPr lang="en-US" sz="2800" dirty="0"/>
              <a:t>close family or friends, is allowed to make decisions for an adult UNLESS decision-making authority is officially delegated to the other person, either </a:t>
            </a:r>
            <a:endParaRPr lang="en-US" sz="2800" dirty="0" smtClean="0"/>
          </a:p>
          <a:p>
            <a:pPr marL="571500" lvl="1" indent="-342900"/>
            <a:r>
              <a:rPr lang="en-US" sz="2400" dirty="0" smtClean="0"/>
              <a:t>By </a:t>
            </a:r>
            <a:r>
              <a:rPr lang="en-US" sz="2400" dirty="0"/>
              <a:t>the adult </a:t>
            </a:r>
            <a:r>
              <a:rPr lang="en-US" sz="2400" dirty="0" smtClean="0"/>
              <a:t>(advanced directives)</a:t>
            </a:r>
          </a:p>
          <a:p>
            <a:pPr marL="571500" lvl="1" indent="-342900"/>
            <a:r>
              <a:rPr lang="en-US" sz="2400" dirty="0" smtClean="0"/>
              <a:t>By </a:t>
            </a:r>
            <a:r>
              <a:rPr lang="en-US" sz="2400" dirty="0"/>
              <a:t>the court (guardianship</a:t>
            </a:r>
            <a:r>
              <a:rPr lang="en-US" sz="2400" dirty="0" smtClean="0"/>
              <a:t>)</a:t>
            </a:r>
            <a:endParaRPr lang="en-US" sz="2400" dirty="0"/>
          </a:p>
        </p:txBody>
      </p:sp>
    </p:spTree>
    <p:extLst>
      <p:ext uri="{BB962C8B-B14F-4D97-AF65-F5344CB8AC3E}">
        <p14:creationId xmlns:p14="http://schemas.microsoft.com/office/powerpoint/2010/main" val="149996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p:txBody>
          <a:bodyPr numCol="1">
            <a:normAutofit/>
          </a:bodyPr>
          <a:lstStyle/>
          <a:p>
            <a:pPr marL="228600" lvl="1" indent="0">
              <a:buNone/>
            </a:pPr>
            <a:endParaRPr lang="en-US" sz="2800" dirty="0" smtClean="0">
              <a:latin typeface="Garamond" panose="02020404030301010803" pitchFamily="18" charset="0"/>
            </a:endParaRPr>
          </a:p>
          <a:p>
            <a:pPr marL="228600" lvl="1" indent="0">
              <a:buNone/>
            </a:pPr>
            <a:endParaRPr lang="en-US" sz="2800" dirty="0"/>
          </a:p>
          <a:p>
            <a:pPr marL="228600" lvl="1" indent="0">
              <a:buNone/>
            </a:pPr>
            <a:r>
              <a:rPr lang="en-US" sz="2800" dirty="0" smtClean="0">
                <a:latin typeface="Garamond" panose="02020404030301010803" pitchFamily="18" charset="0"/>
              </a:rPr>
              <a:t>Advance Directives &amp; Supportive Decision-Making Agreements put more </a:t>
            </a:r>
            <a:r>
              <a:rPr lang="en-US" sz="2800" u="sng" dirty="0" smtClean="0">
                <a:latin typeface="Garamond" panose="02020404030301010803" pitchFamily="18" charset="0"/>
              </a:rPr>
              <a:t>control</a:t>
            </a:r>
            <a:r>
              <a:rPr lang="en-US" sz="2800" dirty="0" smtClean="0">
                <a:latin typeface="Garamond" panose="02020404030301010803" pitchFamily="18" charset="0"/>
              </a:rPr>
              <a:t> in the adult’s hands and avoid the more restrictive, expensive, and time consuming option of guardianship.  </a:t>
            </a:r>
          </a:p>
        </p:txBody>
      </p:sp>
    </p:spTree>
    <p:extLst>
      <p:ext uri="{BB962C8B-B14F-4D97-AF65-F5344CB8AC3E}">
        <p14:creationId xmlns:p14="http://schemas.microsoft.com/office/powerpoint/2010/main" val="4122025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p:txBody>
          <a:bodyPr numCol="1">
            <a:normAutofit lnSpcReduction="10000"/>
          </a:bodyPr>
          <a:lstStyle/>
          <a:p>
            <a:pPr marL="228600" lvl="1" indent="0">
              <a:buNone/>
            </a:pPr>
            <a:r>
              <a:rPr lang="en-US" sz="2800" dirty="0" smtClean="0"/>
              <a:t>Allowing </a:t>
            </a:r>
            <a:r>
              <a:rPr lang="en-US" sz="2800" dirty="0"/>
              <a:t>adults to make their own </a:t>
            </a:r>
            <a:r>
              <a:rPr lang="en-US" sz="2800" dirty="0" smtClean="0"/>
              <a:t>decisions </a:t>
            </a:r>
            <a:r>
              <a:rPr lang="en-US" sz="2800" dirty="0"/>
              <a:t>preserves</a:t>
            </a:r>
          </a:p>
          <a:p>
            <a:pPr marL="685800" lvl="1" indent="-457200"/>
            <a:r>
              <a:rPr lang="en-US" sz="2800" dirty="0"/>
              <a:t>Autonomy</a:t>
            </a:r>
          </a:p>
          <a:p>
            <a:pPr marL="685800" lvl="1" indent="-457200"/>
            <a:r>
              <a:rPr lang="en-US" sz="2800" dirty="0"/>
              <a:t>Dignity</a:t>
            </a:r>
          </a:p>
          <a:p>
            <a:pPr marL="685800" lvl="1" indent="-457200"/>
            <a:r>
              <a:rPr lang="en-US" sz="2800" dirty="0"/>
              <a:t>Self-determination</a:t>
            </a:r>
          </a:p>
          <a:p>
            <a:pPr marL="685800" lvl="1" indent="-457200"/>
            <a:r>
              <a:rPr lang="en-US" sz="2800" dirty="0"/>
              <a:t>Quality of life (as decided by the adult)</a:t>
            </a:r>
          </a:p>
          <a:p>
            <a:pPr marL="228600" lvl="1" indent="0">
              <a:buNone/>
            </a:pPr>
            <a:endParaRPr lang="en-US" sz="2800" dirty="0" smtClean="0">
              <a:latin typeface="Garamond" panose="02020404030301010803" pitchFamily="18" charset="0"/>
            </a:endParaRPr>
          </a:p>
          <a:p>
            <a:pPr marL="228600" lvl="1" indent="0">
              <a:buNone/>
            </a:pPr>
            <a:r>
              <a:rPr lang="en-US" sz="2800" i="1" dirty="0"/>
              <a:t>What happens when an adult’s </a:t>
            </a:r>
            <a:r>
              <a:rPr lang="en-US" sz="2800" i="1" dirty="0" smtClean="0"/>
              <a:t>brain has an impairment or is </a:t>
            </a:r>
            <a:r>
              <a:rPr lang="en-US" sz="2800" i="1" dirty="0"/>
              <a:t>not functioning as it used to?  Can </a:t>
            </a:r>
            <a:r>
              <a:rPr lang="en-US" sz="2800" i="1" dirty="0" smtClean="0"/>
              <a:t>the adult still </a:t>
            </a:r>
            <a:r>
              <a:rPr lang="en-US" sz="2800" i="1" dirty="0"/>
              <a:t>make decisions?  Which decisions?  And who decides?</a:t>
            </a:r>
          </a:p>
          <a:p>
            <a:pPr marL="228600" lvl="1" indent="0">
              <a:buNone/>
            </a:pPr>
            <a:endParaRPr lang="en-US" sz="2800" dirty="0" smtClean="0">
              <a:latin typeface="Garamond" panose="02020404030301010803" pitchFamily="18" charset="0"/>
            </a:endParaRPr>
          </a:p>
        </p:txBody>
      </p:sp>
    </p:spTree>
    <p:extLst>
      <p:ext uri="{BB962C8B-B14F-4D97-AF65-F5344CB8AC3E}">
        <p14:creationId xmlns:p14="http://schemas.microsoft.com/office/powerpoint/2010/main" val="18290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p:txBody>
          <a:bodyPr numCol="1">
            <a:normAutofit/>
          </a:bodyPr>
          <a:lstStyle/>
          <a:p>
            <a:pPr marL="228600" lvl="1" indent="0">
              <a:buNone/>
            </a:pPr>
            <a:r>
              <a:rPr lang="en-US" sz="2800" dirty="0" smtClean="0">
                <a:latin typeface="Garamond" panose="02020404030301010803" pitchFamily="18" charset="0"/>
              </a:rPr>
              <a:t>Advance Directives &amp; Supported Decision-Making Agreements are important because they allow an adult to:</a:t>
            </a:r>
          </a:p>
          <a:p>
            <a:pPr marL="685800" lvl="1" indent="-457200"/>
            <a:r>
              <a:rPr lang="en-US" sz="2800" dirty="0" smtClean="0">
                <a:latin typeface="Garamond" panose="02020404030301010803" pitchFamily="18" charset="0"/>
              </a:rPr>
              <a:t>Decide ahead of time (Living Will)</a:t>
            </a:r>
          </a:p>
          <a:p>
            <a:pPr marL="685800" lvl="1" indent="-457200"/>
            <a:r>
              <a:rPr lang="en-US" sz="2800" dirty="0" smtClean="0">
                <a:latin typeface="Garamond" panose="02020404030301010803" pitchFamily="18" charset="0"/>
              </a:rPr>
              <a:t>Name someone else to decide for you (POA)</a:t>
            </a:r>
          </a:p>
          <a:p>
            <a:pPr marL="685800" lvl="1" indent="-457200"/>
            <a:r>
              <a:rPr lang="en-US" sz="2800" dirty="0" smtClean="0">
                <a:latin typeface="Garamond" panose="02020404030301010803" pitchFamily="18" charset="0"/>
              </a:rPr>
              <a:t>Name someone else to help you decide (SDMA)</a:t>
            </a:r>
          </a:p>
          <a:p>
            <a:pPr marL="228600" lvl="1" indent="0">
              <a:buNone/>
            </a:pPr>
            <a:endParaRPr lang="en-US" sz="2800" i="1" dirty="0" smtClean="0"/>
          </a:p>
        </p:txBody>
      </p:sp>
    </p:spTree>
    <p:extLst>
      <p:ext uri="{BB962C8B-B14F-4D97-AF65-F5344CB8AC3E}">
        <p14:creationId xmlns:p14="http://schemas.microsoft.com/office/powerpoint/2010/main" val="36916924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44B288"/>
      </a:accent1>
      <a:accent2>
        <a:srgbClr val="2D6E77"/>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EACC6653B734E9588C10CE9389FFC" ma:contentTypeVersion="3" ma:contentTypeDescription="Create a new document." ma:contentTypeScope="" ma:versionID="6e48e242195a26d91a196382f13bf4c9">
  <xsd:schema xmlns:xsd="http://www.w3.org/2001/XMLSchema" xmlns:xs="http://www.w3.org/2001/XMLSchema" xmlns:p="http://schemas.microsoft.com/office/2006/metadata/properties" xmlns:ns2="7c3c72ac-d401-41bd-b017-3017dda5aa3c" xmlns:ns3="f9acad6e-7d72-47df-b8bb-1f5e059a8c4a" targetNamespace="http://schemas.microsoft.com/office/2006/metadata/properties" ma:root="true" ma:fieldsID="8b59ad859a2a138a82d12ffe5e1d7deb" ns2:_="" ns3:_="">
    <xsd:import namespace="7c3c72ac-d401-41bd-b017-3017dda5aa3c"/>
    <xsd:import namespace="f9acad6e-7d72-47df-b8bb-1f5e059a8c4a"/>
    <xsd:element name="properties">
      <xsd:complexType>
        <xsd:sequence>
          <xsd:element name="documentManagement">
            <xsd:complexType>
              <xsd:all>
                <xsd:element ref="ns2:Contributo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c72ac-d401-41bd-b017-3017dda5aa3c" elementFormDefault="qualified">
    <xsd:import namespace="http://schemas.microsoft.com/office/2006/documentManagement/types"/>
    <xsd:import namespace="http://schemas.microsoft.com/office/infopath/2007/PartnerControls"/>
    <xsd:element name="Contributor" ma:index="8" nillable="true" ma:displayName="Contributor" ma:list="UserInfo" ma:SharePointGroup="1820" ma:internalName="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acad6e-7d72-47df-b8bb-1f5e059a8c4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ributor xmlns="7c3c72ac-d401-41bd-b017-3017dda5aa3c">
      <UserInfo>
        <DisplayName/>
        <AccountId xsi:nil="true"/>
        <AccountType/>
      </UserInfo>
    </Contributor>
  </documentManagement>
</p:properties>
</file>

<file path=customXml/itemProps1.xml><?xml version="1.0" encoding="utf-8"?>
<ds:datastoreItem xmlns:ds="http://schemas.openxmlformats.org/officeDocument/2006/customXml" ds:itemID="{8A9D7452-401C-4A5C-8CB8-BEE40C7ABD0C}"/>
</file>

<file path=customXml/itemProps2.xml><?xml version="1.0" encoding="utf-8"?>
<ds:datastoreItem xmlns:ds="http://schemas.openxmlformats.org/officeDocument/2006/customXml" ds:itemID="{AF723018-5E3B-4B97-A854-106911BD436B}"/>
</file>

<file path=customXml/itemProps3.xml><?xml version="1.0" encoding="utf-8"?>
<ds:datastoreItem xmlns:ds="http://schemas.openxmlformats.org/officeDocument/2006/customXml" ds:itemID="{FCEFBB87-1DBC-4D29-A9AA-D180E5AC26DE}"/>
</file>

<file path=docProps/app.xml><?xml version="1.0" encoding="utf-8"?>
<Properties xmlns="http://schemas.openxmlformats.org/officeDocument/2006/extended-properties" xmlns:vt="http://schemas.openxmlformats.org/officeDocument/2006/docPropsVTypes">
  <Template>Retrospect</Template>
  <TotalTime>2879</TotalTime>
  <Words>1795</Words>
  <Application>Microsoft Office PowerPoint</Application>
  <PresentationFormat>On-screen Show (4:3)</PresentationFormat>
  <Paragraphs>251</Paragraphs>
  <Slides>29</Slides>
  <Notes>24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Retrospect</vt:lpstr>
      <vt:lpstr>Custom Design</vt:lpstr>
      <vt:lpstr>Advanced Directives, Substitute &amp; Supported Decision Makers</vt:lpstr>
      <vt:lpstr>PowerPoint Presentation</vt:lpstr>
      <vt:lpstr>ELIGIBILITY</vt:lpstr>
      <vt:lpstr>Services</vt:lpstr>
      <vt:lpstr>Why are substitute and supported decision makers important?</vt:lpstr>
      <vt:lpstr>PowerPoint Presentation</vt:lpstr>
      <vt:lpstr>PowerPoint Presentation</vt:lpstr>
      <vt:lpstr>PowerPoint Presentation</vt:lpstr>
      <vt:lpstr>PowerPoint Presentation</vt:lpstr>
      <vt:lpstr>PowerPoint Presentation</vt:lpstr>
      <vt:lpstr>PowerPoint Presentation</vt:lpstr>
      <vt:lpstr>Capacity v. Competency</vt:lpstr>
      <vt:lpstr>Capacity v. Competency</vt:lpstr>
      <vt:lpstr>Capacity v. Competency</vt:lpstr>
      <vt:lpstr>Living Will: decide ahead of time</vt:lpstr>
      <vt:lpstr>POA – name someone else to decide</vt:lpstr>
      <vt:lpstr>POA – name someone else to decide</vt:lpstr>
      <vt:lpstr>POA – F</vt:lpstr>
      <vt:lpstr>POA – HC</vt:lpstr>
      <vt:lpstr>Supported Decision-Making Agreement</vt:lpstr>
      <vt:lpstr>Supported Decision-Making Agreement</vt:lpstr>
      <vt:lpstr>Supported Decision-Making Agreement</vt:lpstr>
      <vt:lpstr>Requirements for Execution</vt:lpstr>
      <vt:lpstr>Execution (cont’d)</vt:lpstr>
      <vt:lpstr>Effective Date, Activation and Deactivation</vt:lpstr>
      <vt:lpstr>Revocation</vt:lpstr>
      <vt:lpstr>Termination of POA/SDMA</vt:lpstr>
      <vt:lpstr>Termination: SDMA only</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Moran, Angela M</cp:lastModifiedBy>
  <cp:revision>175</cp:revision>
  <cp:lastPrinted>2017-12-14T14:41:48Z</cp:lastPrinted>
  <dcterms:created xsi:type="dcterms:W3CDTF">2016-12-07T20:02:01Z</dcterms:created>
  <dcterms:modified xsi:type="dcterms:W3CDTF">2019-12-10T14:10:44Z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0x010100E53EACC6653B734E9588C10CE9389FFC</vt:lpwstr>
  </property>
</Properties>
</file>